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handoutMasterIdLst>
    <p:handoutMasterId r:id="rId39"/>
  </p:handoutMasterIdLst>
  <p:sldIdLst>
    <p:sldId id="573" r:id="rId5"/>
    <p:sldId id="687" r:id="rId6"/>
    <p:sldId id="589" r:id="rId7"/>
    <p:sldId id="592" r:id="rId8"/>
    <p:sldId id="657" r:id="rId9"/>
    <p:sldId id="595" r:id="rId10"/>
    <p:sldId id="693" r:id="rId11"/>
    <p:sldId id="652" r:id="rId12"/>
    <p:sldId id="654" r:id="rId13"/>
    <p:sldId id="655" r:id="rId14"/>
    <p:sldId id="656" r:id="rId15"/>
    <p:sldId id="658" r:id="rId16"/>
    <p:sldId id="680" r:id="rId17"/>
    <p:sldId id="681" r:id="rId18"/>
    <p:sldId id="682" r:id="rId19"/>
    <p:sldId id="683" r:id="rId20"/>
    <p:sldId id="688" r:id="rId21"/>
    <p:sldId id="690" r:id="rId22"/>
    <p:sldId id="694" r:id="rId23"/>
    <p:sldId id="583" r:id="rId24"/>
    <p:sldId id="587" r:id="rId25"/>
    <p:sldId id="667" r:id="rId26"/>
    <p:sldId id="691" r:id="rId27"/>
    <p:sldId id="692" r:id="rId28"/>
    <p:sldId id="651" r:id="rId29"/>
    <p:sldId id="679" r:id="rId30"/>
    <p:sldId id="685" r:id="rId31"/>
    <p:sldId id="686" r:id="rId32"/>
    <p:sldId id="684" r:id="rId33"/>
    <p:sldId id="675" r:id="rId34"/>
    <p:sldId id="668" r:id="rId35"/>
    <p:sldId id="653" r:id="rId36"/>
    <p:sldId id="665" r:id="rId37"/>
  </p:sldIdLst>
  <p:sldSz cx="11520488" cy="6480175"/>
  <p:notesSz cx="6858000" cy="9144000"/>
  <p:custDataLst>
    <p:tags r:id="rId40"/>
  </p:custDataLst>
  <p:defaultTextStyle>
    <a:defPPr>
      <a:defRPr lang="de-DE"/>
    </a:defPPr>
    <a:lvl1pPr marL="0" algn="l" defTabSz="863995" rtl="0" eaLnBrk="1" latinLnBrk="0" hangingPunct="1">
      <a:defRPr sz="1701" kern="1200">
        <a:solidFill>
          <a:schemeClr val="tx1"/>
        </a:solidFill>
        <a:latin typeface="+mn-lt"/>
        <a:ea typeface="+mn-ea"/>
        <a:cs typeface="+mn-cs"/>
      </a:defRPr>
    </a:lvl1pPr>
    <a:lvl2pPr marL="431998" algn="l" defTabSz="863995" rtl="0" eaLnBrk="1" latinLnBrk="0" hangingPunct="1">
      <a:defRPr sz="1701" kern="1200">
        <a:solidFill>
          <a:schemeClr val="tx1"/>
        </a:solidFill>
        <a:latin typeface="+mn-lt"/>
        <a:ea typeface="+mn-ea"/>
        <a:cs typeface="+mn-cs"/>
      </a:defRPr>
    </a:lvl2pPr>
    <a:lvl3pPr marL="863995" algn="l" defTabSz="863995" rtl="0" eaLnBrk="1" latinLnBrk="0" hangingPunct="1">
      <a:defRPr sz="1701" kern="1200">
        <a:solidFill>
          <a:schemeClr val="tx1"/>
        </a:solidFill>
        <a:latin typeface="+mn-lt"/>
        <a:ea typeface="+mn-ea"/>
        <a:cs typeface="+mn-cs"/>
      </a:defRPr>
    </a:lvl3pPr>
    <a:lvl4pPr marL="1295993" algn="l" defTabSz="863995" rtl="0" eaLnBrk="1" latinLnBrk="0" hangingPunct="1">
      <a:defRPr sz="1701" kern="1200">
        <a:solidFill>
          <a:schemeClr val="tx1"/>
        </a:solidFill>
        <a:latin typeface="+mn-lt"/>
        <a:ea typeface="+mn-ea"/>
        <a:cs typeface="+mn-cs"/>
      </a:defRPr>
    </a:lvl4pPr>
    <a:lvl5pPr marL="1727990" algn="l" defTabSz="863995" rtl="0" eaLnBrk="1" latinLnBrk="0" hangingPunct="1">
      <a:defRPr sz="1701" kern="1200">
        <a:solidFill>
          <a:schemeClr val="tx1"/>
        </a:solidFill>
        <a:latin typeface="+mn-lt"/>
        <a:ea typeface="+mn-ea"/>
        <a:cs typeface="+mn-cs"/>
      </a:defRPr>
    </a:lvl5pPr>
    <a:lvl6pPr marL="2159988" algn="l" defTabSz="863995" rtl="0" eaLnBrk="1" latinLnBrk="0" hangingPunct="1">
      <a:defRPr sz="1701" kern="1200">
        <a:solidFill>
          <a:schemeClr val="tx1"/>
        </a:solidFill>
        <a:latin typeface="+mn-lt"/>
        <a:ea typeface="+mn-ea"/>
        <a:cs typeface="+mn-cs"/>
      </a:defRPr>
    </a:lvl6pPr>
    <a:lvl7pPr marL="2591984" algn="l" defTabSz="863995" rtl="0" eaLnBrk="1" latinLnBrk="0" hangingPunct="1">
      <a:defRPr sz="1701" kern="1200">
        <a:solidFill>
          <a:schemeClr val="tx1"/>
        </a:solidFill>
        <a:latin typeface="+mn-lt"/>
        <a:ea typeface="+mn-ea"/>
        <a:cs typeface="+mn-cs"/>
      </a:defRPr>
    </a:lvl7pPr>
    <a:lvl8pPr marL="3023982" algn="l" defTabSz="863995" rtl="0" eaLnBrk="1" latinLnBrk="0" hangingPunct="1">
      <a:defRPr sz="1701" kern="1200">
        <a:solidFill>
          <a:schemeClr val="tx1"/>
        </a:solidFill>
        <a:latin typeface="+mn-lt"/>
        <a:ea typeface="+mn-ea"/>
        <a:cs typeface="+mn-cs"/>
      </a:defRPr>
    </a:lvl8pPr>
    <a:lvl9pPr marL="3455980" algn="l" defTabSz="863995" rtl="0" eaLnBrk="1" latinLnBrk="0" hangingPunct="1">
      <a:defRPr sz="1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4689" autoAdjust="0"/>
  </p:normalViewPr>
  <p:slideViewPr>
    <p:cSldViewPr>
      <p:cViewPr varScale="1">
        <p:scale>
          <a:sx n="117" d="100"/>
          <a:sy n="117" d="100"/>
        </p:scale>
        <p:origin x="462" y="102"/>
      </p:cViewPr>
      <p:guideLst>
        <p:guide orient="horz" pos="2041"/>
        <p:guide pos="3628"/>
      </p:guideLst>
    </p:cSldViewPr>
  </p:slideViewPr>
  <p:outlineViewPr>
    <p:cViewPr>
      <p:scale>
        <a:sx n="33" d="100"/>
        <a:sy n="33" d="100"/>
      </p:scale>
      <p:origin x="0" y="-826"/>
    </p:cViewPr>
  </p:outlineViewPr>
  <p:notesTextViewPr>
    <p:cViewPr>
      <p:scale>
        <a:sx n="3" d="2"/>
        <a:sy n="3" d="2"/>
      </p:scale>
      <p:origin x="0" y="0"/>
    </p:cViewPr>
  </p:notesTextViewPr>
  <p:sorterViewPr>
    <p:cViewPr>
      <p:scale>
        <a:sx n="100" d="100"/>
        <a:sy n="100" d="100"/>
      </p:scale>
      <p:origin x="0" y="-3288"/>
    </p:cViewPr>
  </p:sorterViewPr>
  <p:notesViewPr>
    <p:cSldViewPr>
      <p:cViewPr varScale="1">
        <p:scale>
          <a:sx n="82" d="100"/>
          <a:sy n="82" d="100"/>
        </p:scale>
        <p:origin x="2794"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F3086-4031-4179-B1DD-D4F5EFB12305}" type="doc">
      <dgm:prSet loTypeId="urn:microsoft.com/office/officeart/2005/8/layout/chevron2" loCatId="process" qsTypeId="urn:microsoft.com/office/officeart/2005/8/quickstyle/simple1" qsCatId="simple" csTypeId="urn:microsoft.com/office/officeart/2005/8/colors/accent0_3" csCatId="mainScheme" phldr="1"/>
      <dgm:spPr/>
      <dgm:t>
        <a:bodyPr/>
        <a:lstStyle/>
        <a:p>
          <a:endParaRPr lang="en-US"/>
        </a:p>
      </dgm:t>
    </dgm:pt>
    <dgm:pt modelId="{DA7DECB5-3713-4A2E-9814-D58F6D6A8F2D}">
      <dgm:prSet phldr="0" custT="1"/>
      <dgm:spPr/>
      <dgm:t>
        <a:bodyPr/>
        <a:lstStyle/>
        <a:p>
          <a:pPr algn="just">
            <a:lnSpc>
              <a:spcPct val="120000"/>
            </a:lnSpc>
            <a:buFontTx/>
            <a:buNone/>
          </a:pPr>
          <a:r>
            <a:rPr lang="de-DE" sz="2400">
              <a:latin typeface="Arial" panose="020B0604020202020204"/>
            </a:rPr>
            <a:t>Thesis Motivation</a:t>
          </a:r>
          <a:endParaRPr lang="de-DE" sz="2400" dirty="0">
            <a:latin typeface="Arial" panose="020B0604020202020204"/>
          </a:endParaRPr>
        </a:p>
      </dgm:t>
    </dgm:pt>
    <dgm:pt modelId="{A917BA1E-FB7C-40D8-B5B0-7A96056567BA}" type="parTrans" cxnId="{8CCE4AE8-F1F8-4EE2-A7AF-428FF0C57F7E}">
      <dgm:prSet/>
      <dgm:spPr/>
      <dgm:t>
        <a:bodyPr/>
        <a:lstStyle/>
        <a:p>
          <a:endParaRPr lang="en-IN" sz="2400"/>
        </a:p>
      </dgm:t>
    </dgm:pt>
    <dgm:pt modelId="{94E643EA-15C6-40BB-9CF3-AD2952E8820C}" type="sibTrans" cxnId="{8CCE4AE8-F1F8-4EE2-A7AF-428FF0C57F7E}">
      <dgm:prSet/>
      <dgm:spPr/>
      <dgm:t>
        <a:bodyPr/>
        <a:lstStyle/>
        <a:p>
          <a:endParaRPr lang="en-IN" sz="2400"/>
        </a:p>
      </dgm:t>
    </dgm:pt>
    <dgm:pt modelId="{DCEF1539-3E94-4EC0-9E4E-6A711EAB0086}">
      <dgm:prSet phldr="0" custT="1"/>
      <dgm:spPr/>
      <dgm:t>
        <a:bodyPr/>
        <a:lstStyle/>
        <a:p>
          <a:pPr algn="just">
            <a:lnSpc>
              <a:spcPct val="120000"/>
            </a:lnSpc>
            <a:buFontTx/>
            <a:buNone/>
          </a:pPr>
          <a:r>
            <a:rPr lang="en-US" sz="2400">
              <a:latin typeface="Arial"/>
              <a:ea typeface="Calibri"/>
              <a:cs typeface="Arial"/>
            </a:rPr>
            <a:t>Arbeitsprinzip von PaddleOCR</a:t>
          </a:r>
          <a:endParaRPr lang="en-US" sz="2400" dirty="0">
            <a:ea typeface="Calibri"/>
          </a:endParaRPr>
        </a:p>
      </dgm:t>
    </dgm:pt>
    <dgm:pt modelId="{797A862F-DC4B-44A2-BBAC-75578108CD29}" type="parTrans" cxnId="{106137EA-457F-468F-9740-076B159FE2A8}">
      <dgm:prSet/>
      <dgm:spPr/>
      <dgm:t>
        <a:bodyPr/>
        <a:lstStyle/>
        <a:p>
          <a:endParaRPr lang="en-IN" sz="2400"/>
        </a:p>
      </dgm:t>
    </dgm:pt>
    <dgm:pt modelId="{7F5E9FDB-9DAD-4682-A855-8C8BCD1A7168}" type="sibTrans" cxnId="{106137EA-457F-468F-9740-076B159FE2A8}">
      <dgm:prSet/>
      <dgm:spPr/>
      <dgm:t>
        <a:bodyPr/>
        <a:lstStyle/>
        <a:p>
          <a:endParaRPr lang="en-IN" sz="2400"/>
        </a:p>
      </dgm:t>
    </dgm:pt>
    <dgm:pt modelId="{7234E55C-AA7A-43F5-BF71-2C30E067527E}">
      <dgm:prSet phldr="0" custT="1"/>
      <dgm:spPr/>
      <dgm:t>
        <a:bodyPr/>
        <a:lstStyle/>
        <a:p>
          <a:pPr algn="just">
            <a:lnSpc>
              <a:spcPct val="120000"/>
            </a:lnSpc>
            <a:buFontTx/>
            <a:buNone/>
          </a:pPr>
          <a:r>
            <a:rPr lang="en-IN" sz="2400">
              <a:latin typeface="Arial" panose="020B0604020202020204"/>
            </a:rPr>
            <a:t>Fazit und Ausblick</a:t>
          </a:r>
          <a:endParaRPr lang="en-US" sz="2400" dirty="0"/>
        </a:p>
      </dgm:t>
    </dgm:pt>
    <dgm:pt modelId="{59880AF7-5A63-4B56-A5A1-DFDBAFFEE6F0}" type="parTrans" cxnId="{298E31F2-C8FB-4E7D-B2F8-62346FE01023}">
      <dgm:prSet/>
      <dgm:spPr/>
      <dgm:t>
        <a:bodyPr/>
        <a:lstStyle/>
        <a:p>
          <a:endParaRPr lang="en-IN" sz="2400"/>
        </a:p>
      </dgm:t>
    </dgm:pt>
    <dgm:pt modelId="{4C09B09D-38D7-477D-BC22-FBD675596EBF}" type="sibTrans" cxnId="{298E31F2-C8FB-4E7D-B2F8-62346FE01023}">
      <dgm:prSet/>
      <dgm:spPr/>
      <dgm:t>
        <a:bodyPr/>
        <a:lstStyle/>
        <a:p>
          <a:endParaRPr lang="en-IN" sz="2400"/>
        </a:p>
      </dgm:t>
    </dgm:pt>
    <dgm:pt modelId="{A957CBBB-5490-4D2B-8D8B-6BCE34905071}">
      <dgm:prSet phldr="0" custT="1"/>
      <dgm:spPr/>
      <dgm:t>
        <a:bodyPr/>
        <a:lstStyle/>
        <a:p>
          <a:pPr algn="just">
            <a:lnSpc>
              <a:spcPct val="120000"/>
            </a:lnSpc>
            <a:buFontTx/>
            <a:buNone/>
          </a:pPr>
          <a:r>
            <a:rPr lang="en-IN" sz="2400">
              <a:latin typeface="Arial" panose="020B0604020202020204"/>
            </a:rPr>
            <a:t>Zusammenstellung der Komponentendaten</a:t>
          </a:r>
          <a:endParaRPr lang="en-US" sz="2400" dirty="0"/>
        </a:p>
      </dgm:t>
    </dgm:pt>
    <dgm:pt modelId="{DC304124-7BA1-4420-9B9F-9E82EDC9CF44}" type="parTrans" cxnId="{DFAF485D-2BEE-4D89-9A49-072A0F52FB01}">
      <dgm:prSet/>
      <dgm:spPr/>
      <dgm:t>
        <a:bodyPr/>
        <a:lstStyle/>
        <a:p>
          <a:endParaRPr lang="en-IN" sz="2400"/>
        </a:p>
      </dgm:t>
    </dgm:pt>
    <dgm:pt modelId="{49D86121-3786-40EA-AB38-9CC0BF4FC57C}" type="sibTrans" cxnId="{DFAF485D-2BEE-4D89-9A49-072A0F52FB01}">
      <dgm:prSet/>
      <dgm:spPr/>
      <dgm:t>
        <a:bodyPr/>
        <a:lstStyle/>
        <a:p>
          <a:endParaRPr lang="en-IN" sz="2400"/>
        </a:p>
      </dgm:t>
    </dgm:pt>
    <dgm:pt modelId="{576FD803-E115-4675-BF2E-D4C4DEDF442C}">
      <dgm:prSet phldr="0" custT="1"/>
      <dgm:spPr/>
      <dgm:t>
        <a:bodyPr/>
        <a:lstStyle/>
        <a:p>
          <a:pPr algn="just">
            <a:lnSpc>
              <a:spcPct val="120000"/>
            </a:lnSpc>
            <a:buFontTx/>
            <a:buNone/>
          </a:pPr>
          <a:r>
            <a:rPr lang="en-IN" sz="2400">
              <a:latin typeface="Arial" panose="020B0604020202020204"/>
            </a:rPr>
            <a:t>Textdetektormodelle und Verlustfunktionen</a:t>
          </a:r>
          <a:endParaRPr lang="en-US" sz="2400" dirty="0"/>
        </a:p>
      </dgm:t>
    </dgm:pt>
    <dgm:pt modelId="{C2E1F824-3F4C-4999-8B23-D248EB3A5BC0}" type="parTrans" cxnId="{4FD7C8D2-0F5D-4F87-862F-74345E99215B}">
      <dgm:prSet/>
      <dgm:spPr/>
      <dgm:t>
        <a:bodyPr/>
        <a:lstStyle/>
        <a:p>
          <a:endParaRPr lang="en-IN" sz="2400"/>
        </a:p>
      </dgm:t>
    </dgm:pt>
    <dgm:pt modelId="{6592DD14-4922-468A-B343-7F308C238B97}" type="sibTrans" cxnId="{4FD7C8D2-0F5D-4F87-862F-74345E99215B}">
      <dgm:prSet/>
      <dgm:spPr/>
      <dgm:t>
        <a:bodyPr/>
        <a:lstStyle/>
        <a:p>
          <a:endParaRPr lang="en-IN" sz="2400"/>
        </a:p>
      </dgm:t>
    </dgm:pt>
    <dgm:pt modelId="{BEB30303-EAEF-479C-A803-FE302411BDC4}">
      <dgm:prSet phldr="0" custT="1"/>
      <dgm:spPr/>
      <dgm:t>
        <a:bodyPr/>
        <a:lstStyle/>
        <a:p>
          <a:pPr algn="just">
            <a:lnSpc>
              <a:spcPct val="120000"/>
            </a:lnSpc>
            <a:buFontTx/>
            <a:buNone/>
          </a:pPr>
          <a:r>
            <a:rPr lang="en-IN" sz="2400">
              <a:latin typeface="Arial" panose="020B0604020202020204"/>
            </a:rPr>
            <a:t>Texterkennungsmodelle und Verlustfunktionen</a:t>
          </a:r>
          <a:endParaRPr lang="en-US" sz="2400" dirty="0"/>
        </a:p>
      </dgm:t>
    </dgm:pt>
    <dgm:pt modelId="{59B0E0A0-25CA-4943-90B7-B564BA75C167}" type="parTrans" cxnId="{D091C401-D91C-4A95-9660-860BC07951DD}">
      <dgm:prSet/>
      <dgm:spPr/>
      <dgm:t>
        <a:bodyPr/>
        <a:lstStyle/>
        <a:p>
          <a:endParaRPr lang="en-IN" sz="2400"/>
        </a:p>
      </dgm:t>
    </dgm:pt>
    <dgm:pt modelId="{545ABAF2-4EAB-48F9-B49D-9C7102929B62}" type="sibTrans" cxnId="{D091C401-D91C-4A95-9660-860BC07951DD}">
      <dgm:prSet/>
      <dgm:spPr/>
      <dgm:t>
        <a:bodyPr/>
        <a:lstStyle/>
        <a:p>
          <a:endParaRPr lang="en-IN" sz="2400"/>
        </a:p>
      </dgm:t>
    </dgm:pt>
    <dgm:pt modelId="{1C190365-2F57-43C5-A063-E8D974786EA8}">
      <dgm:prSet phldr="0" custT="1"/>
      <dgm:spPr/>
      <dgm:t>
        <a:bodyPr/>
        <a:lstStyle/>
        <a:p>
          <a:pPr algn="just">
            <a:lnSpc>
              <a:spcPct val="120000"/>
            </a:lnSpc>
            <a:buFontTx/>
            <a:buNone/>
          </a:pPr>
          <a:r>
            <a:rPr lang="en-IN" sz="2400">
              <a:latin typeface="Arial" panose="020B0604020202020204"/>
            </a:rPr>
            <a:t>Überblick über Angepasste Bewertungsmetriken</a:t>
          </a:r>
          <a:endParaRPr lang="en-US" sz="2400" dirty="0"/>
        </a:p>
      </dgm:t>
    </dgm:pt>
    <dgm:pt modelId="{BEED30B8-2FA2-4495-8E52-AB9AD96CDAC5}" type="parTrans" cxnId="{BA7122D8-8298-407C-958D-7CAE9A95375F}">
      <dgm:prSet/>
      <dgm:spPr/>
      <dgm:t>
        <a:bodyPr/>
        <a:lstStyle/>
        <a:p>
          <a:endParaRPr lang="en-IN" sz="2400"/>
        </a:p>
      </dgm:t>
    </dgm:pt>
    <dgm:pt modelId="{A2E410D6-0329-4ACF-9F10-70B9AF71D901}" type="sibTrans" cxnId="{BA7122D8-8298-407C-958D-7CAE9A95375F}">
      <dgm:prSet/>
      <dgm:spPr/>
      <dgm:t>
        <a:bodyPr/>
        <a:lstStyle/>
        <a:p>
          <a:endParaRPr lang="en-IN" sz="2400"/>
        </a:p>
      </dgm:t>
    </dgm:pt>
    <dgm:pt modelId="{4980AC90-179C-4829-8FE5-63BCF14027E8}">
      <dgm:prSet phldr="0" custT="1"/>
      <dgm:spPr/>
      <dgm:t>
        <a:bodyPr/>
        <a:lstStyle/>
        <a:p>
          <a:pPr algn="just">
            <a:lnSpc>
              <a:spcPct val="120000"/>
            </a:lnSpc>
            <a:buFontTx/>
            <a:buNone/>
          </a:pPr>
          <a:r>
            <a:rPr lang="en-IN" sz="2400">
              <a:latin typeface="Arial" panose="020B0604020202020204"/>
            </a:rPr>
            <a:t>Evaluierungsergebnisse für OCR-Modelle</a:t>
          </a:r>
          <a:endParaRPr lang="en-US" sz="2400" dirty="0"/>
        </a:p>
      </dgm:t>
    </dgm:pt>
    <dgm:pt modelId="{CA274A7B-9625-4E1F-82D9-F56350C767EC}" type="parTrans" cxnId="{CB2AB009-5CA5-488C-9B20-803CBF10CAD8}">
      <dgm:prSet/>
      <dgm:spPr/>
      <dgm:t>
        <a:bodyPr/>
        <a:lstStyle/>
        <a:p>
          <a:endParaRPr lang="en-IN" sz="2400"/>
        </a:p>
      </dgm:t>
    </dgm:pt>
    <dgm:pt modelId="{1A28A8EA-D8F5-40CA-98F0-DB0063638F29}" type="sibTrans" cxnId="{CB2AB009-5CA5-488C-9B20-803CBF10CAD8}">
      <dgm:prSet/>
      <dgm:spPr/>
      <dgm:t>
        <a:bodyPr/>
        <a:lstStyle/>
        <a:p>
          <a:endParaRPr lang="en-IN" sz="2400"/>
        </a:p>
      </dgm:t>
    </dgm:pt>
    <dgm:pt modelId="{7F0A91E7-BDD8-4E70-B837-E70718DE31F4}">
      <dgm:prSet phldr="0" custT="1"/>
      <dgm:spPr>
        <a:solidFill>
          <a:schemeClr val="accent3"/>
        </a:solidFill>
      </dgm:spPr>
      <dgm:t>
        <a:bodyPr anchor="t"/>
        <a:lstStyle/>
        <a:p>
          <a:pPr algn="ctr" rtl="0">
            <a:lnSpc>
              <a:spcPct val="120000"/>
            </a:lnSpc>
          </a:pPr>
          <a:r>
            <a:rPr lang="de-DE" sz="2000" b="1" dirty="0">
              <a:latin typeface="Arial" panose="020B0604020202020204"/>
            </a:rPr>
            <a:t>1</a:t>
          </a:r>
          <a:endParaRPr lang="de-DE" sz="2000" b="1" dirty="0"/>
        </a:p>
      </dgm:t>
    </dgm:pt>
    <dgm:pt modelId="{652555F9-3AD5-461D-A7B5-A012F9444E57}" type="parTrans" cxnId="{D5C9A0DA-7EFC-4F67-AA7D-D5DB41FFB464}">
      <dgm:prSet/>
      <dgm:spPr/>
      <dgm:t>
        <a:bodyPr/>
        <a:lstStyle/>
        <a:p>
          <a:endParaRPr lang="en-IN" sz="2400"/>
        </a:p>
      </dgm:t>
    </dgm:pt>
    <dgm:pt modelId="{F949F7EF-56C5-438D-B37B-72653EBE394A}" type="sibTrans" cxnId="{D5C9A0DA-7EFC-4F67-AA7D-D5DB41FFB464}">
      <dgm:prSet/>
      <dgm:spPr/>
      <dgm:t>
        <a:bodyPr/>
        <a:lstStyle/>
        <a:p>
          <a:endParaRPr lang="en-IN" sz="2400"/>
        </a:p>
      </dgm:t>
    </dgm:pt>
    <dgm:pt modelId="{800C1E5B-49CB-4C02-8396-329577DD4A3D}">
      <dgm:prSet phldr="0" custT="1"/>
      <dgm:spPr>
        <a:solidFill>
          <a:schemeClr val="accent3"/>
        </a:solidFill>
      </dgm:spPr>
      <dgm:t>
        <a:bodyPr anchor="t"/>
        <a:lstStyle/>
        <a:p>
          <a:pPr algn="ctr" rtl="0">
            <a:lnSpc>
              <a:spcPct val="120000"/>
            </a:lnSpc>
          </a:pPr>
          <a:r>
            <a:rPr lang="en-US" sz="2000" b="1" dirty="0">
              <a:latin typeface="Arial"/>
              <a:ea typeface="Calibri"/>
              <a:cs typeface="Arial"/>
            </a:rPr>
            <a:t>2</a:t>
          </a:r>
          <a:endParaRPr lang="en-US" sz="2000" b="1" dirty="0"/>
        </a:p>
      </dgm:t>
    </dgm:pt>
    <dgm:pt modelId="{13DA0405-F6BB-4A9B-84DB-3FC85F966C9B}" type="parTrans" cxnId="{A8632A14-3ECD-4772-8233-28C60430FC17}">
      <dgm:prSet/>
      <dgm:spPr/>
      <dgm:t>
        <a:bodyPr/>
        <a:lstStyle/>
        <a:p>
          <a:endParaRPr lang="en-IN" sz="2400"/>
        </a:p>
      </dgm:t>
    </dgm:pt>
    <dgm:pt modelId="{105463AB-20CF-41AE-9999-8B83CBD7AB2A}" type="sibTrans" cxnId="{A8632A14-3ECD-4772-8233-28C60430FC17}">
      <dgm:prSet/>
      <dgm:spPr/>
      <dgm:t>
        <a:bodyPr/>
        <a:lstStyle/>
        <a:p>
          <a:endParaRPr lang="en-IN" sz="2400"/>
        </a:p>
      </dgm:t>
    </dgm:pt>
    <dgm:pt modelId="{C4F2BCA2-4991-430B-840B-83D93FD75262}">
      <dgm:prSet phldr="0" custT="1"/>
      <dgm:spPr>
        <a:solidFill>
          <a:schemeClr val="accent3"/>
        </a:solidFill>
      </dgm:spPr>
      <dgm:t>
        <a:bodyPr anchor="t"/>
        <a:lstStyle/>
        <a:p>
          <a:pPr algn="ctr">
            <a:lnSpc>
              <a:spcPct val="120000"/>
            </a:lnSpc>
          </a:pPr>
          <a:r>
            <a:rPr lang="en-US" sz="2000" b="1" dirty="0">
              <a:latin typeface="Arial" panose="020B0604020202020204"/>
              <a:ea typeface="Calibri"/>
            </a:rPr>
            <a:t>3</a:t>
          </a:r>
          <a:endParaRPr lang="en-US" sz="2000" b="1" dirty="0"/>
        </a:p>
      </dgm:t>
    </dgm:pt>
    <dgm:pt modelId="{A9B2893C-F701-4E40-AF19-77E2DCABF59A}" type="parTrans" cxnId="{BEA71ECA-63FA-4245-8C31-B194E7D3AAFB}">
      <dgm:prSet/>
      <dgm:spPr/>
      <dgm:t>
        <a:bodyPr/>
        <a:lstStyle/>
        <a:p>
          <a:endParaRPr lang="en-IN" sz="2400"/>
        </a:p>
      </dgm:t>
    </dgm:pt>
    <dgm:pt modelId="{9EE54FF5-EC85-4428-B324-203A58195FD5}" type="sibTrans" cxnId="{BEA71ECA-63FA-4245-8C31-B194E7D3AAFB}">
      <dgm:prSet/>
      <dgm:spPr/>
      <dgm:t>
        <a:bodyPr/>
        <a:lstStyle/>
        <a:p>
          <a:endParaRPr lang="en-IN" sz="2400"/>
        </a:p>
      </dgm:t>
    </dgm:pt>
    <dgm:pt modelId="{CC84A5C9-B30D-4060-AD02-E17652B9D3BF}">
      <dgm:prSet phldr="0" custT="1"/>
      <dgm:spPr>
        <a:solidFill>
          <a:schemeClr val="accent3"/>
        </a:solidFill>
      </dgm:spPr>
      <dgm:t>
        <a:bodyPr anchor="t"/>
        <a:lstStyle/>
        <a:p>
          <a:pPr algn="ctr">
            <a:lnSpc>
              <a:spcPct val="120000"/>
            </a:lnSpc>
          </a:pPr>
          <a:r>
            <a:rPr lang="en-US" sz="2000" b="1" dirty="0">
              <a:latin typeface="Arial" panose="020B0604020202020204"/>
            </a:rPr>
            <a:t>4</a:t>
          </a:r>
          <a:endParaRPr lang="en-US" sz="2000" b="1" dirty="0"/>
        </a:p>
      </dgm:t>
    </dgm:pt>
    <dgm:pt modelId="{565D8B1C-504F-4D5B-9F9E-F546F704BB1F}" type="parTrans" cxnId="{B35D32FD-7F78-4E60-9B3E-C80DACAC5E41}">
      <dgm:prSet/>
      <dgm:spPr/>
      <dgm:t>
        <a:bodyPr/>
        <a:lstStyle/>
        <a:p>
          <a:endParaRPr lang="en-IN" sz="2400"/>
        </a:p>
      </dgm:t>
    </dgm:pt>
    <dgm:pt modelId="{F4833BB2-5E4D-4FB5-A3A8-9646E8662BC8}" type="sibTrans" cxnId="{B35D32FD-7F78-4E60-9B3E-C80DACAC5E41}">
      <dgm:prSet/>
      <dgm:spPr/>
      <dgm:t>
        <a:bodyPr/>
        <a:lstStyle/>
        <a:p>
          <a:endParaRPr lang="en-IN" sz="2400"/>
        </a:p>
      </dgm:t>
    </dgm:pt>
    <dgm:pt modelId="{5380545E-0CD5-438A-AA1A-EF55CAF7ACC5}">
      <dgm:prSet phldr="0" custT="1"/>
      <dgm:spPr>
        <a:solidFill>
          <a:schemeClr val="accent3"/>
        </a:solidFill>
      </dgm:spPr>
      <dgm:t>
        <a:bodyPr anchor="t"/>
        <a:lstStyle/>
        <a:p>
          <a:pPr algn="ctr">
            <a:lnSpc>
              <a:spcPct val="120000"/>
            </a:lnSpc>
          </a:pPr>
          <a:r>
            <a:rPr lang="en-US" sz="2000" b="1" dirty="0">
              <a:latin typeface="Arial" panose="020B0604020202020204"/>
            </a:rPr>
            <a:t>5</a:t>
          </a:r>
          <a:endParaRPr lang="en-US" sz="2000" b="1" dirty="0"/>
        </a:p>
      </dgm:t>
    </dgm:pt>
    <dgm:pt modelId="{BB19A56A-37D8-478D-ABC2-462B08D961D6}" type="parTrans" cxnId="{DDD1D7ED-2BEF-4C61-953B-B58A7E8F5359}">
      <dgm:prSet/>
      <dgm:spPr/>
      <dgm:t>
        <a:bodyPr/>
        <a:lstStyle/>
        <a:p>
          <a:endParaRPr lang="en-IN" sz="2400"/>
        </a:p>
      </dgm:t>
    </dgm:pt>
    <dgm:pt modelId="{208BCAF6-D77C-46C0-AD81-AE942E2353A0}" type="sibTrans" cxnId="{DDD1D7ED-2BEF-4C61-953B-B58A7E8F5359}">
      <dgm:prSet/>
      <dgm:spPr/>
      <dgm:t>
        <a:bodyPr/>
        <a:lstStyle/>
        <a:p>
          <a:endParaRPr lang="en-IN" sz="2400"/>
        </a:p>
      </dgm:t>
    </dgm:pt>
    <dgm:pt modelId="{DFB936B8-BE4C-40BB-BDCA-F0CCBFD4E692}">
      <dgm:prSet phldr="0" custT="1"/>
      <dgm:spPr>
        <a:solidFill>
          <a:schemeClr val="accent3"/>
        </a:solidFill>
      </dgm:spPr>
      <dgm:t>
        <a:bodyPr anchor="t"/>
        <a:lstStyle/>
        <a:p>
          <a:pPr algn="ctr">
            <a:lnSpc>
              <a:spcPct val="120000"/>
            </a:lnSpc>
          </a:pPr>
          <a:r>
            <a:rPr lang="en-US" sz="2000" b="1" dirty="0">
              <a:latin typeface="Arial" panose="020B0604020202020204"/>
            </a:rPr>
            <a:t>6</a:t>
          </a:r>
          <a:endParaRPr lang="en-US" sz="2000" b="1" dirty="0"/>
        </a:p>
      </dgm:t>
    </dgm:pt>
    <dgm:pt modelId="{852B0B98-E414-4A78-8338-9D3F60919192}" type="parTrans" cxnId="{861F327D-AF44-4E92-AD00-9814B43E6130}">
      <dgm:prSet/>
      <dgm:spPr/>
      <dgm:t>
        <a:bodyPr/>
        <a:lstStyle/>
        <a:p>
          <a:endParaRPr lang="en-IN" sz="2400"/>
        </a:p>
      </dgm:t>
    </dgm:pt>
    <dgm:pt modelId="{72E255F4-DAE3-4474-8223-75CF1FAF5705}" type="sibTrans" cxnId="{861F327D-AF44-4E92-AD00-9814B43E6130}">
      <dgm:prSet/>
      <dgm:spPr/>
      <dgm:t>
        <a:bodyPr/>
        <a:lstStyle/>
        <a:p>
          <a:endParaRPr lang="en-IN" sz="2400"/>
        </a:p>
      </dgm:t>
    </dgm:pt>
    <dgm:pt modelId="{BF290887-FC25-4023-BD68-CF20353B769F}">
      <dgm:prSet phldr="0" custT="1"/>
      <dgm:spPr>
        <a:solidFill>
          <a:schemeClr val="accent3"/>
        </a:solidFill>
      </dgm:spPr>
      <dgm:t>
        <a:bodyPr anchor="t"/>
        <a:lstStyle/>
        <a:p>
          <a:pPr algn="ctr">
            <a:lnSpc>
              <a:spcPct val="120000"/>
            </a:lnSpc>
          </a:pPr>
          <a:r>
            <a:rPr lang="en-US" sz="2000" b="1" dirty="0">
              <a:latin typeface="Arial" panose="020B0604020202020204"/>
            </a:rPr>
            <a:t>7</a:t>
          </a:r>
          <a:endParaRPr lang="en-US" sz="2000" b="1" dirty="0"/>
        </a:p>
      </dgm:t>
    </dgm:pt>
    <dgm:pt modelId="{91888316-755E-441A-90E1-DCACD8C619D5}" type="parTrans" cxnId="{BF1404E1-AF12-4070-91A5-D97A446B2730}">
      <dgm:prSet/>
      <dgm:spPr/>
      <dgm:t>
        <a:bodyPr/>
        <a:lstStyle/>
        <a:p>
          <a:endParaRPr lang="en-IN" sz="2400"/>
        </a:p>
      </dgm:t>
    </dgm:pt>
    <dgm:pt modelId="{8A72275C-847E-4E66-A1D3-872B5BCEC1D4}" type="sibTrans" cxnId="{BF1404E1-AF12-4070-91A5-D97A446B2730}">
      <dgm:prSet/>
      <dgm:spPr/>
      <dgm:t>
        <a:bodyPr/>
        <a:lstStyle/>
        <a:p>
          <a:endParaRPr lang="en-IN" sz="2400"/>
        </a:p>
      </dgm:t>
    </dgm:pt>
    <dgm:pt modelId="{40E797D2-2108-4D0F-8EB2-ACA835BF18DF}">
      <dgm:prSet phldr="0" custT="1"/>
      <dgm:spPr>
        <a:solidFill>
          <a:schemeClr val="accent3"/>
        </a:solidFill>
      </dgm:spPr>
      <dgm:t>
        <a:bodyPr anchor="t"/>
        <a:lstStyle/>
        <a:p>
          <a:pPr algn="ctr">
            <a:lnSpc>
              <a:spcPct val="120000"/>
            </a:lnSpc>
          </a:pPr>
          <a:r>
            <a:rPr lang="en-US" sz="2000" b="1" dirty="0">
              <a:latin typeface="Arial" panose="020B0604020202020204"/>
            </a:rPr>
            <a:t>8</a:t>
          </a:r>
        </a:p>
      </dgm:t>
    </dgm:pt>
    <dgm:pt modelId="{20144630-EF78-4198-A50E-3F623B80A236}" type="parTrans" cxnId="{5F428C36-E8E4-44BE-BE50-D9908F5C804A}">
      <dgm:prSet/>
      <dgm:spPr/>
      <dgm:t>
        <a:bodyPr/>
        <a:lstStyle/>
        <a:p>
          <a:endParaRPr lang="en-IN" sz="2400"/>
        </a:p>
      </dgm:t>
    </dgm:pt>
    <dgm:pt modelId="{E842653F-9996-4FA0-AF21-039D36DC998C}" type="sibTrans" cxnId="{5F428C36-E8E4-44BE-BE50-D9908F5C804A}">
      <dgm:prSet/>
      <dgm:spPr/>
      <dgm:t>
        <a:bodyPr/>
        <a:lstStyle/>
        <a:p>
          <a:endParaRPr lang="en-IN" sz="2400"/>
        </a:p>
      </dgm:t>
    </dgm:pt>
    <dgm:pt modelId="{F4EA214F-566B-4FEA-AEBF-1FC542D01520}" type="pres">
      <dgm:prSet presAssocID="{400F3086-4031-4179-B1DD-D4F5EFB12305}" presName="linearFlow" presStyleCnt="0">
        <dgm:presLayoutVars>
          <dgm:dir/>
          <dgm:animLvl val="lvl"/>
          <dgm:resizeHandles val="exact"/>
        </dgm:presLayoutVars>
      </dgm:prSet>
      <dgm:spPr/>
    </dgm:pt>
    <dgm:pt modelId="{D5258879-0E7A-4581-8335-CB11692DAAD9}" type="pres">
      <dgm:prSet presAssocID="{7F0A91E7-BDD8-4E70-B837-E70718DE31F4}" presName="composite" presStyleCnt="0"/>
      <dgm:spPr/>
    </dgm:pt>
    <dgm:pt modelId="{25F7BAAF-D2DC-4CA6-846B-B1E657CD63FF}" type="pres">
      <dgm:prSet presAssocID="{7F0A91E7-BDD8-4E70-B837-E70718DE31F4}" presName="parentText" presStyleLbl="alignNode1" presStyleIdx="0" presStyleCnt="8">
        <dgm:presLayoutVars>
          <dgm:chMax val="1"/>
          <dgm:bulletEnabled val="1"/>
        </dgm:presLayoutVars>
      </dgm:prSet>
      <dgm:spPr/>
    </dgm:pt>
    <dgm:pt modelId="{B847ED75-A3A7-490D-83D9-7734497206C2}" type="pres">
      <dgm:prSet presAssocID="{7F0A91E7-BDD8-4E70-B837-E70718DE31F4}" presName="descendantText" presStyleLbl="alignAcc1" presStyleIdx="0" presStyleCnt="8">
        <dgm:presLayoutVars>
          <dgm:bulletEnabled val="1"/>
        </dgm:presLayoutVars>
      </dgm:prSet>
      <dgm:spPr/>
    </dgm:pt>
    <dgm:pt modelId="{5312D554-6AA4-49CA-B07B-0D03F2A3F3D4}" type="pres">
      <dgm:prSet presAssocID="{F949F7EF-56C5-438D-B37B-72653EBE394A}" presName="sp" presStyleCnt="0"/>
      <dgm:spPr/>
    </dgm:pt>
    <dgm:pt modelId="{BD357086-0E2B-4E5C-A490-573FB0E82A1F}" type="pres">
      <dgm:prSet presAssocID="{800C1E5B-49CB-4C02-8396-329577DD4A3D}" presName="composite" presStyleCnt="0"/>
      <dgm:spPr/>
    </dgm:pt>
    <dgm:pt modelId="{9CBDD3DC-5351-43D2-BF26-C3021FCFC0B1}" type="pres">
      <dgm:prSet presAssocID="{800C1E5B-49CB-4C02-8396-329577DD4A3D}" presName="parentText" presStyleLbl="alignNode1" presStyleIdx="1" presStyleCnt="8">
        <dgm:presLayoutVars>
          <dgm:chMax val="1"/>
          <dgm:bulletEnabled val="1"/>
        </dgm:presLayoutVars>
      </dgm:prSet>
      <dgm:spPr/>
    </dgm:pt>
    <dgm:pt modelId="{E5E6E79C-001A-44E8-AC07-63639C872CCA}" type="pres">
      <dgm:prSet presAssocID="{800C1E5B-49CB-4C02-8396-329577DD4A3D}" presName="descendantText" presStyleLbl="alignAcc1" presStyleIdx="1" presStyleCnt="8">
        <dgm:presLayoutVars>
          <dgm:bulletEnabled val="1"/>
        </dgm:presLayoutVars>
      </dgm:prSet>
      <dgm:spPr/>
    </dgm:pt>
    <dgm:pt modelId="{CA30AC93-B86F-49AD-8CC7-9505EBC74D2A}" type="pres">
      <dgm:prSet presAssocID="{105463AB-20CF-41AE-9999-8B83CBD7AB2A}" presName="sp" presStyleCnt="0"/>
      <dgm:spPr/>
    </dgm:pt>
    <dgm:pt modelId="{9CA2D19F-94CC-4FC5-B639-27C0FBCB1C0F}" type="pres">
      <dgm:prSet presAssocID="{C4F2BCA2-4991-430B-840B-83D93FD75262}" presName="composite" presStyleCnt="0"/>
      <dgm:spPr/>
    </dgm:pt>
    <dgm:pt modelId="{89F9C2B7-1EAF-47DB-A8AC-4BC5403E27FF}" type="pres">
      <dgm:prSet presAssocID="{C4F2BCA2-4991-430B-840B-83D93FD75262}" presName="parentText" presStyleLbl="alignNode1" presStyleIdx="2" presStyleCnt="8">
        <dgm:presLayoutVars>
          <dgm:chMax val="1"/>
          <dgm:bulletEnabled val="1"/>
        </dgm:presLayoutVars>
      </dgm:prSet>
      <dgm:spPr/>
    </dgm:pt>
    <dgm:pt modelId="{52EB36EA-A59A-4ACF-B6BA-81CA00A351DF}" type="pres">
      <dgm:prSet presAssocID="{C4F2BCA2-4991-430B-840B-83D93FD75262}" presName="descendantText" presStyleLbl="alignAcc1" presStyleIdx="2" presStyleCnt="8">
        <dgm:presLayoutVars>
          <dgm:bulletEnabled val="1"/>
        </dgm:presLayoutVars>
      </dgm:prSet>
      <dgm:spPr/>
    </dgm:pt>
    <dgm:pt modelId="{C34F1B5C-9E4B-4909-894F-778A58CB714F}" type="pres">
      <dgm:prSet presAssocID="{9EE54FF5-EC85-4428-B324-203A58195FD5}" presName="sp" presStyleCnt="0"/>
      <dgm:spPr/>
    </dgm:pt>
    <dgm:pt modelId="{DD80AE3F-BE7C-4CBB-A174-F7799247CBD2}" type="pres">
      <dgm:prSet presAssocID="{CC84A5C9-B30D-4060-AD02-E17652B9D3BF}" presName="composite" presStyleCnt="0"/>
      <dgm:spPr/>
    </dgm:pt>
    <dgm:pt modelId="{1BFB8159-6537-467E-A278-B427F8B9BCD6}" type="pres">
      <dgm:prSet presAssocID="{CC84A5C9-B30D-4060-AD02-E17652B9D3BF}" presName="parentText" presStyleLbl="alignNode1" presStyleIdx="3" presStyleCnt="8">
        <dgm:presLayoutVars>
          <dgm:chMax val="1"/>
          <dgm:bulletEnabled val="1"/>
        </dgm:presLayoutVars>
      </dgm:prSet>
      <dgm:spPr/>
    </dgm:pt>
    <dgm:pt modelId="{00BB4E45-D3BC-47D6-B342-DC7EF52DE74B}" type="pres">
      <dgm:prSet presAssocID="{CC84A5C9-B30D-4060-AD02-E17652B9D3BF}" presName="descendantText" presStyleLbl="alignAcc1" presStyleIdx="3" presStyleCnt="8">
        <dgm:presLayoutVars>
          <dgm:bulletEnabled val="1"/>
        </dgm:presLayoutVars>
      </dgm:prSet>
      <dgm:spPr/>
    </dgm:pt>
    <dgm:pt modelId="{07940658-1EB0-414A-8F58-F84DC42C8F61}" type="pres">
      <dgm:prSet presAssocID="{F4833BB2-5E4D-4FB5-A3A8-9646E8662BC8}" presName="sp" presStyleCnt="0"/>
      <dgm:spPr/>
    </dgm:pt>
    <dgm:pt modelId="{08E33FBE-5AA7-4E4B-BACD-F25540E6A8C4}" type="pres">
      <dgm:prSet presAssocID="{5380545E-0CD5-438A-AA1A-EF55CAF7ACC5}" presName="composite" presStyleCnt="0"/>
      <dgm:spPr/>
    </dgm:pt>
    <dgm:pt modelId="{12B5C3BF-F2B7-409B-9A6F-EBCBF048D635}" type="pres">
      <dgm:prSet presAssocID="{5380545E-0CD5-438A-AA1A-EF55CAF7ACC5}" presName="parentText" presStyleLbl="alignNode1" presStyleIdx="4" presStyleCnt="8">
        <dgm:presLayoutVars>
          <dgm:chMax val="1"/>
          <dgm:bulletEnabled val="1"/>
        </dgm:presLayoutVars>
      </dgm:prSet>
      <dgm:spPr/>
    </dgm:pt>
    <dgm:pt modelId="{2A1973A3-9333-4ACA-A65B-61BB46552090}" type="pres">
      <dgm:prSet presAssocID="{5380545E-0CD5-438A-AA1A-EF55CAF7ACC5}" presName="descendantText" presStyleLbl="alignAcc1" presStyleIdx="4" presStyleCnt="8">
        <dgm:presLayoutVars>
          <dgm:bulletEnabled val="1"/>
        </dgm:presLayoutVars>
      </dgm:prSet>
      <dgm:spPr/>
    </dgm:pt>
    <dgm:pt modelId="{CB049CE5-C1CB-4720-93D0-A1EF789A84E4}" type="pres">
      <dgm:prSet presAssocID="{208BCAF6-D77C-46C0-AD81-AE942E2353A0}" presName="sp" presStyleCnt="0"/>
      <dgm:spPr/>
    </dgm:pt>
    <dgm:pt modelId="{06A29AC6-1EEA-4597-A6D2-2AA5F23BF306}" type="pres">
      <dgm:prSet presAssocID="{DFB936B8-BE4C-40BB-BDCA-F0CCBFD4E692}" presName="composite" presStyleCnt="0"/>
      <dgm:spPr/>
    </dgm:pt>
    <dgm:pt modelId="{AD2EF67B-7DA7-451B-93A0-8A3499BF9DD0}" type="pres">
      <dgm:prSet presAssocID="{DFB936B8-BE4C-40BB-BDCA-F0CCBFD4E692}" presName="parentText" presStyleLbl="alignNode1" presStyleIdx="5" presStyleCnt="8">
        <dgm:presLayoutVars>
          <dgm:chMax val="1"/>
          <dgm:bulletEnabled val="1"/>
        </dgm:presLayoutVars>
      </dgm:prSet>
      <dgm:spPr/>
    </dgm:pt>
    <dgm:pt modelId="{84B7A2B6-5A83-4EBB-87EA-2178FA7C8057}" type="pres">
      <dgm:prSet presAssocID="{DFB936B8-BE4C-40BB-BDCA-F0CCBFD4E692}" presName="descendantText" presStyleLbl="alignAcc1" presStyleIdx="5" presStyleCnt="8">
        <dgm:presLayoutVars>
          <dgm:bulletEnabled val="1"/>
        </dgm:presLayoutVars>
      </dgm:prSet>
      <dgm:spPr/>
    </dgm:pt>
    <dgm:pt modelId="{B63B58D2-0280-494B-8366-41412E52DBAD}" type="pres">
      <dgm:prSet presAssocID="{72E255F4-DAE3-4474-8223-75CF1FAF5705}" presName="sp" presStyleCnt="0"/>
      <dgm:spPr/>
    </dgm:pt>
    <dgm:pt modelId="{3791C6ED-ACD6-4446-8671-9F745F3B5C4E}" type="pres">
      <dgm:prSet presAssocID="{BF290887-FC25-4023-BD68-CF20353B769F}" presName="composite" presStyleCnt="0"/>
      <dgm:spPr/>
    </dgm:pt>
    <dgm:pt modelId="{B287F499-9A32-4B1B-80DF-93A71E7BBF05}" type="pres">
      <dgm:prSet presAssocID="{BF290887-FC25-4023-BD68-CF20353B769F}" presName="parentText" presStyleLbl="alignNode1" presStyleIdx="6" presStyleCnt="8">
        <dgm:presLayoutVars>
          <dgm:chMax val="1"/>
          <dgm:bulletEnabled val="1"/>
        </dgm:presLayoutVars>
      </dgm:prSet>
      <dgm:spPr/>
    </dgm:pt>
    <dgm:pt modelId="{322952FE-82A5-4AF8-BF7B-7BA943E61A27}" type="pres">
      <dgm:prSet presAssocID="{BF290887-FC25-4023-BD68-CF20353B769F}" presName="descendantText" presStyleLbl="alignAcc1" presStyleIdx="6" presStyleCnt="8">
        <dgm:presLayoutVars>
          <dgm:bulletEnabled val="1"/>
        </dgm:presLayoutVars>
      </dgm:prSet>
      <dgm:spPr/>
    </dgm:pt>
    <dgm:pt modelId="{B5CDCFDA-4B02-4F0F-A722-A4D3EE8D32BB}" type="pres">
      <dgm:prSet presAssocID="{8A72275C-847E-4E66-A1D3-872B5BCEC1D4}" presName="sp" presStyleCnt="0"/>
      <dgm:spPr/>
    </dgm:pt>
    <dgm:pt modelId="{13298D56-1DA1-4BA0-904D-A8B6569F4629}" type="pres">
      <dgm:prSet presAssocID="{40E797D2-2108-4D0F-8EB2-ACA835BF18DF}" presName="composite" presStyleCnt="0"/>
      <dgm:spPr/>
    </dgm:pt>
    <dgm:pt modelId="{DF7839E3-EE80-4295-94EA-8A51FB03392C}" type="pres">
      <dgm:prSet presAssocID="{40E797D2-2108-4D0F-8EB2-ACA835BF18DF}" presName="parentText" presStyleLbl="alignNode1" presStyleIdx="7" presStyleCnt="8">
        <dgm:presLayoutVars>
          <dgm:chMax val="1"/>
          <dgm:bulletEnabled val="1"/>
        </dgm:presLayoutVars>
      </dgm:prSet>
      <dgm:spPr/>
    </dgm:pt>
    <dgm:pt modelId="{97F38B7F-7BD7-448F-8128-32A7A6E7F714}" type="pres">
      <dgm:prSet presAssocID="{40E797D2-2108-4D0F-8EB2-ACA835BF18DF}" presName="descendantText" presStyleLbl="alignAcc1" presStyleIdx="7" presStyleCnt="8">
        <dgm:presLayoutVars>
          <dgm:bulletEnabled val="1"/>
        </dgm:presLayoutVars>
      </dgm:prSet>
      <dgm:spPr/>
    </dgm:pt>
  </dgm:ptLst>
  <dgm:cxnLst>
    <dgm:cxn modelId="{D091C401-D91C-4A95-9660-860BC07951DD}" srcId="{5380545E-0CD5-438A-AA1A-EF55CAF7ACC5}" destId="{BEB30303-EAEF-479C-A803-FE302411BDC4}" srcOrd="0" destOrd="0" parTransId="{59B0E0A0-25CA-4943-90B7-B564BA75C167}" sibTransId="{545ABAF2-4EAB-48F9-B49D-9C7102929B62}"/>
    <dgm:cxn modelId="{CB2AB009-5CA5-488C-9B20-803CBF10CAD8}" srcId="{BF290887-FC25-4023-BD68-CF20353B769F}" destId="{4980AC90-179C-4829-8FE5-63BCF14027E8}" srcOrd="0" destOrd="0" parTransId="{CA274A7B-9625-4E1F-82D9-F56350C767EC}" sibTransId="{1A28A8EA-D8F5-40CA-98F0-DB0063638F29}"/>
    <dgm:cxn modelId="{B1EAC50C-8553-4D96-8CDB-AE5574562067}" type="presOf" srcId="{DFB936B8-BE4C-40BB-BDCA-F0CCBFD4E692}" destId="{AD2EF67B-7DA7-451B-93A0-8A3499BF9DD0}" srcOrd="0" destOrd="0" presId="urn:microsoft.com/office/officeart/2005/8/layout/chevron2"/>
    <dgm:cxn modelId="{6FEB0710-B462-41C5-B36F-667DB360EDEB}" type="presOf" srcId="{5380545E-0CD5-438A-AA1A-EF55CAF7ACC5}" destId="{12B5C3BF-F2B7-409B-9A6F-EBCBF048D635}" srcOrd="0" destOrd="0" presId="urn:microsoft.com/office/officeart/2005/8/layout/chevron2"/>
    <dgm:cxn modelId="{0ED59D11-A68F-4E43-AF28-3709DE0BDDF4}" type="presOf" srcId="{DCEF1539-3E94-4EC0-9E4E-6A711EAB0086}" destId="{E5E6E79C-001A-44E8-AC07-63639C872CCA}" srcOrd="0" destOrd="0" presId="urn:microsoft.com/office/officeart/2005/8/layout/chevron2"/>
    <dgm:cxn modelId="{A8632A14-3ECD-4772-8233-28C60430FC17}" srcId="{400F3086-4031-4179-B1DD-D4F5EFB12305}" destId="{800C1E5B-49CB-4C02-8396-329577DD4A3D}" srcOrd="1" destOrd="0" parTransId="{13DA0405-F6BB-4A9B-84DB-3FC85F966C9B}" sibTransId="{105463AB-20CF-41AE-9999-8B83CBD7AB2A}"/>
    <dgm:cxn modelId="{C602F22E-FF31-4A6D-90C9-197704A3BDFB}" type="presOf" srcId="{BEB30303-EAEF-479C-A803-FE302411BDC4}" destId="{2A1973A3-9333-4ACA-A65B-61BB46552090}" srcOrd="0" destOrd="0" presId="urn:microsoft.com/office/officeart/2005/8/layout/chevron2"/>
    <dgm:cxn modelId="{7E534336-093F-422C-817A-B0EE4831DC26}" type="presOf" srcId="{C4F2BCA2-4991-430B-840B-83D93FD75262}" destId="{89F9C2B7-1EAF-47DB-A8AC-4BC5403E27FF}" srcOrd="0" destOrd="0" presId="urn:microsoft.com/office/officeart/2005/8/layout/chevron2"/>
    <dgm:cxn modelId="{5F428C36-E8E4-44BE-BE50-D9908F5C804A}" srcId="{400F3086-4031-4179-B1DD-D4F5EFB12305}" destId="{40E797D2-2108-4D0F-8EB2-ACA835BF18DF}" srcOrd="7" destOrd="0" parTransId="{20144630-EF78-4198-A50E-3F623B80A236}" sibTransId="{E842653F-9996-4FA0-AF21-039D36DC998C}"/>
    <dgm:cxn modelId="{6E3B6039-6A1B-4540-A54E-A5CA60D637EB}" type="presOf" srcId="{400F3086-4031-4179-B1DD-D4F5EFB12305}" destId="{F4EA214F-566B-4FEA-AEBF-1FC542D01520}" srcOrd="0" destOrd="0" presId="urn:microsoft.com/office/officeart/2005/8/layout/chevron2"/>
    <dgm:cxn modelId="{2CD6293A-3F5F-44A5-A693-C5A26834CDC7}" type="presOf" srcId="{40E797D2-2108-4D0F-8EB2-ACA835BF18DF}" destId="{DF7839E3-EE80-4295-94EA-8A51FB03392C}" srcOrd="0" destOrd="0" presId="urn:microsoft.com/office/officeart/2005/8/layout/chevron2"/>
    <dgm:cxn modelId="{DFAF485D-2BEE-4D89-9A49-072A0F52FB01}" srcId="{C4F2BCA2-4991-430B-840B-83D93FD75262}" destId="{A957CBBB-5490-4D2B-8D8B-6BCE34905071}" srcOrd="0" destOrd="0" parTransId="{DC304124-7BA1-4420-9B9F-9E82EDC9CF44}" sibTransId="{49D86121-3786-40EA-AB38-9CC0BF4FC57C}"/>
    <dgm:cxn modelId="{C331EE49-31F4-446E-BE3C-D282A9881B67}" type="presOf" srcId="{1C190365-2F57-43C5-A063-E8D974786EA8}" destId="{84B7A2B6-5A83-4EBB-87EA-2178FA7C8057}" srcOrd="0" destOrd="0" presId="urn:microsoft.com/office/officeart/2005/8/layout/chevron2"/>
    <dgm:cxn modelId="{7CDB914B-3818-49C8-8FDC-639FC20F8D4D}" type="presOf" srcId="{A957CBBB-5490-4D2B-8D8B-6BCE34905071}" destId="{52EB36EA-A59A-4ACF-B6BA-81CA00A351DF}" srcOrd="0" destOrd="0" presId="urn:microsoft.com/office/officeart/2005/8/layout/chevron2"/>
    <dgm:cxn modelId="{D75A9B58-5ABC-4F5F-A0A1-FF0AEB0F52EB}" type="presOf" srcId="{DA7DECB5-3713-4A2E-9814-D58F6D6A8F2D}" destId="{B847ED75-A3A7-490D-83D9-7734497206C2}" srcOrd="0" destOrd="0" presId="urn:microsoft.com/office/officeart/2005/8/layout/chevron2"/>
    <dgm:cxn modelId="{F3513A59-BE59-4E5D-AD8B-2D6D44963079}" type="presOf" srcId="{7234E55C-AA7A-43F5-BF71-2C30E067527E}" destId="{97F38B7F-7BD7-448F-8128-32A7A6E7F714}" srcOrd="0" destOrd="0" presId="urn:microsoft.com/office/officeart/2005/8/layout/chevron2"/>
    <dgm:cxn modelId="{861F327D-AF44-4E92-AD00-9814B43E6130}" srcId="{400F3086-4031-4179-B1DD-D4F5EFB12305}" destId="{DFB936B8-BE4C-40BB-BDCA-F0CCBFD4E692}" srcOrd="5" destOrd="0" parTransId="{852B0B98-E414-4A78-8338-9D3F60919192}" sibTransId="{72E255F4-DAE3-4474-8223-75CF1FAF5705}"/>
    <dgm:cxn modelId="{7720CCB0-A9DE-4E6D-B563-48C23A0DF4E5}" type="presOf" srcId="{800C1E5B-49CB-4C02-8396-329577DD4A3D}" destId="{9CBDD3DC-5351-43D2-BF26-C3021FCFC0B1}" srcOrd="0" destOrd="0" presId="urn:microsoft.com/office/officeart/2005/8/layout/chevron2"/>
    <dgm:cxn modelId="{785BA6C3-9E3D-4F48-B38B-4DA538930C5E}" type="presOf" srcId="{7F0A91E7-BDD8-4E70-B837-E70718DE31F4}" destId="{25F7BAAF-D2DC-4CA6-846B-B1E657CD63FF}" srcOrd="0" destOrd="0" presId="urn:microsoft.com/office/officeart/2005/8/layout/chevron2"/>
    <dgm:cxn modelId="{BEA71ECA-63FA-4245-8C31-B194E7D3AAFB}" srcId="{400F3086-4031-4179-B1DD-D4F5EFB12305}" destId="{C4F2BCA2-4991-430B-840B-83D93FD75262}" srcOrd="2" destOrd="0" parTransId="{A9B2893C-F701-4E40-AF19-77E2DCABF59A}" sibTransId="{9EE54FF5-EC85-4428-B324-203A58195FD5}"/>
    <dgm:cxn modelId="{FF6D6FCB-55C3-4768-934E-82C1BB384486}" type="presOf" srcId="{576FD803-E115-4675-BF2E-D4C4DEDF442C}" destId="{00BB4E45-D3BC-47D6-B342-DC7EF52DE74B}" srcOrd="0" destOrd="0" presId="urn:microsoft.com/office/officeart/2005/8/layout/chevron2"/>
    <dgm:cxn modelId="{4FD7C8D2-0F5D-4F87-862F-74345E99215B}" srcId="{CC84A5C9-B30D-4060-AD02-E17652B9D3BF}" destId="{576FD803-E115-4675-BF2E-D4C4DEDF442C}" srcOrd="0" destOrd="0" parTransId="{C2E1F824-3F4C-4999-8B23-D248EB3A5BC0}" sibTransId="{6592DD14-4922-468A-B343-7F308C238B97}"/>
    <dgm:cxn modelId="{BA7122D8-8298-407C-958D-7CAE9A95375F}" srcId="{DFB936B8-BE4C-40BB-BDCA-F0CCBFD4E692}" destId="{1C190365-2F57-43C5-A063-E8D974786EA8}" srcOrd="0" destOrd="0" parTransId="{BEED30B8-2FA2-4495-8E52-AB9AD96CDAC5}" sibTransId="{A2E410D6-0329-4ACF-9F10-70B9AF71D901}"/>
    <dgm:cxn modelId="{D5C9A0DA-7EFC-4F67-AA7D-D5DB41FFB464}" srcId="{400F3086-4031-4179-B1DD-D4F5EFB12305}" destId="{7F0A91E7-BDD8-4E70-B837-E70718DE31F4}" srcOrd="0" destOrd="0" parTransId="{652555F9-3AD5-461D-A7B5-A012F9444E57}" sibTransId="{F949F7EF-56C5-438D-B37B-72653EBE394A}"/>
    <dgm:cxn modelId="{8FD9EDDD-3DE8-45D4-9FAA-ABAF9A10DDD6}" type="presOf" srcId="{BF290887-FC25-4023-BD68-CF20353B769F}" destId="{B287F499-9A32-4B1B-80DF-93A71E7BBF05}" srcOrd="0" destOrd="0" presId="urn:microsoft.com/office/officeart/2005/8/layout/chevron2"/>
    <dgm:cxn modelId="{BF1404E1-AF12-4070-91A5-D97A446B2730}" srcId="{400F3086-4031-4179-B1DD-D4F5EFB12305}" destId="{BF290887-FC25-4023-BD68-CF20353B769F}" srcOrd="6" destOrd="0" parTransId="{91888316-755E-441A-90E1-DCACD8C619D5}" sibTransId="{8A72275C-847E-4E66-A1D3-872B5BCEC1D4}"/>
    <dgm:cxn modelId="{8CCE4AE8-F1F8-4EE2-A7AF-428FF0C57F7E}" srcId="{7F0A91E7-BDD8-4E70-B837-E70718DE31F4}" destId="{DA7DECB5-3713-4A2E-9814-D58F6D6A8F2D}" srcOrd="0" destOrd="0" parTransId="{A917BA1E-FB7C-40D8-B5B0-7A96056567BA}" sibTransId="{94E643EA-15C6-40BB-9CF3-AD2952E8820C}"/>
    <dgm:cxn modelId="{106137EA-457F-468F-9740-076B159FE2A8}" srcId="{800C1E5B-49CB-4C02-8396-329577DD4A3D}" destId="{DCEF1539-3E94-4EC0-9E4E-6A711EAB0086}" srcOrd="0" destOrd="0" parTransId="{797A862F-DC4B-44A2-BBAC-75578108CD29}" sibTransId="{7F5E9FDB-9DAD-4682-A855-8C8BCD1A7168}"/>
    <dgm:cxn modelId="{DDD1D7ED-2BEF-4C61-953B-B58A7E8F5359}" srcId="{400F3086-4031-4179-B1DD-D4F5EFB12305}" destId="{5380545E-0CD5-438A-AA1A-EF55CAF7ACC5}" srcOrd="4" destOrd="0" parTransId="{BB19A56A-37D8-478D-ABC2-462B08D961D6}" sibTransId="{208BCAF6-D77C-46C0-AD81-AE942E2353A0}"/>
    <dgm:cxn modelId="{58AEDAF0-1B67-48F9-8FF3-E55A7F3C9175}" type="presOf" srcId="{4980AC90-179C-4829-8FE5-63BCF14027E8}" destId="{322952FE-82A5-4AF8-BF7B-7BA943E61A27}" srcOrd="0" destOrd="0" presId="urn:microsoft.com/office/officeart/2005/8/layout/chevron2"/>
    <dgm:cxn modelId="{F220F4F0-BB48-439B-ACF1-FEF3AB483E6B}" type="presOf" srcId="{CC84A5C9-B30D-4060-AD02-E17652B9D3BF}" destId="{1BFB8159-6537-467E-A278-B427F8B9BCD6}" srcOrd="0" destOrd="0" presId="urn:microsoft.com/office/officeart/2005/8/layout/chevron2"/>
    <dgm:cxn modelId="{298E31F2-C8FB-4E7D-B2F8-62346FE01023}" srcId="{40E797D2-2108-4D0F-8EB2-ACA835BF18DF}" destId="{7234E55C-AA7A-43F5-BF71-2C30E067527E}" srcOrd="0" destOrd="0" parTransId="{59880AF7-5A63-4B56-A5A1-DFDBAFFEE6F0}" sibTransId="{4C09B09D-38D7-477D-BC22-FBD675596EBF}"/>
    <dgm:cxn modelId="{B35D32FD-7F78-4E60-9B3E-C80DACAC5E41}" srcId="{400F3086-4031-4179-B1DD-D4F5EFB12305}" destId="{CC84A5C9-B30D-4060-AD02-E17652B9D3BF}" srcOrd="3" destOrd="0" parTransId="{565D8B1C-504F-4D5B-9F9E-F546F704BB1F}" sibTransId="{F4833BB2-5E4D-4FB5-A3A8-9646E8662BC8}"/>
    <dgm:cxn modelId="{2209307B-3286-4B36-AD9C-6A4AC4E85AB5}" type="presParOf" srcId="{F4EA214F-566B-4FEA-AEBF-1FC542D01520}" destId="{D5258879-0E7A-4581-8335-CB11692DAAD9}" srcOrd="0" destOrd="0" presId="urn:microsoft.com/office/officeart/2005/8/layout/chevron2"/>
    <dgm:cxn modelId="{B2119A66-CEC6-4D58-BAB9-68D4B87D84BA}" type="presParOf" srcId="{D5258879-0E7A-4581-8335-CB11692DAAD9}" destId="{25F7BAAF-D2DC-4CA6-846B-B1E657CD63FF}" srcOrd="0" destOrd="0" presId="urn:microsoft.com/office/officeart/2005/8/layout/chevron2"/>
    <dgm:cxn modelId="{AB6961C2-1870-496A-8039-94CAC8A11518}" type="presParOf" srcId="{D5258879-0E7A-4581-8335-CB11692DAAD9}" destId="{B847ED75-A3A7-490D-83D9-7734497206C2}" srcOrd="1" destOrd="0" presId="urn:microsoft.com/office/officeart/2005/8/layout/chevron2"/>
    <dgm:cxn modelId="{8A153570-9FCE-44C7-A158-DAD8D67EFABF}" type="presParOf" srcId="{F4EA214F-566B-4FEA-AEBF-1FC542D01520}" destId="{5312D554-6AA4-49CA-B07B-0D03F2A3F3D4}" srcOrd="1" destOrd="0" presId="urn:microsoft.com/office/officeart/2005/8/layout/chevron2"/>
    <dgm:cxn modelId="{1993DCC1-E48E-455A-9474-26FD7C68F405}" type="presParOf" srcId="{F4EA214F-566B-4FEA-AEBF-1FC542D01520}" destId="{BD357086-0E2B-4E5C-A490-573FB0E82A1F}" srcOrd="2" destOrd="0" presId="urn:microsoft.com/office/officeart/2005/8/layout/chevron2"/>
    <dgm:cxn modelId="{54EC0E8A-E86B-4826-A615-C87EA2954303}" type="presParOf" srcId="{BD357086-0E2B-4E5C-A490-573FB0E82A1F}" destId="{9CBDD3DC-5351-43D2-BF26-C3021FCFC0B1}" srcOrd="0" destOrd="0" presId="urn:microsoft.com/office/officeart/2005/8/layout/chevron2"/>
    <dgm:cxn modelId="{121145DE-5B01-483A-B179-2A3BAB8BA7F2}" type="presParOf" srcId="{BD357086-0E2B-4E5C-A490-573FB0E82A1F}" destId="{E5E6E79C-001A-44E8-AC07-63639C872CCA}" srcOrd="1" destOrd="0" presId="urn:microsoft.com/office/officeart/2005/8/layout/chevron2"/>
    <dgm:cxn modelId="{AC11ACD2-451E-42B7-B917-8F5EF2F4B0E0}" type="presParOf" srcId="{F4EA214F-566B-4FEA-AEBF-1FC542D01520}" destId="{CA30AC93-B86F-49AD-8CC7-9505EBC74D2A}" srcOrd="3" destOrd="0" presId="urn:microsoft.com/office/officeart/2005/8/layout/chevron2"/>
    <dgm:cxn modelId="{CDC9EA3B-3E1F-410B-A6B2-B0F074B59F5F}" type="presParOf" srcId="{F4EA214F-566B-4FEA-AEBF-1FC542D01520}" destId="{9CA2D19F-94CC-4FC5-B639-27C0FBCB1C0F}" srcOrd="4" destOrd="0" presId="urn:microsoft.com/office/officeart/2005/8/layout/chevron2"/>
    <dgm:cxn modelId="{5FFA9ED2-745D-42FF-9D96-C5C8661F2535}" type="presParOf" srcId="{9CA2D19F-94CC-4FC5-B639-27C0FBCB1C0F}" destId="{89F9C2B7-1EAF-47DB-A8AC-4BC5403E27FF}" srcOrd="0" destOrd="0" presId="urn:microsoft.com/office/officeart/2005/8/layout/chevron2"/>
    <dgm:cxn modelId="{5F5A6C8E-398C-442A-9032-788A04A00789}" type="presParOf" srcId="{9CA2D19F-94CC-4FC5-B639-27C0FBCB1C0F}" destId="{52EB36EA-A59A-4ACF-B6BA-81CA00A351DF}" srcOrd="1" destOrd="0" presId="urn:microsoft.com/office/officeart/2005/8/layout/chevron2"/>
    <dgm:cxn modelId="{54DFAA6E-910B-4701-8299-7334A71373EA}" type="presParOf" srcId="{F4EA214F-566B-4FEA-AEBF-1FC542D01520}" destId="{C34F1B5C-9E4B-4909-894F-778A58CB714F}" srcOrd="5" destOrd="0" presId="urn:microsoft.com/office/officeart/2005/8/layout/chevron2"/>
    <dgm:cxn modelId="{801B767B-3096-44A8-92FB-FF9657E85487}" type="presParOf" srcId="{F4EA214F-566B-4FEA-AEBF-1FC542D01520}" destId="{DD80AE3F-BE7C-4CBB-A174-F7799247CBD2}" srcOrd="6" destOrd="0" presId="urn:microsoft.com/office/officeart/2005/8/layout/chevron2"/>
    <dgm:cxn modelId="{B48F54A5-D893-4809-9372-9890667C8A88}" type="presParOf" srcId="{DD80AE3F-BE7C-4CBB-A174-F7799247CBD2}" destId="{1BFB8159-6537-467E-A278-B427F8B9BCD6}" srcOrd="0" destOrd="0" presId="urn:microsoft.com/office/officeart/2005/8/layout/chevron2"/>
    <dgm:cxn modelId="{BCDB75CB-F374-4A1B-8115-986ACD4B6170}" type="presParOf" srcId="{DD80AE3F-BE7C-4CBB-A174-F7799247CBD2}" destId="{00BB4E45-D3BC-47D6-B342-DC7EF52DE74B}" srcOrd="1" destOrd="0" presId="urn:microsoft.com/office/officeart/2005/8/layout/chevron2"/>
    <dgm:cxn modelId="{2A9353E3-BAFC-406A-89EC-7B601A1DB392}" type="presParOf" srcId="{F4EA214F-566B-4FEA-AEBF-1FC542D01520}" destId="{07940658-1EB0-414A-8F58-F84DC42C8F61}" srcOrd="7" destOrd="0" presId="urn:microsoft.com/office/officeart/2005/8/layout/chevron2"/>
    <dgm:cxn modelId="{242A998A-0995-415F-9DCE-56D22CD2AC85}" type="presParOf" srcId="{F4EA214F-566B-4FEA-AEBF-1FC542D01520}" destId="{08E33FBE-5AA7-4E4B-BACD-F25540E6A8C4}" srcOrd="8" destOrd="0" presId="urn:microsoft.com/office/officeart/2005/8/layout/chevron2"/>
    <dgm:cxn modelId="{03529EF3-1968-472D-BDD0-842EDC2C8256}" type="presParOf" srcId="{08E33FBE-5AA7-4E4B-BACD-F25540E6A8C4}" destId="{12B5C3BF-F2B7-409B-9A6F-EBCBF048D635}" srcOrd="0" destOrd="0" presId="urn:microsoft.com/office/officeart/2005/8/layout/chevron2"/>
    <dgm:cxn modelId="{99ECBCAB-9FA5-4D20-B05A-0615998DBF42}" type="presParOf" srcId="{08E33FBE-5AA7-4E4B-BACD-F25540E6A8C4}" destId="{2A1973A3-9333-4ACA-A65B-61BB46552090}" srcOrd="1" destOrd="0" presId="urn:microsoft.com/office/officeart/2005/8/layout/chevron2"/>
    <dgm:cxn modelId="{E42ADF71-145A-4275-AEF9-EB7F883487EB}" type="presParOf" srcId="{F4EA214F-566B-4FEA-AEBF-1FC542D01520}" destId="{CB049CE5-C1CB-4720-93D0-A1EF789A84E4}" srcOrd="9" destOrd="0" presId="urn:microsoft.com/office/officeart/2005/8/layout/chevron2"/>
    <dgm:cxn modelId="{5ECD2DFF-4B91-43FE-8105-374EB82C06CB}" type="presParOf" srcId="{F4EA214F-566B-4FEA-AEBF-1FC542D01520}" destId="{06A29AC6-1EEA-4597-A6D2-2AA5F23BF306}" srcOrd="10" destOrd="0" presId="urn:microsoft.com/office/officeart/2005/8/layout/chevron2"/>
    <dgm:cxn modelId="{38A3EC37-9EA6-4A83-A9D9-FD1061AC3426}" type="presParOf" srcId="{06A29AC6-1EEA-4597-A6D2-2AA5F23BF306}" destId="{AD2EF67B-7DA7-451B-93A0-8A3499BF9DD0}" srcOrd="0" destOrd="0" presId="urn:microsoft.com/office/officeart/2005/8/layout/chevron2"/>
    <dgm:cxn modelId="{972E863C-CDA3-49FA-BC7D-6D1CDCC962C4}" type="presParOf" srcId="{06A29AC6-1EEA-4597-A6D2-2AA5F23BF306}" destId="{84B7A2B6-5A83-4EBB-87EA-2178FA7C8057}" srcOrd="1" destOrd="0" presId="urn:microsoft.com/office/officeart/2005/8/layout/chevron2"/>
    <dgm:cxn modelId="{59CBC7F0-4DCF-42D3-9BAA-68B1F7C54724}" type="presParOf" srcId="{F4EA214F-566B-4FEA-AEBF-1FC542D01520}" destId="{B63B58D2-0280-494B-8366-41412E52DBAD}" srcOrd="11" destOrd="0" presId="urn:microsoft.com/office/officeart/2005/8/layout/chevron2"/>
    <dgm:cxn modelId="{19240BD8-9B4D-4226-A25B-0A6E0BF9DB69}" type="presParOf" srcId="{F4EA214F-566B-4FEA-AEBF-1FC542D01520}" destId="{3791C6ED-ACD6-4446-8671-9F745F3B5C4E}" srcOrd="12" destOrd="0" presId="urn:microsoft.com/office/officeart/2005/8/layout/chevron2"/>
    <dgm:cxn modelId="{217E22DD-DE82-48C5-84EB-75DC3A13BB6A}" type="presParOf" srcId="{3791C6ED-ACD6-4446-8671-9F745F3B5C4E}" destId="{B287F499-9A32-4B1B-80DF-93A71E7BBF05}" srcOrd="0" destOrd="0" presId="urn:microsoft.com/office/officeart/2005/8/layout/chevron2"/>
    <dgm:cxn modelId="{05E42C36-6D0D-4A84-A1BB-DB056ACF5E17}" type="presParOf" srcId="{3791C6ED-ACD6-4446-8671-9F745F3B5C4E}" destId="{322952FE-82A5-4AF8-BF7B-7BA943E61A27}" srcOrd="1" destOrd="0" presId="urn:microsoft.com/office/officeart/2005/8/layout/chevron2"/>
    <dgm:cxn modelId="{DA73E724-B590-487A-A4D2-D5919004CCF3}" type="presParOf" srcId="{F4EA214F-566B-4FEA-AEBF-1FC542D01520}" destId="{B5CDCFDA-4B02-4F0F-A722-A4D3EE8D32BB}" srcOrd="13" destOrd="0" presId="urn:microsoft.com/office/officeart/2005/8/layout/chevron2"/>
    <dgm:cxn modelId="{A06B37E6-4A32-4E5F-8B28-D7E5055129FE}" type="presParOf" srcId="{F4EA214F-566B-4FEA-AEBF-1FC542D01520}" destId="{13298D56-1DA1-4BA0-904D-A8B6569F4629}" srcOrd="14" destOrd="0" presId="urn:microsoft.com/office/officeart/2005/8/layout/chevron2"/>
    <dgm:cxn modelId="{1A460CAB-0A34-432F-B848-9CD5ABF7DFAC}" type="presParOf" srcId="{13298D56-1DA1-4BA0-904D-A8B6569F4629}" destId="{DF7839E3-EE80-4295-94EA-8A51FB03392C}" srcOrd="0" destOrd="0" presId="urn:microsoft.com/office/officeart/2005/8/layout/chevron2"/>
    <dgm:cxn modelId="{790A3969-5A4D-4B3E-8EBA-41C3A2326536}" type="presParOf" srcId="{13298D56-1DA1-4BA0-904D-A8B6569F4629}" destId="{97F38B7F-7BD7-448F-8128-32A7A6E7F7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7BAAF-D2DC-4CA6-846B-B1E657CD63FF}">
      <dsp:nvSpPr>
        <dsp:cNvPr id="0" name=""/>
        <dsp:cNvSpPr/>
      </dsp:nvSpPr>
      <dsp:spPr>
        <a:xfrm rot="5400000">
          <a:off x="-98363" y="101805"/>
          <a:ext cx="655755" cy="459029"/>
        </a:xfrm>
        <a:prstGeom prst="chevron">
          <a:avLst/>
        </a:prstGeom>
        <a:solidFill>
          <a:schemeClr val="accent3"/>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t" anchorCtr="0">
          <a:noAutofit/>
        </a:bodyPr>
        <a:lstStyle/>
        <a:p>
          <a:pPr marL="0" lvl="0" indent="0" algn="ctr" defTabSz="889000" rtl="0">
            <a:lnSpc>
              <a:spcPct val="120000"/>
            </a:lnSpc>
            <a:spcBef>
              <a:spcPct val="0"/>
            </a:spcBef>
            <a:spcAft>
              <a:spcPct val="35000"/>
            </a:spcAft>
            <a:buNone/>
          </a:pPr>
          <a:r>
            <a:rPr lang="de-DE" sz="2000" b="1" kern="1200" dirty="0">
              <a:latin typeface="Arial" panose="020B0604020202020204"/>
            </a:rPr>
            <a:t>1</a:t>
          </a:r>
          <a:endParaRPr lang="de-DE" sz="2000" b="1" kern="1200" dirty="0"/>
        </a:p>
      </dsp:txBody>
      <dsp:txXfrm rot="-5400000">
        <a:off x="1" y="232957"/>
        <a:ext cx="459029" cy="196726"/>
      </dsp:txXfrm>
    </dsp:sp>
    <dsp:sp modelId="{B847ED75-A3A7-490D-83D9-7734497206C2}">
      <dsp:nvSpPr>
        <dsp:cNvPr id="0" name=""/>
        <dsp:cNvSpPr/>
      </dsp:nvSpPr>
      <dsp:spPr>
        <a:xfrm rot="5400000">
          <a:off x="5236775" y="-4774304"/>
          <a:ext cx="426465" cy="9981958"/>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120000"/>
            </a:lnSpc>
            <a:spcBef>
              <a:spcPct val="0"/>
            </a:spcBef>
            <a:spcAft>
              <a:spcPct val="15000"/>
            </a:spcAft>
            <a:buFontTx/>
            <a:buNone/>
          </a:pPr>
          <a:r>
            <a:rPr lang="de-DE" sz="2400" kern="1200">
              <a:latin typeface="Arial" panose="020B0604020202020204"/>
            </a:rPr>
            <a:t>Thesis Motivation</a:t>
          </a:r>
          <a:endParaRPr lang="de-DE" sz="2400" kern="1200" dirty="0">
            <a:latin typeface="Arial" panose="020B0604020202020204"/>
          </a:endParaRPr>
        </a:p>
      </dsp:txBody>
      <dsp:txXfrm rot="-5400000">
        <a:off x="459029" y="24260"/>
        <a:ext cx="9961140" cy="384829"/>
      </dsp:txXfrm>
    </dsp:sp>
    <dsp:sp modelId="{9CBDD3DC-5351-43D2-BF26-C3021FCFC0B1}">
      <dsp:nvSpPr>
        <dsp:cNvPr id="0" name=""/>
        <dsp:cNvSpPr/>
      </dsp:nvSpPr>
      <dsp:spPr>
        <a:xfrm rot="5400000">
          <a:off x="-98363" y="683350"/>
          <a:ext cx="655755" cy="459029"/>
        </a:xfrm>
        <a:prstGeom prst="chevron">
          <a:avLst/>
        </a:prstGeom>
        <a:solidFill>
          <a:schemeClr val="accent3"/>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t" anchorCtr="0">
          <a:noAutofit/>
        </a:bodyPr>
        <a:lstStyle/>
        <a:p>
          <a:pPr marL="0" lvl="0" indent="0" algn="ctr" defTabSz="889000" rtl="0">
            <a:lnSpc>
              <a:spcPct val="120000"/>
            </a:lnSpc>
            <a:spcBef>
              <a:spcPct val="0"/>
            </a:spcBef>
            <a:spcAft>
              <a:spcPct val="35000"/>
            </a:spcAft>
            <a:buNone/>
          </a:pPr>
          <a:r>
            <a:rPr lang="en-US" sz="2000" b="1" kern="1200" dirty="0">
              <a:latin typeface="Arial"/>
              <a:ea typeface="Calibri"/>
              <a:cs typeface="Arial"/>
            </a:rPr>
            <a:t>2</a:t>
          </a:r>
          <a:endParaRPr lang="en-US" sz="2000" b="1" kern="1200" dirty="0"/>
        </a:p>
      </dsp:txBody>
      <dsp:txXfrm rot="-5400000">
        <a:off x="1" y="814502"/>
        <a:ext cx="459029" cy="196726"/>
      </dsp:txXfrm>
    </dsp:sp>
    <dsp:sp modelId="{E5E6E79C-001A-44E8-AC07-63639C872CCA}">
      <dsp:nvSpPr>
        <dsp:cNvPr id="0" name=""/>
        <dsp:cNvSpPr/>
      </dsp:nvSpPr>
      <dsp:spPr>
        <a:xfrm rot="5400000">
          <a:off x="5236887" y="-4192871"/>
          <a:ext cx="426241" cy="9981958"/>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120000"/>
            </a:lnSpc>
            <a:spcBef>
              <a:spcPct val="0"/>
            </a:spcBef>
            <a:spcAft>
              <a:spcPct val="15000"/>
            </a:spcAft>
            <a:buFontTx/>
            <a:buNone/>
          </a:pPr>
          <a:r>
            <a:rPr lang="en-US" sz="2400" kern="1200">
              <a:latin typeface="Arial"/>
              <a:ea typeface="Calibri"/>
              <a:cs typeface="Arial"/>
            </a:rPr>
            <a:t>Arbeitsprinzip von PaddleOCR</a:t>
          </a:r>
          <a:endParaRPr lang="en-US" sz="2400" kern="1200" dirty="0">
            <a:ea typeface="Calibri"/>
          </a:endParaRPr>
        </a:p>
      </dsp:txBody>
      <dsp:txXfrm rot="-5400000">
        <a:off x="459029" y="605794"/>
        <a:ext cx="9961151" cy="384627"/>
      </dsp:txXfrm>
    </dsp:sp>
    <dsp:sp modelId="{89F9C2B7-1EAF-47DB-A8AC-4BC5403E27FF}">
      <dsp:nvSpPr>
        <dsp:cNvPr id="0" name=""/>
        <dsp:cNvSpPr/>
      </dsp:nvSpPr>
      <dsp:spPr>
        <a:xfrm rot="5400000">
          <a:off x="-98363" y="1264895"/>
          <a:ext cx="655755" cy="459029"/>
        </a:xfrm>
        <a:prstGeom prst="chevron">
          <a:avLst/>
        </a:prstGeom>
        <a:solidFill>
          <a:schemeClr val="accent3"/>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t" anchorCtr="0">
          <a:noAutofit/>
        </a:bodyPr>
        <a:lstStyle/>
        <a:p>
          <a:pPr marL="0" lvl="0" indent="0" algn="ctr" defTabSz="889000">
            <a:lnSpc>
              <a:spcPct val="120000"/>
            </a:lnSpc>
            <a:spcBef>
              <a:spcPct val="0"/>
            </a:spcBef>
            <a:spcAft>
              <a:spcPct val="35000"/>
            </a:spcAft>
            <a:buNone/>
          </a:pPr>
          <a:r>
            <a:rPr lang="en-US" sz="2000" b="1" kern="1200" dirty="0">
              <a:latin typeface="Arial" panose="020B0604020202020204"/>
              <a:ea typeface="Calibri"/>
            </a:rPr>
            <a:t>3</a:t>
          </a:r>
          <a:endParaRPr lang="en-US" sz="2000" b="1" kern="1200" dirty="0"/>
        </a:p>
      </dsp:txBody>
      <dsp:txXfrm rot="-5400000">
        <a:off x="1" y="1396047"/>
        <a:ext cx="459029" cy="196726"/>
      </dsp:txXfrm>
    </dsp:sp>
    <dsp:sp modelId="{52EB36EA-A59A-4ACF-B6BA-81CA00A351DF}">
      <dsp:nvSpPr>
        <dsp:cNvPr id="0" name=""/>
        <dsp:cNvSpPr/>
      </dsp:nvSpPr>
      <dsp:spPr>
        <a:xfrm rot="5400000">
          <a:off x="5236887" y="-3611327"/>
          <a:ext cx="426241" cy="9981958"/>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120000"/>
            </a:lnSpc>
            <a:spcBef>
              <a:spcPct val="0"/>
            </a:spcBef>
            <a:spcAft>
              <a:spcPct val="15000"/>
            </a:spcAft>
            <a:buFontTx/>
            <a:buNone/>
          </a:pPr>
          <a:r>
            <a:rPr lang="en-IN" sz="2400" kern="1200">
              <a:latin typeface="Arial" panose="020B0604020202020204"/>
            </a:rPr>
            <a:t>Zusammenstellung der Komponentendaten</a:t>
          </a:r>
          <a:endParaRPr lang="en-US" sz="2400" kern="1200" dirty="0"/>
        </a:p>
      </dsp:txBody>
      <dsp:txXfrm rot="-5400000">
        <a:off x="459029" y="1187338"/>
        <a:ext cx="9961151" cy="384627"/>
      </dsp:txXfrm>
    </dsp:sp>
    <dsp:sp modelId="{1BFB8159-6537-467E-A278-B427F8B9BCD6}">
      <dsp:nvSpPr>
        <dsp:cNvPr id="0" name=""/>
        <dsp:cNvSpPr/>
      </dsp:nvSpPr>
      <dsp:spPr>
        <a:xfrm rot="5400000">
          <a:off x="-98363" y="1846439"/>
          <a:ext cx="655755" cy="459029"/>
        </a:xfrm>
        <a:prstGeom prst="chevron">
          <a:avLst/>
        </a:prstGeom>
        <a:solidFill>
          <a:schemeClr val="accent3"/>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t" anchorCtr="0">
          <a:noAutofit/>
        </a:bodyPr>
        <a:lstStyle/>
        <a:p>
          <a:pPr marL="0" lvl="0" indent="0" algn="ctr" defTabSz="889000">
            <a:lnSpc>
              <a:spcPct val="120000"/>
            </a:lnSpc>
            <a:spcBef>
              <a:spcPct val="0"/>
            </a:spcBef>
            <a:spcAft>
              <a:spcPct val="35000"/>
            </a:spcAft>
            <a:buNone/>
          </a:pPr>
          <a:r>
            <a:rPr lang="en-US" sz="2000" b="1" kern="1200" dirty="0">
              <a:latin typeface="Arial" panose="020B0604020202020204"/>
            </a:rPr>
            <a:t>4</a:t>
          </a:r>
          <a:endParaRPr lang="en-US" sz="2000" b="1" kern="1200" dirty="0"/>
        </a:p>
      </dsp:txBody>
      <dsp:txXfrm rot="-5400000">
        <a:off x="1" y="1977591"/>
        <a:ext cx="459029" cy="196726"/>
      </dsp:txXfrm>
    </dsp:sp>
    <dsp:sp modelId="{00BB4E45-D3BC-47D6-B342-DC7EF52DE74B}">
      <dsp:nvSpPr>
        <dsp:cNvPr id="0" name=""/>
        <dsp:cNvSpPr/>
      </dsp:nvSpPr>
      <dsp:spPr>
        <a:xfrm rot="5400000">
          <a:off x="5236887" y="-3029782"/>
          <a:ext cx="426241" cy="9981958"/>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120000"/>
            </a:lnSpc>
            <a:spcBef>
              <a:spcPct val="0"/>
            </a:spcBef>
            <a:spcAft>
              <a:spcPct val="15000"/>
            </a:spcAft>
            <a:buFontTx/>
            <a:buNone/>
          </a:pPr>
          <a:r>
            <a:rPr lang="en-IN" sz="2400" kern="1200">
              <a:latin typeface="Arial" panose="020B0604020202020204"/>
            </a:rPr>
            <a:t>Textdetektormodelle und Verlustfunktionen</a:t>
          </a:r>
          <a:endParaRPr lang="en-US" sz="2400" kern="1200" dirty="0"/>
        </a:p>
      </dsp:txBody>
      <dsp:txXfrm rot="-5400000">
        <a:off x="459029" y="1768883"/>
        <a:ext cx="9961151" cy="384627"/>
      </dsp:txXfrm>
    </dsp:sp>
    <dsp:sp modelId="{12B5C3BF-F2B7-409B-9A6F-EBCBF048D635}">
      <dsp:nvSpPr>
        <dsp:cNvPr id="0" name=""/>
        <dsp:cNvSpPr/>
      </dsp:nvSpPr>
      <dsp:spPr>
        <a:xfrm rot="5400000">
          <a:off x="-98363" y="2427984"/>
          <a:ext cx="655755" cy="459029"/>
        </a:xfrm>
        <a:prstGeom prst="chevron">
          <a:avLst/>
        </a:prstGeom>
        <a:solidFill>
          <a:schemeClr val="accent3"/>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t" anchorCtr="0">
          <a:noAutofit/>
        </a:bodyPr>
        <a:lstStyle/>
        <a:p>
          <a:pPr marL="0" lvl="0" indent="0" algn="ctr" defTabSz="889000">
            <a:lnSpc>
              <a:spcPct val="120000"/>
            </a:lnSpc>
            <a:spcBef>
              <a:spcPct val="0"/>
            </a:spcBef>
            <a:spcAft>
              <a:spcPct val="35000"/>
            </a:spcAft>
            <a:buNone/>
          </a:pPr>
          <a:r>
            <a:rPr lang="en-US" sz="2000" b="1" kern="1200" dirty="0">
              <a:latin typeface="Arial" panose="020B0604020202020204"/>
            </a:rPr>
            <a:t>5</a:t>
          </a:r>
          <a:endParaRPr lang="en-US" sz="2000" b="1" kern="1200" dirty="0"/>
        </a:p>
      </dsp:txBody>
      <dsp:txXfrm rot="-5400000">
        <a:off x="1" y="2559136"/>
        <a:ext cx="459029" cy="196726"/>
      </dsp:txXfrm>
    </dsp:sp>
    <dsp:sp modelId="{2A1973A3-9333-4ACA-A65B-61BB46552090}">
      <dsp:nvSpPr>
        <dsp:cNvPr id="0" name=""/>
        <dsp:cNvSpPr/>
      </dsp:nvSpPr>
      <dsp:spPr>
        <a:xfrm rot="5400000">
          <a:off x="5236887" y="-2448237"/>
          <a:ext cx="426241" cy="9981958"/>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120000"/>
            </a:lnSpc>
            <a:spcBef>
              <a:spcPct val="0"/>
            </a:spcBef>
            <a:spcAft>
              <a:spcPct val="15000"/>
            </a:spcAft>
            <a:buFontTx/>
            <a:buNone/>
          </a:pPr>
          <a:r>
            <a:rPr lang="en-IN" sz="2400" kern="1200">
              <a:latin typeface="Arial" panose="020B0604020202020204"/>
            </a:rPr>
            <a:t>Texterkennungsmodelle und Verlustfunktionen</a:t>
          </a:r>
          <a:endParaRPr lang="en-US" sz="2400" kern="1200" dirty="0"/>
        </a:p>
      </dsp:txBody>
      <dsp:txXfrm rot="-5400000">
        <a:off x="459029" y="2350428"/>
        <a:ext cx="9961151" cy="384627"/>
      </dsp:txXfrm>
    </dsp:sp>
    <dsp:sp modelId="{AD2EF67B-7DA7-451B-93A0-8A3499BF9DD0}">
      <dsp:nvSpPr>
        <dsp:cNvPr id="0" name=""/>
        <dsp:cNvSpPr/>
      </dsp:nvSpPr>
      <dsp:spPr>
        <a:xfrm rot="5400000">
          <a:off x="-98363" y="3009528"/>
          <a:ext cx="655755" cy="459029"/>
        </a:xfrm>
        <a:prstGeom prst="chevron">
          <a:avLst/>
        </a:prstGeom>
        <a:solidFill>
          <a:schemeClr val="accent3"/>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t" anchorCtr="0">
          <a:noAutofit/>
        </a:bodyPr>
        <a:lstStyle/>
        <a:p>
          <a:pPr marL="0" lvl="0" indent="0" algn="ctr" defTabSz="889000">
            <a:lnSpc>
              <a:spcPct val="120000"/>
            </a:lnSpc>
            <a:spcBef>
              <a:spcPct val="0"/>
            </a:spcBef>
            <a:spcAft>
              <a:spcPct val="35000"/>
            </a:spcAft>
            <a:buNone/>
          </a:pPr>
          <a:r>
            <a:rPr lang="en-US" sz="2000" b="1" kern="1200" dirty="0">
              <a:latin typeface="Arial" panose="020B0604020202020204"/>
            </a:rPr>
            <a:t>6</a:t>
          </a:r>
          <a:endParaRPr lang="en-US" sz="2000" b="1" kern="1200" dirty="0"/>
        </a:p>
      </dsp:txBody>
      <dsp:txXfrm rot="-5400000">
        <a:off x="1" y="3140680"/>
        <a:ext cx="459029" cy="196726"/>
      </dsp:txXfrm>
    </dsp:sp>
    <dsp:sp modelId="{84B7A2B6-5A83-4EBB-87EA-2178FA7C8057}">
      <dsp:nvSpPr>
        <dsp:cNvPr id="0" name=""/>
        <dsp:cNvSpPr/>
      </dsp:nvSpPr>
      <dsp:spPr>
        <a:xfrm rot="5400000">
          <a:off x="5236887" y="-1866693"/>
          <a:ext cx="426241" cy="9981958"/>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120000"/>
            </a:lnSpc>
            <a:spcBef>
              <a:spcPct val="0"/>
            </a:spcBef>
            <a:spcAft>
              <a:spcPct val="15000"/>
            </a:spcAft>
            <a:buFontTx/>
            <a:buNone/>
          </a:pPr>
          <a:r>
            <a:rPr lang="en-IN" sz="2400" kern="1200">
              <a:latin typeface="Arial" panose="020B0604020202020204"/>
            </a:rPr>
            <a:t>Überblick über Angepasste Bewertungsmetriken</a:t>
          </a:r>
          <a:endParaRPr lang="en-US" sz="2400" kern="1200" dirty="0"/>
        </a:p>
      </dsp:txBody>
      <dsp:txXfrm rot="-5400000">
        <a:off x="459029" y="2931972"/>
        <a:ext cx="9961151" cy="384627"/>
      </dsp:txXfrm>
    </dsp:sp>
    <dsp:sp modelId="{B287F499-9A32-4B1B-80DF-93A71E7BBF05}">
      <dsp:nvSpPr>
        <dsp:cNvPr id="0" name=""/>
        <dsp:cNvSpPr/>
      </dsp:nvSpPr>
      <dsp:spPr>
        <a:xfrm rot="5400000">
          <a:off x="-98363" y="3591073"/>
          <a:ext cx="655755" cy="459029"/>
        </a:xfrm>
        <a:prstGeom prst="chevron">
          <a:avLst/>
        </a:prstGeom>
        <a:solidFill>
          <a:schemeClr val="accent3"/>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t" anchorCtr="0">
          <a:noAutofit/>
        </a:bodyPr>
        <a:lstStyle/>
        <a:p>
          <a:pPr marL="0" lvl="0" indent="0" algn="ctr" defTabSz="889000">
            <a:lnSpc>
              <a:spcPct val="120000"/>
            </a:lnSpc>
            <a:spcBef>
              <a:spcPct val="0"/>
            </a:spcBef>
            <a:spcAft>
              <a:spcPct val="35000"/>
            </a:spcAft>
            <a:buNone/>
          </a:pPr>
          <a:r>
            <a:rPr lang="en-US" sz="2000" b="1" kern="1200" dirty="0">
              <a:latin typeface="Arial" panose="020B0604020202020204"/>
            </a:rPr>
            <a:t>7</a:t>
          </a:r>
          <a:endParaRPr lang="en-US" sz="2000" b="1" kern="1200" dirty="0"/>
        </a:p>
      </dsp:txBody>
      <dsp:txXfrm rot="-5400000">
        <a:off x="1" y="3722225"/>
        <a:ext cx="459029" cy="196726"/>
      </dsp:txXfrm>
    </dsp:sp>
    <dsp:sp modelId="{322952FE-82A5-4AF8-BF7B-7BA943E61A27}">
      <dsp:nvSpPr>
        <dsp:cNvPr id="0" name=""/>
        <dsp:cNvSpPr/>
      </dsp:nvSpPr>
      <dsp:spPr>
        <a:xfrm rot="5400000">
          <a:off x="5236887" y="-1285148"/>
          <a:ext cx="426241" cy="9981958"/>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120000"/>
            </a:lnSpc>
            <a:spcBef>
              <a:spcPct val="0"/>
            </a:spcBef>
            <a:spcAft>
              <a:spcPct val="15000"/>
            </a:spcAft>
            <a:buFontTx/>
            <a:buNone/>
          </a:pPr>
          <a:r>
            <a:rPr lang="en-IN" sz="2400" kern="1200">
              <a:latin typeface="Arial" panose="020B0604020202020204"/>
            </a:rPr>
            <a:t>Evaluierungsergebnisse für OCR-Modelle</a:t>
          </a:r>
          <a:endParaRPr lang="en-US" sz="2400" kern="1200" dirty="0"/>
        </a:p>
      </dsp:txBody>
      <dsp:txXfrm rot="-5400000">
        <a:off x="459029" y="3513517"/>
        <a:ext cx="9961151" cy="384627"/>
      </dsp:txXfrm>
    </dsp:sp>
    <dsp:sp modelId="{DF7839E3-EE80-4295-94EA-8A51FB03392C}">
      <dsp:nvSpPr>
        <dsp:cNvPr id="0" name=""/>
        <dsp:cNvSpPr/>
      </dsp:nvSpPr>
      <dsp:spPr>
        <a:xfrm rot="5400000">
          <a:off x="-98363" y="4172618"/>
          <a:ext cx="655755" cy="459029"/>
        </a:xfrm>
        <a:prstGeom prst="chevron">
          <a:avLst/>
        </a:prstGeom>
        <a:solidFill>
          <a:schemeClr val="accent3"/>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t" anchorCtr="0">
          <a:noAutofit/>
        </a:bodyPr>
        <a:lstStyle/>
        <a:p>
          <a:pPr marL="0" lvl="0" indent="0" algn="ctr" defTabSz="889000">
            <a:lnSpc>
              <a:spcPct val="120000"/>
            </a:lnSpc>
            <a:spcBef>
              <a:spcPct val="0"/>
            </a:spcBef>
            <a:spcAft>
              <a:spcPct val="35000"/>
            </a:spcAft>
            <a:buNone/>
          </a:pPr>
          <a:r>
            <a:rPr lang="en-US" sz="2000" b="1" kern="1200" dirty="0">
              <a:latin typeface="Arial" panose="020B0604020202020204"/>
            </a:rPr>
            <a:t>8</a:t>
          </a:r>
        </a:p>
      </dsp:txBody>
      <dsp:txXfrm rot="-5400000">
        <a:off x="1" y="4303770"/>
        <a:ext cx="459029" cy="196726"/>
      </dsp:txXfrm>
    </dsp:sp>
    <dsp:sp modelId="{97F38B7F-7BD7-448F-8128-32A7A6E7F714}">
      <dsp:nvSpPr>
        <dsp:cNvPr id="0" name=""/>
        <dsp:cNvSpPr/>
      </dsp:nvSpPr>
      <dsp:spPr>
        <a:xfrm rot="5400000">
          <a:off x="5236887" y="-703604"/>
          <a:ext cx="426241" cy="9981958"/>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120000"/>
            </a:lnSpc>
            <a:spcBef>
              <a:spcPct val="0"/>
            </a:spcBef>
            <a:spcAft>
              <a:spcPct val="15000"/>
            </a:spcAft>
            <a:buFontTx/>
            <a:buNone/>
          </a:pPr>
          <a:r>
            <a:rPr lang="en-IN" sz="2400" kern="1200">
              <a:latin typeface="Arial" panose="020B0604020202020204"/>
            </a:rPr>
            <a:t>Fazit und Ausblick</a:t>
          </a:r>
          <a:endParaRPr lang="en-US" sz="2400" kern="1200" dirty="0"/>
        </a:p>
      </dsp:txBody>
      <dsp:txXfrm rot="-5400000">
        <a:off x="459029" y="4095061"/>
        <a:ext cx="9961151" cy="38462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C5820E2-C5B0-C94F-BB9D-7D44B72CB4F7}" type="datetimeFigureOut">
              <a:t>7/14/2025</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46829-E818-5348-BB73-2146BF0C3B32}" type="slidenum">
              <a:t>‹#›</a:t>
            </a:fld>
            <a:endParaRPr lang="de-DE"/>
          </a:p>
        </p:txBody>
      </p:sp>
    </p:spTree>
    <p:extLst>
      <p:ext uri="{BB962C8B-B14F-4D97-AF65-F5344CB8AC3E}">
        <p14:creationId xmlns:p14="http://schemas.microsoft.com/office/powerpoint/2010/main" val="16373001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EEB27-5DB9-4776-AC7D-5FC4C268240D}" type="datetimeFigureOut">
              <a:rPr lang="de-DE" smtClean="0"/>
              <a:t>14.07.2025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02F7FA-3984-4F9D-BF36-30DAB3280DBC}" type="slidenum">
              <a:rPr lang="de-DE" smtClean="0"/>
              <a:t>‹#›</a:t>
            </a:fld>
            <a:endParaRPr lang="de-DE"/>
          </a:p>
        </p:txBody>
      </p:sp>
    </p:spTree>
    <p:extLst>
      <p:ext uri="{BB962C8B-B14F-4D97-AF65-F5344CB8AC3E}">
        <p14:creationId xmlns:p14="http://schemas.microsoft.com/office/powerpoint/2010/main" val="3844752275"/>
      </p:ext>
    </p:extLst>
  </p:cSld>
  <p:clrMap bg1="lt1" tx1="dk1" bg2="lt2" tx2="dk2" accent1="accent1" accent2="accent2" accent3="accent3" accent4="accent4" accent5="accent5" accent6="accent6" hlink="hlink" folHlink="folHlink"/>
  <p:hf hdr="0" ftr="0" dt="0"/>
  <p:notesStyle>
    <a:lvl1pPr marL="0" algn="l" defTabSz="863995" rtl="0" eaLnBrk="1" latinLnBrk="0" hangingPunct="1">
      <a:defRPr sz="1134" kern="1200">
        <a:solidFill>
          <a:schemeClr val="tx1"/>
        </a:solidFill>
        <a:latin typeface="+mn-lt"/>
        <a:ea typeface="+mn-ea"/>
        <a:cs typeface="+mn-cs"/>
      </a:defRPr>
    </a:lvl1pPr>
    <a:lvl2pPr marL="431998" algn="l" defTabSz="863995" rtl="0" eaLnBrk="1" latinLnBrk="0" hangingPunct="1">
      <a:defRPr sz="1134" kern="1200">
        <a:solidFill>
          <a:schemeClr val="tx1"/>
        </a:solidFill>
        <a:latin typeface="+mn-lt"/>
        <a:ea typeface="+mn-ea"/>
        <a:cs typeface="+mn-cs"/>
      </a:defRPr>
    </a:lvl2pPr>
    <a:lvl3pPr marL="863995" algn="l" defTabSz="863995" rtl="0" eaLnBrk="1" latinLnBrk="0" hangingPunct="1">
      <a:defRPr sz="1134" kern="1200">
        <a:solidFill>
          <a:schemeClr val="tx1"/>
        </a:solidFill>
        <a:latin typeface="+mn-lt"/>
        <a:ea typeface="+mn-ea"/>
        <a:cs typeface="+mn-cs"/>
      </a:defRPr>
    </a:lvl3pPr>
    <a:lvl4pPr marL="1295993" algn="l" defTabSz="863995" rtl="0" eaLnBrk="1" latinLnBrk="0" hangingPunct="1">
      <a:defRPr sz="1134" kern="1200">
        <a:solidFill>
          <a:schemeClr val="tx1"/>
        </a:solidFill>
        <a:latin typeface="+mn-lt"/>
        <a:ea typeface="+mn-ea"/>
        <a:cs typeface="+mn-cs"/>
      </a:defRPr>
    </a:lvl4pPr>
    <a:lvl5pPr marL="1727990" algn="l" defTabSz="863995" rtl="0" eaLnBrk="1" latinLnBrk="0" hangingPunct="1">
      <a:defRPr sz="1134" kern="1200">
        <a:solidFill>
          <a:schemeClr val="tx1"/>
        </a:solidFill>
        <a:latin typeface="+mn-lt"/>
        <a:ea typeface="+mn-ea"/>
        <a:cs typeface="+mn-cs"/>
      </a:defRPr>
    </a:lvl5pPr>
    <a:lvl6pPr marL="2159988" algn="l" defTabSz="863995" rtl="0" eaLnBrk="1" latinLnBrk="0" hangingPunct="1">
      <a:defRPr sz="1134" kern="1200">
        <a:solidFill>
          <a:schemeClr val="tx1"/>
        </a:solidFill>
        <a:latin typeface="+mn-lt"/>
        <a:ea typeface="+mn-ea"/>
        <a:cs typeface="+mn-cs"/>
      </a:defRPr>
    </a:lvl6pPr>
    <a:lvl7pPr marL="2591984" algn="l" defTabSz="863995" rtl="0" eaLnBrk="1" latinLnBrk="0" hangingPunct="1">
      <a:defRPr sz="1134" kern="1200">
        <a:solidFill>
          <a:schemeClr val="tx1"/>
        </a:solidFill>
        <a:latin typeface="+mn-lt"/>
        <a:ea typeface="+mn-ea"/>
        <a:cs typeface="+mn-cs"/>
      </a:defRPr>
    </a:lvl7pPr>
    <a:lvl8pPr marL="3023982" algn="l" defTabSz="863995" rtl="0" eaLnBrk="1" latinLnBrk="0" hangingPunct="1">
      <a:defRPr sz="1134" kern="1200">
        <a:solidFill>
          <a:schemeClr val="tx1"/>
        </a:solidFill>
        <a:latin typeface="+mn-lt"/>
        <a:ea typeface="+mn-ea"/>
        <a:cs typeface="+mn-cs"/>
      </a:defRPr>
    </a:lvl8pPr>
    <a:lvl9pPr marL="3455980" algn="l" defTabSz="863995" rtl="0" eaLnBrk="1" latinLnBrk="0" hangingPunct="1">
      <a:defRPr sz="113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Hallo zusammen, ich heiße Adhitya und werde heute meine Masterarbeit mit dem Titel vorstellen. Schauen wir uns zunächst den Inhalt an.</a:t>
            </a:r>
            <a:endParaRPr lang="de-DE" dirty="0"/>
          </a:p>
        </p:txBody>
      </p:sp>
      <p:sp>
        <p:nvSpPr>
          <p:cNvPr id="4" name="Slide Number Placeholder 3"/>
          <p:cNvSpPr>
            <a:spLocks noGrp="1"/>
          </p:cNvSpPr>
          <p:nvPr>
            <p:ph type="sldNum" sz="quarter" idx="5"/>
          </p:nvPr>
        </p:nvSpPr>
        <p:spPr/>
        <p:txBody>
          <a:bodyPr/>
          <a:lstStyle/>
          <a:p>
            <a:fld id="{9502F7FA-3984-4F9D-BF36-30DAB3280DBC}" type="slidenum">
              <a:rPr lang="de-DE" smtClean="0"/>
              <a:t>1</a:t>
            </a:fld>
            <a:endParaRPr lang="de-DE"/>
          </a:p>
        </p:txBody>
      </p:sp>
    </p:spTree>
    <p:extLst>
      <p:ext uri="{BB962C8B-B14F-4D97-AF65-F5344CB8AC3E}">
        <p14:creationId xmlns:p14="http://schemas.microsoft.com/office/powerpoint/2010/main" val="4112096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F3C53-58B9-8275-540C-A661318B6A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D8DD8-B9EF-B8E9-0B34-688337D934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42EB3-0674-849C-FE6E-ED7E091D3501}"/>
              </a:ext>
            </a:extLst>
          </p:cNvPr>
          <p:cNvSpPr>
            <a:spLocks noGrp="1"/>
          </p:cNvSpPr>
          <p:nvPr>
            <p:ph type="body" idx="1"/>
          </p:nvPr>
        </p:nvSpPr>
        <p:spPr/>
        <p:txBody>
          <a:bodyPr/>
          <a:lstStyle/>
          <a:p>
            <a:pPr algn="l"/>
            <a:r>
              <a:rPr lang="en-US" sz="1800" b="0" i="0" u="none" strike="noStrike" baseline="0">
                <a:solidFill>
                  <a:srgbClr val="0000FF"/>
                </a:solidFill>
                <a:latin typeface="CMR10"/>
              </a:rPr>
              <a:t>IoU </a:t>
            </a:r>
            <a:r>
              <a:rPr lang="en-US" sz="1800" b="0" i="0" u="none" strike="noStrike" baseline="0" dirty="0">
                <a:solidFill>
                  <a:srgbClr val="000000"/>
                </a:solidFill>
                <a:latin typeface="CMR10"/>
              </a:rPr>
              <a:t>how well the text bounding boxes detected by the </a:t>
            </a:r>
            <a:r>
              <a:rPr lang="en-US" sz="1800" b="0" i="0" u="none" strike="noStrike" baseline="0" dirty="0">
                <a:solidFill>
                  <a:srgbClr val="0000FF"/>
                </a:solidFill>
                <a:latin typeface="CMR10"/>
              </a:rPr>
              <a:t>OCR </a:t>
            </a:r>
            <a:r>
              <a:rPr lang="en-US" sz="1800" b="0" i="0" u="none" strike="noStrike" baseline="0" dirty="0">
                <a:solidFill>
                  <a:srgbClr val="000000"/>
                </a:solidFill>
                <a:latin typeface="CMR10"/>
              </a:rPr>
              <a:t>models align with the manually annotated </a:t>
            </a:r>
            <a:r>
              <a:rPr lang="en-US" sz="1800" b="0" i="0" u="none" strike="noStrike" baseline="0" dirty="0">
                <a:solidFill>
                  <a:srgbClr val="0000FF"/>
                </a:solidFill>
                <a:latin typeface="CMR10"/>
              </a:rPr>
              <a:t>GT </a:t>
            </a:r>
            <a:r>
              <a:rPr lang="en-US" sz="1800" b="0" i="0" u="none" strike="noStrike" baseline="0" dirty="0">
                <a:solidFill>
                  <a:srgbClr val="000000"/>
                </a:solidFill>
                <a:latin typeface="CMR10"/>
              </a:rPr>
              <a:t>bounding boxes. Ideal value - 1</a:t>
            </a:r>
            <a:r>
              <a:rPr lang="en-US" sz="1800" b="0" i="0" u="none" strike="noStrike" baseline="0" dirty="0">
                <a:solidFill>
                  <a:srgbClr val="000000"/>
                </a:solidFill>
                <a:latin typeface="CMMI10"/>
              </a:rPr>
              <a:t>.</a:t>
            </a:r>
            <a:r>
              <a:rPr lang="en-US" sz="1800" b="0" i="0" u="none" strike="noStrike" baseline="0" dirty="0">
                <a:solidFill>
                  <a:srgbClr val="000000"/>
                </a:solidFill>
                <a:latin typeface="CMR10"/>
              </a:rPr>
              <a:t>0 (100% detection rate) , worst - 0</a:t>
            </a:r>
            <a:r>
              <a:rPr lang="en-US" sz="1800" b="0" i="0" u="none" strike="noStrike" baseline="0" dirty="0">
                <a:solidFill>
                  <a:srgbClr val="000000"/>
                </a:solidFill>
                <a:latin typeface="CMMI10"/>
              </a:rPr>
              <a:t>.</a:t>
            </a:r>
            <a:r>
              <a:rPr lang="en-US" sz="1800" b="0" i="0" u="none" strike="noStrike" baseline="0" dirty="0">
                <a:solidFill>
                  <a:srgbClr val="000000"/>
                </a:solidFill>
                <a:latin typeface="CMR10"/>
              </a:rPr>
              <a:t>0(0% detection rate).</a:t>
            </a:r>
          </a:p>
          <a:p>
            <a:pPr algn="l"/>
            <a:r>
              <a:rPr lang="en-US" sz="1800" b="0" i="0" u="none" strike="noStrike" baseline="0" dirty="0">
                <a:solidFill>
                  <a:srgbClr val="000000"/>
                </a:solidFill>
                <a:latin typeface="CMMI10"/>
              </a:rPr>
              <a:t>B</a:t>
            </a:r>
            <a:r>
              <a:rPr lang="en-US" sz="1800" b="0" i="0" u="none" strike="noStrike" baseline="0" dirty="0">
                <a:solidFill>
                  <a:srgbClr val="000000"/>
                </a:solidFill>
                <a:latin typeface="CMR10"/>
              </a:rPr>
              <a:t>((</a:t>
            </a:r>
            <a:r>
              <a:rPr lang="en-US" sz="1800" b="0" i="0" u="none" strike="noStrike" baseline="0" dirty="0">
                <a:solidFill>
                  <a:srgbClr val="000000"/>
                </a:solidFill>
                <a:latin typeface="CMMI10"/>
              </a:rPr>
              <a:t>i</a:t>
            </a:r>
            <a:r>
              <a:rPr lang="en-US" sz="1800" b="0" i="0" u="none" strike="noStrike" baseline="0" dirty="0">
                <a:solidFill>
                  <a:srgbClr val="000000"/>
                </a:solidFill>
                <a:latin typeface="CMR7"/>
              </a:rPr>
              <a:t>1</a:t>
            </a:r>
            <a:r>
              <a:rPr lang="en-US" sz="1800" b="0" i="0" u="none" strike="noStrike" baseline="0" dirty="0">
                <a:solidFill>
                  <a:srgbClr val="000000"/>
                </a:solidFill>
                <a:latin typeface="CMMI5"/>
              </a:rPr>
              <a:t>k </a:t>
            </a:r>
            <a:r>
              <a:rPr lang="en-US" sz="1800" b="0" i="0" u="none" strike="noStrike" baseline="0" dirty="0">
                <a:solidFill>
                  <a:srgbClr val="000000"/>
                </a:solidFill>
                <a:latin typeface="CMMI10"/>
              </a:rPr>
              <a:t>, j</a:t>
            </a:r>
            <a:r>
              <a:rPr lang="en-US" sz="1800" b="0" i="0" u="none" strike="noStrike" baseline="0" dirty="0">
                <a:solidFill>
                  <a:srgbClr val="000000"/>
                </a:solidFill>
                <a:latin typeface="CMR7"/>
              </a:rPr>
              <a:t>1</a:t>
            </a:r>
            <a:r>
              <a:rPr lang="en-US" sz="1800" b="0" i="0" u="none" strike="noStrike" baseline="0" dirty="0">
                <a:solidFill>
                  <a:srgbClr val="000000"/>
                </a:solidFill>
                <a:latin typeface="CMMI5"/>
              </a:rPr>
              <a:t>k </a:t>
            </a:r>
            <a:r>
              <a:rPr lang="en-US" sz="1800" b="0" i="0" u="none" strike="noStrike" baseline="0" dirty="0">
                <a:solidFill>
                  <a:srgbClr val="000000"/>
                </a:solidFill>
                <a:latin typeface="CMR10"/>
              </a:rPr>
              <a:t>)(</a:t>
            </a:r>
            <a:r>
              <a:rPr lang="en-US" sz="1800" b="0" i="0" u="none" strike="noStrike" baseline="0" dirty="0">
                <a:solidFill>
                  <a:srgbClr val="000000"/>
                </a:solidFill>
                <a:latin typeface="CMMI10"/>
              </a:rPr>
              <a:t>i</a:t>
            </a:r>
            <a:r>
              <a:rPr lang="en-US" sz="1800" b="0" i="0" u="none" strike="noStrike" baseline="0" dirty="0">
                <a:solidFill>
                  <a:srgbClr val="000000"/>
                </a:solidFill>
                <a:latin typeface="CMR7"/>
              </a:rPr>
              <a:t>2</a:t>
            </a:r>
            <a:r>
              <a:rPr lang="en-US" sz="1800" b="0" i="0" u="none" strike="noStrike" baseline="0" dirty="0">
                <a:solidFill>
                  <a:srgbClr val="000000"/>
                </a:solidFill>
                <a:latin typeface="CMMI5"/>
              </a:rPr>
              <a:t>k </a:t>
            </a:r>
            <a:r>
              <a:rPr lang="en-US" sz="1800" b="0" i="0" u="none" strike="noStrike" baseline="0" dirty="0">
                <a:solidFill>
                  <a:srgbClr val="000000"/>
                </a:solidFill>
                <a:latin typeface="CMMI10"/>
              </a:rPr>
              <a:t>, j</a:t>
            </a:r>
            <a:r>
              <a:rPr lang="en-US" sz="1800" b="0" i="0" u="none" strike="noStrike" baseline="0" dirty="0">
                <a:solidFill>
                  <a:srgbClr val="000000"/>
                </a:solidFill>
                <a:latin typeface="CMR7"/>
              </a:rPr>
              <a:t>2</a:t>
            </a:r>
            <a:r>
              <a:rPr lang="en-US" sz="1800" b="0" i="0" u="none" strike="noStrike" baseline="0" dirty="0">
                <a:solidFill>
                  <a:srgbClr val="000000"/>
                </a:solidFill>
                <a:latin typeface="CMMI5"/>
              </a:rPr>
              <a:t>k </a:t>
            </a:r>
            <a:r>
              <a:rPr lang="en-US" sz="1800" b="0" i="0" u="none" strike="noStrike" baseline="0" dirty="0">
                <a:solidFill>
                  <a:srgbClr val="000000"/>
                </a:solidFill>
                <a:latin typeface="CMR10"/>
              </a:rPr>
              <a:t>)), ˆ</a:t>
            </a:r>
            <a:r>
              <a:rPr lang="en-US" sz="1800" b="0" i="0" u="none" strike="noStrike" baseline="0" dirty="0">
                <a:solidFill>
                  <a:srgbClr val="000000"/>
                </a:solidFill>
                <a:latin typeface="CMMI10"/>
              </a:rPr>
              <a:t>B</a:t>
            </a:r>
            <a:r>
              <a:rPr lang="en-US" sz="1800" b="0" i="0" u="none" strike="noStrike" baseline="0" dirty="0">
                <a:solidFill>
                  <a:srgbClr val="000000"/>
                </a:solidFill>
                <a:latin typeface="CMR10"/>
              </a:rPr>
              <a:t>((</a:t>
            </a:r>
            <a:r>
              <a:rPr lang="en-US" sz="1800" b="0" i="0" u="none" strike="noStrike" baseline="0" dirty="0">
                <a:solidFill>
                  <a:srgbClr val="000000"/>
                </a:solidFill>
                <a:latin typeface="CMMI10"/>
              </a:rPr>
              <a:t>i</a:t>
            </a:r>
            <a:r>
              <a:rPr lang="en-US" sz="1800" b="0" i="0" u="none" strike="noStrike" baseline="0" dirty="0">
                <a:solidFill>
                  <a:srgbClr val="000000"/>
                </a:solidFill>
                <a:latin typeface="CMSY7"/>
              </a:rPr>
              <a:t>∗</a:t>
            </a:r>
            <a:r>
              <a:rPr lang="en-US" sz="1800" b="0" i="0" u="none" strike="noStrike" baseline="0" dirty="0">
                <a:solidFill>
                  <a:srgbClr val="000000"/>
                </a:solidFill>
                <a:latin typeface="CMR7"/>
              </a:rPr>
              <a:t>1</a:t>
            </a:r>
            <a:r>
              <a:rPr lang="en-US" sz="1800" b="0" i="0" u="none" strike="noStrike" baseline="0" dirty="0">
                <a:solidFill>
                  <a:srgbClr val="000000"/>
                </a:solidFill>
                <a:latin typeface="CMMI5"/>
              </a:rPr>
              <a:t>k </a:t>
            </a:r>
            <a:r>
              <a:rPr lang="en-US" sz="1800" b="0" i="0" u="none" strike="noStrike" baseline="0" dirty="0">
                <a:solidFill>
                  <a:srgbClr val="000000"/>
                </a:solidFill>
                <a:latin typeface="CMMI10"/>
              </a:rPr>
              <a:t>, j</a:t>
            </a:r>
            <a:r>
              <a:rPr lang="en-US" sz="1800" b="0" i="0" u="none" strike="noStrike" baseline="0" dirty="0">
                <a:solidFill>
                  <a:srgbClr val="000000"/>
                </a:solidFill>
                <a:latin typeface="CMSY7"/>
              </a:rPr>
              <a:t>∗</a:t>
            </a:r>
            <a:r>
              <a:rPr lang="en-US" sz="1800" b="0" i="0" u="none" strike="noStrike" baseline="0" dirty="0">
                <a:solidFill>
                  <a:srgbClr val="000000"/>
                </a:solidFill>
                <a:latin typeface="CMR7"/>
              </a:rPr>
              <a:t>1</a:t>
            </a:r>
            <a:r>
              <a:rPr lang="en-US" sz="1800" b="0" i="0" u="none" strike="noStrike" baseline="0" dirty="0">
                <a:solidFill>
                  <a:srgbClr val="000000"/>
                </a:solidFill>
                <a:latin typeface="CMMI5"/>
              </a:rPr>
              <a:t>k </a:t>
            </a:r>
            <a:r>
              <a:rPr lang="en-US" sz="1800" b="0" i="0" u="none" strike="noStrike" baseline="0" dirty="0">
                <a:solidFill>
                  <a:srgbClr val="000000"/>
                </a:solidFill>
                <a:latin typeface="CMR10"/>
              </a:rPr>
              <a:t>)(</a:t>
            </a:r>
            <a:r>
              <a:rPr lang="en-US" sz="1800" b="0" i="0" u="none" strike="noStrike" baseline="0" dirty="0">
                <a:solidFill>
                  <a:srgbClr val="000000"/>
                </a:solidFill>
                <a:latin typeface="CMMI10"/>
              </a:rPr>
              <a:t>i</a:t>
            </a:r>
            <a:r>
              <a:rPr lang="en-US" sz="1800" b="0" i="0" u="none" strike="noStrike" baseline="0" dirty="0">
                <a:solidFill>
                  <a:srgbClr val="000000"/>
                </a:solidFill>
                <a:latin typeface="CMSY7"/>
              </a:rPr>
              <a:t>∗</a:t>
            </a:r>
            <a:r>
              <a:rPr lang="en-US" sz="1800" b="0" i="0" u="none" strike="noStrike" baseline="0" dirty="0">
                <a:solidFill>
                  <a:srgbClr val="000000"/>
                </a:solidFill>
                <a:latin typeface="CMR7"/>
              </a:rPr>
              <a:t>2</a:t>
            </a:r>
            <a:r>
              <a:rPr lang="en-US" sz="1800" b="0" i="0" u="none" strike="noStrike" baseline="0" dirty="0">
                <a:solidFill>
                  <a:srgbClr val="000000"/>
                </a:solidFill>
                <a:latin typeface="CMMI5"/>
              </a:rPr>
              <a:t>k </a:t>
            </a:r>
            <a:r>
              <a:rPr lang="en-US" sz="1800" b="0" i="0" u="none" strike="noStrike" baseline="0" dirty="0">
                <a:solidFill>
                  <a:srgbClr val="000000"/>
                </a:solidFill>
                <a:latin typeface="CMMI10"/>
              </a:rPr>
              <a:t>, j</a:t>
            </a:r>
            <a:r>
              <a:rPr lang="en-US" sz="1800" b="0" i="0" u="none" strike="noStrike" baseline="0" dirty="0">
                <a:solidFill>
                  <a:srgbClr val="000000"/>
                </a:solidFill>
                <a:latin typeface="CMSY7"/>
              </a:rPr>
              <a:t>∗</a:t>
            </a:r>
            <a:r>
              <a:rPr lang="en-US" sz="1800" b="0" i="0" u="none" strike="noStrike" baseline="0" dirty="0">
                <a:solidFill>
                  <a:srgbClr val="000000"/>
                </a:solidFill>
                <a:latin typeface="CMR7"/>
              </a:rPr>
              <a:t>2</a:t>
            </a:r>
            <a:r>
              <a:rPr lang="en-US" sz="1800" b="0" i="0" u="none" strike="noStrike" baseline="0" dirty="0">
                <a:solidFill>
                  <a:srgbClr val="000000"/>
                </a:solidFill>
                <a:latin typeface="CMMI5"/>
              </a:rPr>
              <a:t>k </a:t>
            </a:r>
            <a:r>
              <a:rPr lang="en-US" sz="1800" b="0" i="0" u="none" strike="noStrike" baseline="0" dirty="0">
                <a:solidFill>
                  <a:srgbClr val="000000"/>
                </a:solidFill>
                <a:latin typeface="CMR10"/>
              </a:rPr>
              <a:t>)) as bounding boxes for GT, </a:t>
            </a:r>
            <a:r>
              <a:rPr lang="en-US" sz="1800" b="0" i="0" u="none" strike="noStrike" baseline="0" dirty="0">
                <a:solidFill>
                  <a:srgbClr val="0000FF"/>
                </a:solidFill>
                <a:latin typeface="CMR10"/>
              </a:rPr>
              <a:t>OCR</a:t>
            </a:r>
            <a:r>
              <a:rPr lang="en-US" sz="1800" b="0" i="0" u="none" strike="noStrike" baseline="0" dirty="0">
                <a:solidFill>
                  <a:srgbClr val="000000"/>
                </a:solidFill>
                <a:latin typeface="CMR10"/>
              </a:rPr>
              <a:t>-detected </a:t>
            </a:r>
            <a:r>
              <a:rPr lang="en-US" sz="1800" b="0" i="0" u="none" strike="noStrike" baseline="0" dirty="0" err="1">
                <a:solidFill>
                  <a:srgbClr val="000000"/>
                </a:solidFill>
                <a:latin typeface="CMR10"/>
              </a:rPr>
              <a:t>bboxes</a:t>
            </a:r>
            <a:r>
              <a:rPr lang="en-US" sz="1800" b="0" i="0" u="none" strike="noStrike" baseline="0" dirty="0">
                <a:solidFill>
                  <a:srgbClr val="000000"/>
                </a:solidFill>
                <a:latin typeface="CMR10"/>
              </a:rPr>
              <a:t>;</a:t>
            </a:r>
          </a:p>
          <a:p>
            <a:pPr algn="l"/>
            <a:r>
              <a:rPr lang="en-US" sz="1800" b="0" i="0" u="none" strike="noStrike" baseline="0" dirty="0">
                <a:latin typeface="CMMI10"/>
              </a:rPr>
              <a:t>A</a:t>
            </a:r>
            <a:r>
              <a:rPr lang="en-US" sz="1800" b="0" i="0" u="none" strike="noStrike" baseline="0" dirty="0">
                <a:latin typeface="CMMI7"/>
              </a:rPr>
              <a:t>B</a:t>
            </a:r>
            <a:r>
              <a:rPr lang="en-US" sz="1800" b="0" i="0" u="none" strike="noStrike" baseline="0" dirty="0">
                <a:latin typeface="CMR10"/>
              </a:rPr>
              <a:t>(</a:t>
            </a:r>
            <a:r>
              <a:rPr lang="en-US" sz="1800" b="0" i="0" u="none" strike="noStrike" baseline="0" dirty="0">
                <a:latin typeface="CMMI10"/>
              </a:rPr>
              <a:t>B</a:t>
            </a:r>
            <a:r>
              <a:rPr lang="en-US" sz="1800" b="0" i="0" u="none" strike="noStrike" baseline="0" dirty="0">
                <a:latin typeface="CMR10"/>
              </a:rPr>
              <a:t>), </a:t>
            </a:r>
            <a:r>
              <a:rPr lang="en-US" sz="1800" b="0" i="0" u="none" strike="noStrike" baseline="0" dirty="0">
                <a:latin typeface="CMMI10"/>
              </a:rPr>
              <a:t>A</a:t>
            </a:r>
            <a:r>
              <a:rPr lang="en-US" sz="1800" b="0" i="0" u="none" strike="noStrike" baseline="0" dirty="0">
                <a:latin typeface="CMR7"/>
              </a:rPr>
              <a:t>ˆ</a:t>
            </a:r>
            <a:r>
              <a:rPr lang="en-US" sz="1800" b="0" i="0" u="none" strike="noStrike" baseline="0" dirty="0">
                <a:latin typeface="CMMI7"/>
              </a:rPr>
              <a:t>B </a:t>
            </a:r>
            <a:r>
              <a:rPr lang="en-US" sz="1800" b="0" i="0" u="none" strike="noStrike" baseline="0" dirty="0">
                <a:latin typeface="CMR10"/>
              </a:rPr>
              <a:t>(ˆ</a:t>
            </a:r>
            <a:r>
              <a:rPr lang="en-US" sz="1800" b="0" i="0" u="none" strike="noStrike" baseline="0" dirty="0">
                <a:latin typeface="CMMI10"/>
              </a:rPr>
              <a:t>B </a:t>
            </a:r>
            <a:r>
              <a:rPr lang="en-US" sz="1800" b="0" i="0" u="none" strike="noStrike" baseline="0" dirty="0">
                <a:latin typeface="CMR10"/>
              </a:rPr>
              <a:t>) </a:t>
            </a:r>
            <a:r>
              <a:rPr lang="en-US" sz="1800" b="0" i="0" u="none" strike="noStrike" baseline="0" dirty="0">
                <a:latin typeface="CMSY10"/>
              </a:rPr>
              <a:t>∈ </a:t>
            </a:r>
            <a:r>
              <a:rPr lang="en-US" sz="1800" b="0" i="0" u="none" strike="noStrike" baseline="0" dirty="0">
                <a:latin typeface="MSBM10"/>
              </a:rPr>
              <a:t>R</a:t>
            </a:r>
            <a:r>
              <a:rPr lang="en-US" sz="1800" b="0" i="0" u="none" strike="noStrike" baseline="0" dirty="0">
                <a:latin typeface="CMR7"/>
              </a:rPr>
              <a:t>+</a:t>
            </a:r>
            <a:r>
              <a:rPr lang="en-US" sz="1800" b="0" i="0" u="none" strike="noStrike" baseline="0" dirty="0">
                <a:solidFill>
                  <a:srgbClr val="000000"/>
                </a:solidFill>
                <a:latin typeface="CMR10"/>
              </a:rPr>
              <a:t>; </a:t>
            </a:r>
            <a:r>
              <a:rPr lang="en-US" sz="1800" b="0" i="0" u="none" strike="noStrike" baseline="0" dirty="0" err="1">
                <a:latin typeface="CMMI10"/>
              </a:rPr>
              <a:t>iou</a:t>
            </a:r>
            <a:r>
              <a:rPr lang="en-US" sz="1800" b="0" i="0" u="none" strike="noStrike" baseline="0" dirty="0" err="1">
                <a:latin typeface="CMR7"/>
              </a:rPr>
              <a:t>averaged</a:t>
            </a:r>
            <a:r>
              <a:rPr lang="en-US" sz="1800" b="0" i="0" u="none" strike="noStrike" baseline="0" dirty="0">
                <a:latin typeface="CMR10"/>
              </a:rPr>
              <a:t>(</a:t>
            </a:r>
            <a:r>
              <a:rPr lang="en-US" sz="1800" b="0" i="0" u="none" strike="noStrike" baseline="0" dirty="0">
                <a:latin typeface="CMMI10"/>
              </a:rPr>
              <a:t>B, </a:t>
            </a:r>
            <a:r>
              <a:rPr lang="en-US" sz="1800" b="0" i="0" u="none" strike="noStrike" baseline="0" dirty="0">
                <a:latin typeface="CMR10"/>
              </a:rPr>
              <a:t>ˆ</a:t>
            </a:r>
            <a:r>
              <a:rPr lang="en-US" sz="1800" b="0" i="0" u="none" strike="noStrike" baseline="0" dirty="0">
                <a:latin typeface="CMMI10"/>
              </a:rPr>
              <a:t>B</a:t>
            </a:r>
            <a:r>
              <a:rPr lang="en-US" sz="1800" b="0" i="0" u="none" strike="noStrike" baseline="0" dirty="0">
                <a:latin typeface="CMR10"/>
              </a:rPr>
              <a:t>) </a:t>
            </a:r>
            <a:r>
              <a:rPr lang="en-US" sz="1800" b="0" i="0" u="none" strike="noStrike" baseline="0" dirty="0">
                <a:latin typeface="CMSY10"/>
              </a:rPr>
              <a:t>∈ </a:t>
            </a:r>
            <a:r>
              <a:rPr lang="en-US" sz="1800" b="0" i="0" u="none" strike="noStrike" baseline="0" dirty="0">
                <a:latin typeface="CMR10"/>
              </a:rPr>
              <a:t>[0</a:t>
            </a:r>
            <a:r>
              <a:rPr lang="en-US" sz="1800" b="0" i="0" u="none" strike="noStrike" baseline="0" dirty="0">
                <a:latin typeface="CMMI10"/>
              </a:rPr>
              <a:t>, </a:t>
            </a:r>
            <a:r>
              <a:rPr lang="en-US" sz="1800" b="0" i="0" u="none" strike="noStrike" baseline="0" dirty="0">
                <a:latin typeface="CMR10"/>
              </a:rPr>
              <a:t>1]</a:t>
            </a:r>
            <a:r>
              <a:rPr lang="en-US" sz="1800" b="0" i="0" u="none" strike="noStrike" baseline="0" dirty="0">
                <a:solidFill>
                  <a:srgbClr val="000000"/>
                </a:solidFill>
                <a:latin typeface="CMR10"/>
              </a:rPr>
              <a:t>; </a:t>
            </a:r>
            <a:r>
              <a:rPr lang="en-US" sz="1800" b="0" i="0" u="none" strike="noStrike" baseline="0" dirty="0">
                <a:latin typeface="CMSY10"/>
              </a:rPr>
              <a:t>∀</a:t>
            </a:r>
            <a:r>
              <a:rPr lang="en-US" sz="1800" b="0" i="0" u="none" strike="noStrike" baseline="0" dirty="0">
                <a:latin typeface="CMMI10"/>
              </a:rPr>
              <a:t>k </a:t>
            </a:r>
            <a:r>
              <a:rPr lang="en-US" sz="1800" b="0" i="0" u="none" strike="noStrike" baseline="0" dirty="0">
                <a:latin typeface="CMSY10"/>
              </a:rPr>
              <a:t>∈ </a:t>
            </a:r>
            <a:r>
              <a:rPr lang="en-US" sz="1800" b="0" i="0" u="none" strike="noStrike" baseline="0" dirty="0">
                <a:latin typeface="MSBM10"/>
              </a:rPr>
              <a:t>N</a:t>
            </a:r>
            <a:r>
              <a:rPr lang="en-US" sz="1800" b="0" i="0" u="none" strike="noStrike" baseline="0" dirty="0">
                <a:latin typeface="CMR7"/>
              </a:rPr>
              <a:t>0</a:t>
            </a:r>
            <a:r>
              <a:rPr lang="en-US" sz="1800" b="0" i="0" u="none" strike="noStrike" baseline="0" dirty="0">
                <a:latin typeface="CMR10"/>
              </a:rPr>
              <a:t>;</a:t>
            </a:r>
          </a:p>
          <a:p>
            <a:pPr algn="l"/>
            <a:endParaRPr lang="en-US" sz="1800" b="0" i="0" u="none" strike="noStrike" baseline="0" dirty="0">
              <a:latin typeface="CMR10"/>
            </a:endParaRPr>
          </a:p>
          <a:p>
            <a:pPr algn="l"/>
            <a:endParaRPr lang="de-DE" dirty="0"/>
          </a:p>
        </p:txBody>
      </p:sp>
      <p:sp>
        <p:nvSpPr>
          <p:cNvPr id="4" name="Slide Number Placeholder 3">
            <a:extLst>
              <a:ext uri="{FF2B5EF4-FFF2-40B4-BE49-F238E27FC236}">
                <a16:creationId xmlns:a16="http://schemas.microsoft.com/office/drawing/2014/main" id="{9AA7AFC0-29F4-8E19-59FC-172F54B3B9F9}"/>
              </a:ext>
            </a:extLst>
          </p:cNvPr>
          <p:cNvSpPr>
            <a:spLocks noGrp="1"/>
          </p:cNvSpPr>
          <p:nvPr>
            <p:ph type="sldNum" sz="quarter" idx="5"/>
          </p:nvPr>
        </p:nvSpPr>
        <p:spPr/>
        <p:txBody>
          <a:bodyPr/>
          <a:lstStyle/>
          <a:p>
            <a:fld id="{9502F7FA-3984-4F9D-BF36-30DAB3280DBC}" type="slidenum">
              <a:rPr lang="de-DE" smtClean="0"/>
              <a:t>10</a:t>
            </a:fld>
            <a:endParaRPr lang="de-DE"/>
          </a:p>
        </p:txBody>
      </p:sp>
    </p:spTree>
    <p:extLst>
      <p:ext uri="{BB962C8B-B14F-4D97-AF65-F5344CB8AC3E}">
        <p14:creationId xmlns:p14="http://schemas.microsoft.com/office/powerpoint/2010/main" val="2165765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96C73-32C5-6CFE-0710-1E8851783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F425B-815B-67DD-FD2E-37421E6B3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8F022-F146-76F6-5158-A0CE42C0FA70}"/>
              </a:ext>
            </a:extLst>
          </p:cNvPr>
          <p:cNvSpPr>
            <a:spLocks noGrp="1"/>
          </p:cNvSpPr>
          <p:nvPr>
            <p:ph type="body" idx="1"/>
          </p:nvPr>
        </p:nvSpPr>
        <p:spPr/>
        <p:txBody>
          <a:bodyPr/>
          <a:lstStyle/>
          <a:p>
            <a:pPr algn="l"/>
            <a:r>
              <a:rPr lang="en-US" sz="1800" b="0" i="0" u="none" strike="noStrike" baseline="0">
                <a:latin typeface="CMMI10"/>
              </a:rPr>
              <a:t>wef</a:t>
            </a:r>
            <a:r>
              <a:rPr lang="en-US" sz="1800" b="0" i="0" u="none" strike="noStrike" baseline="0">
                <a:latin typeface="CMR7"/>
              </a:rPr>
              <a:t>(</a:t>
            </a:r>
            <a:r>
              <a:rPr lang="en-US" sz="1800" b="0" i="0" u="none" strike="noStrike" baseline="0">
                <a:latin typeface="CMMI7"/>
              </a:rPr>
              <a:t>θ</a:t>
            </a:r>
            <a:r>
              <a:rPr lang="en-US" sz="1800" b="0" i="0" u="none" strike="noStrike" baseline="0">
                <a:latin typeface="CMR7"/>
              </a:rPr>
              <a:t>)</a:t>
            </a:r>
            <a:r>
              <a:rPr lang="en-US" sz="1800" b="0" i="0" u="none" strike="noStrike" baseline="0">
                <a:latin typeface="CMR10"/>
              </a:rPr>
              <a:t>(</a:t>
            </a:r>
            <a:r>
              <a:rPr lang="en-US" sz="1800" b="0" i="0" u="none" strike="noStrike" baseline="0">
                <a:latin typeface="CMMI10"/>
              </a:rPr>
              <a:t>T</a:t>
            </a:r>
            <a:r>
              <a:rPr lang="en-US" sz="1800" b="0" i="0" u="none" strike="noStrike" baseline="0">
                <a:latin typeface="CMMI7"/>
              </a:rPr>
              <a:t>v,i</a:t>
            </a:r>
            <a:r>
              <a:rPr lang="en-US" sz="1800" b="0" i="0" u="none" strike="noStrike" baseline="0">
                <a:latin typeface="CMMI10"/>
              </a:rPr>
              <a:t>, fc</a:t>
            </a:r>
            <a:r>
              <a:rPr lang="en-US" sz="1800" b="0" i="0" u="none" strike="noStrike" baseline="0">
                <a:latin typeface="CMMI7"/>
              </a:rPr>
              <a:t>v,i</a:t>
            </a:r>
            <a:r>
              <a:rPr lang="en-US" sz="1800" b="0" i="0" u="none" strike="noStrike" baseline="0">
                <a:latin typeface="CMMI10"/>
              </a:rPr>
              <a:t>, f</a:t>
            </a:r>
            <a:r>
              <a:rPr lang="en-US" sz="1800" b="0" i="0" u="none" strike="noStrike" baseline="0">
                <a:latin typeface="CMMI7"/>
              </a:rPr>
              <a:t>v</a:t>
            </a:r>
            <a:r>
              <a:rPr lang="en-US" sz="1800" b="0" i="0" u="none" strike="noStrike" baseline="0">
                <a:latin typeface="CMMI10"/>
              </a:rPr>
              <a:t>, i, θ, v</a:t>
            </a:r>
            <a:r>
              <a:rPr lang="en-US" sz="1800" b="0" i="0" u="none" strike="noStrike" baseline="0">
                <a:latin typeface="CMR10"/>
              </a:rPr>
              <a:t>) refers to weighted and normalized earliest frame count with </a:t>
            </a:r>
            <a:r>
              <a:rPr lang="en-US" sz="1800" b="0" i="0" u="none" strike="noStrike" baseline="0">
                <a:latin typeface="CMMI10"/>
              </a:rPr>
              <a:t>θ </a:t>
            </a:r>
            <a:r>
              <a:rPr lang="en-US" sz="1800" b="0" i="0" u="none" strike="noStrike" baseline="0">
                <a:latin typeface="CMSY10"/>
              </a:rPr>
              <a:t>∈</a:t>
            </a:r>
            <a:r>
              <a:rPr lang="en-IN" sz="1800" b="0" i="0" u="none" strike="noStrike" baseline="0">
                <a:latin typeface="CMR10"/>
              </a:rPr>
              <a:t>25 -100%; </a:t>
            </a:r>
            <a:r>
              <a:rPr lang="en-IN" sz="1800" b="0" i="0" u="none" strike="noStrike" baseline="0">
                <a:latin typeface="CMMI10"/>
              </a:rPr>
              <a:t>Fc</a:t>
            </a:r>
            <a:r>
              <a:rPr lang="en-IN" sz="1800" b="0" i="0" u="none" strike="noStrike" baseline="0">
                <a:latin typeface="CMMI7"/>
              </a:rPr>
              <a:t>_</a:t>
            </a:r>
            <a:r>
              <a:rPr lang="pt-BR" sz="1800" b="0" i="0" u="none" strike="noStrike" baseline="0">
                <a:latin typeface="CMMI7"/>
              </a:rPr>
              <a:t>v,i</a:t>
            </a:r>
            <a:r>
              <a:rPr lang="pt-BR" sz="1800" b="0" i="0" u="none" strike="noStrike" baseline="0">
                <a:latin typeface="CMR10"/>
              </a:rPr>
              <a:t>(</a:t>
            </a:r>
            <a:r>
              <a:rPr lang="pt-BR" sz="1800" b="0" i="0" u="none" strike="noStrike" baseline="0">
                <a:latin typeface="CMMI10"/>
              </a:rPr>
              <a:t>i, θ, v</a:t>
            </a:r>
            <a:r>
              <a:rPr lang="pt-BR" sz="1800" b="0" i="0" u="none" strike="noStrike" baseline="0">
                <a:latin typeface="CMR10"/>
              </a:rPr>
              <a:t>) </a:t>
            </a:r>
            <a:r>
              <a:rPr lang="pt-BR" sz="1800" b="0" i="0" u="none" strike="noStrike" baseline="0">
                <a:latin typeface="CMSY10"/>
              </a:rPr>
              <a:t>∈ </a:t>
            </a:r>
            <a:r>
              <a:rPr lang="pt-BR" sz="1800" b="0" i="0" u="none" strike="noStrike" baseline="0">
                <a:latin typeface="MSBM10"/>
              </a:rPr>
              <a:t>N – frame count value, f_v – total frame count per video; T_v,i – GT texts; </a:t>
            </a:r>
            <a:r>
              <a:rPr lang="en-IN" sz="1800" b="0" i="0" u="none" strike="noStrike" baseline="0">
                <a:latin typeface="CMMI10"/>
              </a:rPr>
              <a:t>i, j </a:t>
            </a:r>
            <a:r>
              <a:rPr lang="en-IN" sz="1800" b="0" i="0" u="none" strike="noStrike" baseline="0">
                <a:latin typeface="CMSY10"/>
              </a:rPr>
              <a:t>∈ </a:t>
            </a:r>
            <a:r>
              <a:rPr lang="en-IN" sz="1800" b="0" i="0" u="none" strike="noStrike" baseline="0">
                <a:latin typeface="MSBM10"/>
              </a:rPr>
              <a:t>N_</a:t>
            </a:r>
            <a:r>
              <a:rPr lang="en-IN" sz="1800" b="0" i="0" u="none" strike="noStrike" baseline="0">
                <a:latin typeface="CMR7"/>
              </a:rPr>
              <a:t>0; i – different words; j – chars; v- vids; </a:t>
            </a:r>
            <a:r>
              <a:rPr lang="en-IN" sz="1800" b="0" i="0" u="none" strike="noStrike" baseline="0">
                <a:latin typeface="CMMI10"/>
              </a:rPr>
              <a:t>Fm</a:t>
            </a:r>
            <a:r>
              <a:rPr lang="en-IN" sz="1800" b="0" i="0" u="none" strike="noStrike" baseline="0">
                <a:latin typeface="CMMI7"/>
              </a:rPr>
              <a:t>_</a:t>
            </a:r>
            <a:r>
              <a:rPr lang="nn-NO" sz="1800" b="0" i="0" u="none" strike="noStrike" baseline="0">
                <a:latin typeface="CMMI7"/>
              </a:rPr>
              <a:t>v,i</a:t>
            </a:r>
            <a:r>
              <a:rPr lang="nn-NO" sz="1800" b="0" i="0" u="none" strike="noStrike" baseline="0">
                <a:latin typeface="CMR10"/>
              </a:rPr>
              <a:t>(</a:t>
            </a:r>
            <a:r>
              <a:rPr lang="nn-NO" sz="1800" b="0" i="0" u="none" strike="noStrike" baseline="0">
                <a:latin typeface="CMMI10"/>
              </a:rPr>
              <a:t>i, θ, v</a:t>
            </a:r>
            <a:r>
              <a:rPr lang="nn-NO" sz="1800" b="0" i="0" u="none" strike="noStrike" baseline="0">
                <a:latin typeface="CMR10"/>
              </a:rPr>
              <a:t>) </a:t>
            </a:r>
            <a:r>
              <a:rPr lang="nn-NO" sz="1800" b="0" i="0" u="none" strike="noStrike" baseline="0">
                <a:latin typeface="CMSY10"/>
              </a:rPr>
              <a:t>∈ </a:t>
            </a:r>
            <a:r>
              <a:rPr lang="nn-NO" sz="1800" b="0" i="0" u="none" strike="noStrike" baseline="0">
                <a:latin typeface="CMR10"/>
              </a:rPr>
              <a:t>[0</a:t>
            </a:r>
            <a:r>
              <a:rPr lang="nn-NO" sz="1800" b="0" i="0" u="none" strike="noStrike" baseline="0">
                <a:latin typeface="CMMI10"/>
              </a:rPr>
              <a:t>, </a:t>
            </a:r>
            <a:r>
              <a:rPr lang="nn-NO" sz="1800" b="0" i="0" u="none" strike="noStrike" baseline="0">
                <a:latin typeface="CMR10"/>
              </a:rPr>
              <a:t>1] - % match; </a:t>
            </a:r>
            <a:endParaRPr lang="de-DE"/>
          </a:p>
        </p:txBody>
      </p:sp>
      <p:sp>
        <p:nvSpPr>
          <p:cNvPr id="4" name="Slide Number Placeholder 3">
            <a:extLst>
              <a:ext uri="{FF2B5EF4-FFF2-40B4-BE49-F238E27FC236}">
                <a16:creationId xmlns:a16="http://schemas.microsoft.com/office/drawing/2014/main" id="{BF0F1A3C-FBAF-4098-FDE1-ADD2D7FEC2E7}"/>
              </a:ext>
            </a:extLst>
          </p:cNvPr>
          <p:cNvSpPr>
            <a:spLocks noGrp="1"/>
          </p:cNvSpPr>
          <p:nvPr>
            <p:ph type="sldNum" sz="quarter" idx="5"/>
          </p:nvPr>
        </p:nvSpPr>
        <p:spPr/>
        <p:txBody>
          <a:bodyPr/>
          <a:lstStyle/>
          <a:p>
            <a:fld id="{9502F7FA-3984-4F9D-BF36-30DAB3280DBC}" type="slidenum">
              <a:rPr lang="de-DE" smtClean="0"/>
              <a:t>11</a:t>
            </a:fld>
            <a:endParaRPr lang="de-DE"/>
          </a:p>
        </p:txBody>
      </p:sp>
    </p:spTree>
    <p:extLst>
      <p:ext uri="{BB962C8B-B14F-4D97-AF65-F5344CB8AC3E}">
        <p14:creationId xmlns:p14="http://schemas.microsoft.com/office/powerpoint/2010/main" val="1154419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86125-814A-E4A8-2713-B3F0FE500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25D39-5E07-EB71-E129-CE4212E17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6979AC-1ABB-A4A0-6322-6BC7CBBC786C}"/>
              </a:ext>
            </a:extLst>
          </p:cNvPr>
          <p:cNvSpPr>
            <a:spLocks noGrp="1"/>
          </p:cNvSpPr>
          <p:nvPr>
            <p:ph type="body" idx="1"/>
          </p:nvPr>
        </p:nvSpPr>
        <p:spPr/>
        <p:txBody>
          <a:bodyPr/>
          <a:lstStyle/>
          <a:p>
            <a:pPr algn="just">
              <a:buFont typeface="Wingdings" panose="05000000000000000000" pitchFamily="2" charset="2"/>
              <a:buChar char="à"/>
            </a:pPr>
            <a:r>
              <a:rPr lang="de-DE" b="1"/>
              <a:t>Baseline (BL)</a:t>
            </a:r>
            <a:r>
              <a:rPr lang="de-DE"/>
              <a:t> mit einem durchschnittlichen IoU von 0,66 erreichte die höchste Detektionsgenauigkeit. Die Werte waren gleichmäßig verteilt</a:t>
            </a:r>
            <a:r>
              <a:rPr lang="en-US">
                <a:sym typeface="Wingdings" panose="05000000000000000000" pitchFamily="2" charset="2"/>
              </a:rPr>
              <a:t>.</a:t>
            </a:r>
          </a:p>
          <a:p>
            <a:pPr algn="just">
              <a:buFont typeface="Wingdings" panose="05000000000000000000" pitchFamily="2" charset="2"/>
              <a:buChar char="à"/>
            </a:pPr>
            <a:r>
              <a:rPr lang="de-DE"/>
              <a:t>Über </a:t>
            </a:r>
            <a:r>
              <a:rPr lang="de-DE" b="1"/>
              <a:t>60 % der Bilder</a:t>
            </a:r>
            <a:r>
              <a:rPr lang="de-DE"/>
              <a:t> erzielten einen Wert zwischen 0,6 und 1,0, was eine überlegene Detektionsgenauigkeit zeigt.</a:t>
            </a:r>
            <a:r>
              <a:rPr lang="en-US">
                <a:sym typeface="Wingdings" panose="05000000000000000000" pitchFamily="2" charset="2"/>
              </a:rPr>
              <a:t>.</a:t>
            </a:r>
          </a:p>
          <a:p>
            <a:pPr algn="just">
              <a:buFont typeface="Wingdings" panose="05000000000000000000" pitchFamily="2" charset="2"/>
              <a:buChar char="à"/>
            </a:pPr>
            <a:r>
              <a:rPr lang="de-DE" b="1"/>
              <a:t>Vortrainiertes DB_SVTR</a:t>
            </a:r>
            <a:r>
              <a:rPr lang="de-DE"/>
              <a:t> mit einem IoU von 0,44 wies den höchsten Wert unter den vortrainierten PaddleOCR-Modellen auf</a:t>
            </a:r>
          </a:p>
          <a:p>
            <a:pPr algn="just">
              <a:buFont typeface="Wingdings" panose="05000000000000000000" pitchFamily="2" charset="2"/>
              <a:buChar char="à"/>
            </a:pPr>
            <a:r>
              <a:rPr lang="de-DE" b="1"/>
              <a:t>DB++-Modelle:</a:t>
            </a:r>
            <a:r>
              <a:rPr lang="de-DE"/>
              <a:t> Zeigten die deutlichste Verbesserung des IoU im Vergleich zu ihren vortrainierten Gegenstücken.</a:t>
            </a:r>
          </a:p>
          <a:p>
            <a:pPr algn="just">
              <a:buFont typeface="Wingdings" panose="05000000000000000000" pitchFamily="2" charset="2"/>
              <a:buChar char="à"/>
            </a:pPr>
            <a:r>
              <a:rPr lang="de-DE" b="1"/>
              <a:t>PaddleOCR</a:t>
            </a:r>
            <a:r>
              <a:rPr lang="de-DE"/>
              <a:t> ist ein einheitliches Framework und kein Einzelschritt-Prozess (die Erkennung beeinflusst auch die Detektion).</a:t>
            </a:r>
            <a:endParaRPr lang="en-US" dirty="0">
              <a:sym typeface="Wingdings" panose="05000000000000000000" pitchFamily="2" charset="2"/>
            </a:endParaRPr>
          </a:p>
        </p:txBody>
      </p:sp>
      <p:sp>
        <p:nvSpPr>
          <p:cNvPr id="4" name="Slide Number Placeholder 3">
            <a:extLst>
              <a:ext uri="{FF2B5EF4-FFF2-40B4-BE49-F238E27FC236}">
                <a16:creationId xmlns:a16="http://schemas.microsoft.com/office/drawing/2014/main" id="{B4366979-669D-2ABC-7324-158BC97B1918}"/>
              </a:ext>
            </a:extLst>
          </p:cNvPr>
          <p:cNvSpPr>
            <a:spLocks noGrp="1"/>
          </p:cNvSpPr>
          <p:nvPr>
            <p:ph type="sldNum" sz="quarter" idx="5"/>
          </p:nvPr>
        </p:nvSpPr>
        <p:spPr/>
        <p:txBody>
          <a:bodyPr/>
          <a:lstStyle/>
          <a:p>
            <a:fld id="{9502F7FA-3984-4F9D-BF36-30DAB3280DBC}" type="slidenum">
              <a:rPr lang="de-DE" smtClean="0"/>
              <a:t>12</a:t>
            </a:fld>
            <a:endParaRPr lang="de-DE"/>
          </a:p>
        </p:txBody>
      </p:sp>
    </p:spTree>
    <p:extLst>
      <p:ext uri="{BB962C8B-B14F-4D97-AF65-F5344CB8AC3E}">
        <p14:creationId xmlns:p14="http://schemas.microsoft.com/office/powerpoint/2010/main" val="298621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98FA4-BCAD-76DC-1525-8F717C3CA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DE85A-A645-7178-7437-04E04DB3D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9BA3D-0642-9752-83CE-1424595B0635}"/>
              </a:ext>
            </a:extLst>
          </p:cNvPr>
          <p:cNvSpPr>
            <a:spLocks noGrp="1"/>
          </p:cNvSpPr>
          <p:nvPr>
            <p:ph type="body" idx="1"/>
          </p:nvPr>
        </p:nvSpPr>
        <p:spPr/>
        <p:txBody>
          <a:bodyPr/>
          <a:lstStyle/>
          <a:p>
            <a:pPr algn="just">
              <a:buFont typeface="Wingdings" panose="05000000000000000000" pitchFamily="2" charset="2"/>
              <a:buChar char="à"/>
            </a:pPr>
            <a:r>
              <a:rPr lang="de-DE" b="1"/>
              <a:t>BL</a:t>
            </a:r>
            <a:r>
              <a:rPr lang="de-DE"/>
              <a:t> mit einem durchschnittlichen CER von 0,40 übertraf die meisten vortrainierten PaddleOCR-Modelle, mit Ausnahme von </a:t>
            </a:r>
            <a:r>
              <a:rPr lang="de-DE" b="1"/>
              <a:t>DB_SVTR</a:t>
            </a:r>
            <a:r>
              <a:rPr lang="de-DE"/>
              <a:t>.</a:t>
            </a:r>
          </a:p>
          <a:p>
            <a:pPr algn="just">
              <a:buFont typeface="Wingdings" panose="05000000000000000000" pitchFamily="2" charset="2"/>
              <a:buChar char="à"/>
            </a:pPr>
            <a:r>
              <a:rPr lang="de-DE" b="1"/>
              <a:t>Vortrainiertes DB_SVTR:</a:t>
            </a:r>
            <a:r>
              <a:rPr lang="de-DE"/>
              <a:t> 30 % der Bilder erreichten einen idealen CER von 0,0.</a:t>
            </a:r>
          </a:p>
          <a:p>
            <a:pPr algn="just">
              <a:buFont typeface="Wingdings" panose="05000000000000000000" pitchFamily="2" charset="2"/>
              <a:buChar char="à"/>
            </a:pPr>
            <a:r>
              <a:rPr lang="de-DE"/>
              <a:t>Alle </a:t>
            </a:r>
            <a:r>
              <a:rPr lang="de-DE" b="1"/>
              <a:t>trainierten Versionen</a:t>
            </a:r>
            <a:r>
              <a:rPr lang="de-DE"/>
              <a:t> übertrafen ihre vortrainierten Gegenstücke, wobei </a:t>
            </a:r>
            <a:r>
              <a:rPr lang="de-DE" b="1"/>
              <a:t>DB++_SVTR</a:t>
            </a:r>
            <a:r>
              <a:rPr lang="de-DE"/>
              <a:t> und </a:t>
            </a:r>
            <a:r>
              <a:rPr lang="de-DE" b="1"/>
              <a:t>DB_SVTR</a:t>
            </a:r>
            <a:r>
              <a:rPr lang="de-DE"/>
              <a:t> hohe und vergleichbare Erkennungsraten zeigten.</a:t>
            </a:r>
            <a:endParaRPr lang="en-US">
              <a:sym typeface="Wingdings" panose="05000000000000000000" pitchFamily="2" charset="2"/>
            </a:endParaRPr>
          </a:p>
        </p:txBody>
      </p:sp>
      <p:sp>
        <p:nvSpPr>
          <p:cNvPr id="4" name="Slide Number Placeholder 3">
            <a:extLst>
              <a:ext uri="{FF2B5EF4-FFF2-40B4-BE49-F238E27FC236}">
                <a16:creationId xmlns:a16="http://schemas.microsoft.com/office/drawing/2014/main" id="{A5667C93-87CB-0D25-9B84-F67CC5B67786}"/>
              </a:ext>
            </a:extLst>
          </p:cNvPr>
          <p:cNvSpPr>
            <a:spLocks noGrp="1"/>
          </p:cNvSpPr>
          <p:nvPr>
            <p:ph type="sldNum" sz="quarter" idx="5"/>
          </p:nvPr>
        </p:nvSpPr>
        <p:spPr/>
        <p:txBody>
          <a:bodyPr/>
          <a:lstStyle/>
          <a:p>
            <a:fld id="{9502F7FA-3984-4F9D-BF36-30DAB3280DBC}" type="slidenum">
              <a:rPr lang="de-DE" smtClean="0"/>
              <a:t>13</a:t>
            </a:fld>
            <a:endParaRPr lang="de-DE"/>
          </a:p>
        </p:txBody>
      </p:sp>
    </p:spTree>
    <p:extLst>
      <p:ext uri="{BB962C8B-B14F-4D97-AF65-F5344CB8AC3E}">
        <p14:creationId xmlns:p14="http://schemas.microsoft.com/office/powerpoint/2010/main" val="1889459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39101-9C6E-31D3-197F-983DA225A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6AF1C-3BBB-7AC0-9F93-5BD260C4A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00E43A-4794-9E41-D74E-98270E3A5319}"/>
              </a:ext>
            </a:extLst>
          </p:cNvPr>
          <p:cNvSpPr>
            <a:spLocks noGrp="1"/>
          </p:cNvSpPr>
          <p:nvPr>
            <p:ph type="body" idx="1"/>
          </p:nvPr>
        </p:nvSpPr>
        <p:spPr/>
        <p:txBody>
          <a:bodyPr/>
          <a:lstStyle/>
          <a:p>
            <a:pPr algn="just">
              <a:buFont typeface="Wingdings" panose="05000000000000000000" pitchFamily="2" charset="2"/>
              <a:buChar char="à"/>
            </a:pPr>
            <a:r>
              <a:rPr lang="de-DE" b="1"/>
              <a:t>BL</a:t>
            </a:r>
            <a:r>
              <a:rPr lang="de-DE"/>
              <a:t> mit einem WER von 0,79 zeigte eine sehr geringe Genauigkeit, während die vortrainierten Modelle auf SVTR-Basis besser abschnitten.</a:t>
            </a:r>
          </a:p>
          <a:p>
            <a:pPr algn="just">
              <a:buFont typeface="Wingdings" panose="05000000000000000000" pitchFamily="2" charset="2"/>
              <a:buChar char="à"/>
            </a:pPr>
            <a:r>
              <a:rPr lang="de-DE"/>
              <a:t>Ein ähnlicher Trend wurde bei den trainierten Versionen der SVTR-Modelle beobachtet, wobei </a:t>
            </a:r>
            <a:r>
              <a:rPr lang="de-DE" b="1"/>
              <a:t>DB++</a:t>
            </a:r>
            <a:r>
              <a:rPr lang="de-DE"/>
              <a:t> die niedrigste Fehlerrate aufwies</a:t>
            </a:r>
            <a:r>
              <a:rPr lang="en-US">
                <a:sym typeface="Wingdings" panose="05000000000000000000" pitchFamily="2" charset="2"/>
              </a:rPr>
              <a:t>.</a:t>
            </a:r>
          </a:p>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a:t>Sowohl die vortrainierten als auch die trainierten PaddleOCR-Modelle mit </a:t>
            </a:r>
            <a:r>
              <a:rPr lang="de-DE" b="1"/>
              <a:t>CRNN</a:t>
            </a:r>
            <a:r>
              <a:rPr lang="de-DE"/>
              <a:t> als Erkenner waren Ausreißer.</a:t>
            </a:r>
          </a:p>
        </p:txBody>
      </p:sp>
      <p:sp>
        <p:nvSpPr>
          <p:cNvPr id="4" name="Slide Number Placeholder 3">
            <a:extLst>
              <a:ext uri="{FF2B5EF4-FFF2-40B4-BE49-F238E27FC236}">
                <a16:creationId xmlns:a16="http://schemas.microsoft.com/office/drawing/2014/main" id="{818EECA9-72B4-B457-E7F3-14169D3CA73E}"/>
              </a:ext>
            </a:extLst>
          </p:cNvPr>
          <p:cNvSpPr>
            <a:spLocks noGrp="1"/>
          </p:cNvSpPr>
          <p:nvPr>
            <p:ph type="sldNum" sz="quarter" idx="5"/>
          </p:nvPr>
        </p:nvSpPr>
        <p:spPr/>
        <p:txBody>
          <a:bodyPr/>
          <a:lstStyle/>
          <a:p>
            <a:fld id="{9502F7FA-3984-4F9D-BF36-30DAB3280DBC}" type="slidenum">
              <a:rPr lang="de-DE" smtClean="0"/>
              <a:t>14</a:t>
            </a:fld>
            <a:endParaRPr lang="de-DE"/>
          </a:p>
        </p:txBody>
      </p:sp>
    </p:spTree>
    <p:extLst>
      <p:ext uri="{BB962C8B-B14F-4D97-AF65-F5344CB8AC3E}">
        <p14:creationId xmlns:p14="http://schemas.microsoft.com/office/powerpoint/2010/main" val="373297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30A66-C3C5-5E3D-648C-741C748C3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C48A1C-72D4-7D77-455C-3277061D8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8681D-09CD-2805-EF88-EF206A675EB2}"/>
              </a:ext>
            </a:extLst>
          </p:cNvPr>
          <p:cNvSpPr>
            <a:spLocks noGrp="1"/>
          </p:cNvSpPr>
          <p:nvPr>
            <p:ph type="body" idx="1"/>
          </p:nvPr>
        </p:nvSpPr>
        <p:spPr/>
        <p:txBody>
          <a:bodyPr/>
          <a:lstStyle/>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1"/>
              <a:t>BL</a:t>
            </a:r>
            <a:r>
              <a:rPr lang="de-DE"/>
              <a:t> erkannte 75 % der Wörter in 43 % der Frames</a:t>
            </a:r>
            <a:r>
              <a:rPr lang="en-US">
                <a:sym typeface="Wingdings" panose="05000000000000000000" pitchFamily="2" charset="2"/>
              </a:rPr>
              <a:t>.</a:t>
            </a:r>
          </a:p>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a:t>Die vortrainierten </a:t>
            </a:r>
            <a:r>
              <a:rPr lang="de-DE" b="1"/>
              <a:t>SVTR-Modelle</a:t>
            </a:r>
            <a:r>
              <a:rPr lang="de-DE"/>
              <a:t> zeigten eine überlegene Leistung, wobei </a:t>
            </a:r>
            <a:r>
              <a:rPr lang="de-DE" b="1"/>
              <a:t>DB</a:t>
            </a:r>
            <a:r>
              <a:rPr lang="de-DE"/>
              <a:t> 85 % der Wörter in nur 34 % der Frames erkannte.</a:t>
            </a:r>
          </a:p>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a:t>Das trainierte </a:t>
            </a:r>
            <a:r>
              <a:rPr lang="de-DE" b="1"/>
              <a:t>DB++_SVTR</a:t>
            </a:r>
            <a:r>
              <a:rPr lang="de-DE"/>
              <a:t> erkannte 94 % der Wörter in nur 25 % der Frames, wobei </a:t>
            </a:r>
            <a:r>
              <a:rPr lang="de-DE" b="1"/>
              <a:t>DB_SVTR</a:t>
            </a:r>
            <a:r>
              <a:rPr lang="de-DE"/>
              <a:t> ähnliche Ergebnisse zeigte.</a:t>
            </a:r>
          </a:p>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a:t>Sowohl die vortrainierten als auch die trainierten </a:t>
            </a:r>
            <a:r>
              <a:rPr lang="de-DE" b="1"/>
              <a:t>PaddleOCR-Modelle</a:t>
            </a:r>
            <a:r>
              <a:rPr lang="de-DE"/>
              <a:t> mit </a:t>
            </a:r>
            <a:r>
              <a:rPr lang="de-DE" b="1"/>
              <a:t>CRNN</a:t>
            </a:r>
            <a:r>
              <a:rPr lang="de-DE"/>
              <a:t> als Erkenner waren Ausreißer.</a:t>
            </a:r>
          </a:p>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a:t>Auch die trainierten Versionen von </a:t>
            </a:r>
            <a:r>
              <a:rPr lang="de-DE" b="1"/>
              <a:t>CRNN</a:t>
            </a:r>
            <a:r>
              <a:rPr lang="de-DE"/>
              <a:t> schnitten nach dem Training schlechter ab.</a:t>
            </a:r>
            <a:endParaRPr lang="en-US">
              <a:sym typeface="Wingdings" panose="05000000000000000000" pitchFamily="2" charset="2"/>
            </a:endParaRPr>
          </a:p>
        </p:txBody>
      </p:sp>
      <p:sp>
        <p:nvSpPr>
          <p:cNvPr id="4" name="Slide Number Placeholder 3">
            <a:extLst>
              <a:ext uri="{FF2B5EF4-FFF2-40B4-BE49-F238E27FC236}">
                <a16:creationId xmlns:a16="http://schemas.microsoft.com/office/drawing/2014/main" id="{32B2297C-3E2D-B427-9E17-38DE5DB951C9}"/>
              </a:ext>
            </a:extLst>
          </p:cNvPr>
          <p:cNvSpPr>
            <a:spLocks noGrp="1"/>
          </p:cNvSpPr>
          <p:nvPr>
            <p:ph type="sldNum" sz="quarter" idx="5"/>
          </p:nvPr>
        </p:nvSpPr>
        <p:spPr/>
        <p:txBody>
          <a:bodyPr/>
          <a:lstStyle/>
          <a:p>
            <a:fld id="{9502F7FA-3984-4F9D-BF36-30DAB3280DBC}" type="slidenum">
              <a:rPr lang="de-DE" smtClean="0"/>
              <a:t>15</a:t>
            </a:fld>
            <a:endParaRPr lang="de-DE"/>
          </a:p>
        </p:txBody>
      </p:sp>
    </p:spTree>
    <p:extLst>
      <p:ext uri="{BB962C8B-B14F-4D97-AF65-F5344CB8AC3E}">
        <p14:creationId xmlns:p14="http://schemas.microsoft.com/office/powerpoint/2010/main" val="3131510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AB605-D9BC-EEC4-9478-7BD74CC08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4283D3-43CB-2DCE-ACAC-4E7E1766B0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31F8F-AD9D-0EB2-B307-A9E622451068}"/>
              </a:ext>
            </a:extLst>
          </p:cNvPr>
          <p:cNvSpPr>
            <a:spLocks noGrp="1"/>
          </p:cNvSpPr>
          <p:nvPr>
            <p:ph type="body" idx="1"/>
          </p:nvPr>
        </p:nvSpPr>
        <p:spPr/>
        <p:txBody>
          <a:bodyPr/>
          <a:lstStyle/>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1"/>
              <a:t>BL</a:t>
            </a:r>
            <a:r>
              <a:rPr lang="de-DE"/>
              <a:t> erkannte 91,5 % der Ground-Truth-Zeichen und 75 % der Wörter.</a:t>
            </a:r>
          </a:p>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a:t>Die vortrainierten Versionen von </a:t>
            </a:r>
            <a:r>
              <a:rPr lang="de-DE" b="1"/>
              <a:t>DB_SVTR</a:t>
            </a:r>
            <a:r>
              <a:rPr lang="de-DE"/>
              <a:t> und </a:t>
            </a:r>
            <a:r>
              <a:rPr lang="de-DE" b="1"/>
              <a:t>SAST_SVTR</a:t>
            </a:r>
            <a:r>
              <a:rPr lang="de-DE"/>
              <a:t> erkannten 3 % mehr Zeichen.</a:t>
            </a:r>
          </a:p>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a:t>Das trainierte </a:t>
            </a:r>
            <a:r>
              <a:rPr lang="de-DE" b="1"/>
              <a:t>DB++_SVTR</a:t>
            </a:r>
            <a:r>
              <a:rPr lang="de-DE"/>
              <a:t> erkannte 98,7 % der Zeichen und 94 % der Wörter – die höchste Genauigkeit.</a:t>
            </a:r>
          </a:p>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a:t>Das trainierte </a:t>
            </a:r>
            <a:r>
              <a:rPr lang="de-DE" b="1"/>
              <a:t>DB_SVTR</a:t>
            </a:r>
            <a:r>
              <a:rPr lang="de-DE"/>
              <a:t> zeigte ähnliche Ergebnisse.</a:t>
            </a:r>
          </a:p>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a:t>Sowohl die vortrainierten als auch die trainierten Versionen mit </a:t>
            </a:r>
            <a:r>
              <a:rPr lang="de-DE" b="1"/>
              <a:t>CRNN</a:t>
            </a:r>
            <a:r>
              <a:rPr lang="de-DE"/>
              <a:t> als Erkenner waren erneut deutliche Ausreißer.</a:t>
            </a:r>
          </a:p>
          <a:p>
            <a:pPr marL="0" marR="0" lvl="0" indent="0" algn="just" defTabSz="863995"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b="1"/>
              <a:t>Videomesswerte:</a:t>
            </a:r>
            <a:r>
              <a:rPr lang="de-DE"/>
              <a:t> </a:t>
            </a:r>
            <a:r>
              <a:rPr lang="de-DE" b="1"/>
              <a:t>DB++_SVTR</a:t>
            </a:r>
            <a:r>
              <a:rPr lang="de-DE"/>
              <a:t> erkannte 98,7 % der Zeichen innerhalb von 25 % der Frames; </a:t>
            </a:r>
            <a:r>
              <a:rPr lang="de-DE" b="1"/>
              <a:t>DB_SVTR</a:t>
            </a:r>
            <a:r>
              <a:rPr lang="de-DE"/>
              <a:t> erreichte 96,6 % innerhalb von 30 % der Frames.</a:t>
            </a:r>
          </a:p>
        </p:txBody>
      </p:sp>
      <p:sp>
        <p:nvSpPr>
          <p:cNvPr id="4" name="Slide Number Placeholder 3">
            <a:extLst>
              <a:ext uri="{FF2B5EF4-FFF2-40B4-BE49-F238E27FC236}">
                <a16:creationId xmlns:a16="http://schemas.microsoft.com/office/drawing/2014/main" id="{CBCE8CA5-F49A-1628-8531-C2A4B661F355}"/>
              </a:ext>
            </a:extLst>
          </p:cNvPr>
          <p:cNvSpPr>
            <a:spLocks noGrp="1"/>
          </p:cNvSpPr>
          <p:nvPr>
            <p:ph type="sldNum" sz="quarter" idx="5"/>
          </p:nvPr>
        </p:nvSpPr>
        <p:spPr/>
        <p:txBody>
          <a:bodyPr/>
          <a:lstStyle/>
          <a:p>
            <a:fld id="{9502F7FA-3984-4F9D-BF36-30DAB3280DBC}" type="slidenum">
              <a:rPr lang="de-DE" smtClean="0"/>
              <a:t>16</a:t>
            </a:fld>
            <a:endParaRPr lang="de-DE"/>
          </a:p>
        </p:txBody>
      </p:sp>
    </p:spTree>
    <p:extLst>
      <p:ext uri="{BB962C8B-B14F-4D97-AF65-F5344CB8AC3E}">
        <p14:creationId xmlns:p14="http://schemas.microsoft.com/office/powerpoint/2010/main" val="3088929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3D59-E767-9279-B7A6-91A5FBEB6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8F63B-70D6-5197-30AA-E8558726F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54CB79-AF1B-1AA1-6301-0F90260E1A53}"/>
              </a:ext>
            </a:extLst>
          </p:cNvPr>
          <p:cNvSpPr>
            <a:spLocks noGrp="1"/>
          </p:cNvSpPr>
          <p:nvPr>
            <p:ph type="body" idx="1"/>
          </p:nvPr>
        </p:nvSpPr>
        <p:spPr/>
        <p:txBody>
          <a:bodyPr/>
          <a:lstStyle/>
          <a:p>
            <a:pPr marL="171450" indent="-171450">
              <a:buFont typeface="Wingdings" panose="05000000000000000000" pitchFamily="2" charset="2"/>
              <a:buChar char="Ø"/>
            </a:pPr>
            <a:r>
              <a:rPr lang="de-DE" b="0"/>
              <a:t>Videos haben mehr als 1000 Frames, wurden jedoch gekürzt und beschleunigt.</a:t>
            </a:r>
          </a:p>
          <a:p>
            <a:pPr marL="171450" indent="-171450">
              <a:buFont typeface="Wingdings" panose="05000000000000000000" pitchFamily="2" charset="2"/>
              <a:buChar char="Ø"/>
            </a:pPr>
            <a:r>
              <a:rPr lang="de-DE" b="0"/>
              <a:t>Über diese Frame-Anzahl hinaus wurden keine weiteren übereinstimmenden Zeichen gefunden.</a:t>
            </a:r>
          </a:p>
        </p:txBody>
      </p:sp>
      <p:sp>
        <p:nvSpPr>
          <p:cNvPr id="4" name="Slide Number Placeholder 3">
            <a:extLst>
              <a:ext uri="{FF2B5EF4-FFF2-40B4-BE49-F238E27FC236}">
                <a16:creationId xmlns:a16="http://schemas.microsoft.com/office/drawing/2014/main" id="{2A15F8A5-C0A8-F510-ECE6-E34413B45BCE}"/>
              </a:ext>
            </a:extLst>
          </p:cNvPr>
          <p:cNvSpPr>
            <a:spLocks noGrp="1"/>
          </p:cNvSpPr>
          <p:nvPr>
            <p:ph type="sldNum" sz="quarter" idx="5"/>
          </p:nvPr>
        </p:nvSpPr>
        <p:spPr/>
        <p:txBody>
          <a:bodyPr/>
          <a:lstStyle/>
          <a:p>
            <a:fld id="{9502F7FA-3984-4F9D-BF36-30DAB3280DBC}" type="slidenum">
              <a:rPr lang="de-DE" smtClean="0"/>
              <a:t>17</a:t>
            </a:fld>
            <a:endParaRPr lang="de-DE"/>
          </a:p>
        </p:txBody>
      </p:sp>
    </p:spTree>
    <p:extLst>
      <p:ext uri="{BB962C8B-B14F-4D97-AF65-F5344CB8AC3E}">
        <p14:creationId xmlns:p14="http://schemas.microsoft.com/office/powerpoint/2010/main" val="2212001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38CF5-A25A-2CDC-6A66-E801DF1F94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8AD08-980E-C014-2A2D-F0AD6F634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06E0B-6B6B-04CC-E0F5-F13A4567530C}"/>
              </a:ext>
            </a:extLst>
          </p:cNvPr>
          <p:cNvSpPr>
            <a:spLocks noGrp="1"/>
          </p:cNvSpPr>
          <p:nvPr>
            <p:ph type="body" idx="1"/>
          </p:nvPr>
        </p:nvSpPr>
        <p:spPr/>
        <p:txBody>
          <a:bodyPr/>
          <a:lstStyle/>
          <a:p>
            <a:pPr marL="0" marR="0" lvl="0" indent="0" algn="l" defTabSz="86399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32303FE8-2717-F8DD-9810-AE0A34D8C3AD}"/>
              </a:ext>
            </a:extLst>
          </p:cNvPr>
          <p:cNvSpPr>
            <a:spLocks noGrp="1"/>
          </p:cNvSpPr>
          <p:nvPr>
            <p:ph type="sldNum" sz="quarter" idx="5"/>
          </p:nvPr>
        </p:nvSpPr>
        <p:spPr/>
        <p:txBody>
          <a:bodyPr/>
          <a:lstStyle/>
          <a:p>
            <a:fld id="{9502F7FA-3984-4F9D-BF36-30DAB3280DBC}" type="slidenum">
              <a:rPr lang="de-DE" smtClean="0"/>
              <a:t>18</a:t>
            </a:fld>
            <a:endParaRPr lang="de-DE"/>
          </a:p>
        </p:txBody>
      </p:sp>
    </p:spTree>
    <p:extLst>
      <p:ext uri="{BB962C8B-B14F-4D97-AF65-F5344CB8AC3E}">
        <p14:creationId xmlns:p14="http://schemas.microsoft.com/office/powerpoint/2010/main" val="1503100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BA322-7F33-4F04-4672-E7F6BDDD5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6B56D-2F5C-721E-60D0-83C0E35A9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38648-3D8C-57D9-CDB2-8C0C8E886DF7}"/>
              </a:ext>
            </a:extLst>
          </p:cNvPr>
          <p:cNvSpPr>
            <a:spLocks noGrp="1"/>
          </p:cNvSpPr>
          <p:nvPr>
            <p:ph type="body" idx="1"/>
          </p:nvPr>
        </p:nvSpPr>
        <p:spPr/>
        <p:txBody>
          <a:bodyPr/>
          <a:lstStyle/>
          <a:p>
            <a:pPr marL="0" marR="0" lvl="0" indent="0" algn="l" defTabSz="86399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6CF84756-03BF-9149-3D1D-B41F56C67FD3}"/>
              </a:ext>
            </a:extLst>
          </p:cNvPr>
          <p:cNvSpPr>
            <a:spLocks noGrp="1"/>
          </p:cNvSpPr>
          <p:nvPr>
            <p:ph type="sldNum" sz="quarter" idx="5"/>
          </p:nvPr>
        </p:nvSpPr>
        <p:spPr/>
        <p:txBody>
          <a:bodyPr/>
          <a:lstStyle/>
          <a:p>
            <a:fld id="{9502F7FA-3984-4F9D-BF36-30DAB3280DBC}" type="slidenum">
              <a:rPr lang="de-DE" smtClean="0"/>
              <a:t>19</a:t>
            </a:fld>
            <a:endParaRPr lang="de-DE"/>
          </a:p>
        </p:txBody>
      </p:sp>
    </p:spTree>
    <p:extLst>
      <p:ext uri="{BB962C8B-B14F-4D97-AF65-F5344CB8AC3E}">
        <p14:creationId xmlns:p14="http://schemas.microsoft.com/office/powerpoint/2010/main" val="177580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63995" rtl="0" eaLnBrk="1" fontAlgn="auto" latinLnBrk="0" hangingPunct="1">
              <a:lnSpc>
                <a:spcPct val="100000"/>
              </a:lnSpc>
              <a:spcBef>
                <a:spcPts val="0"/>
              </a:spcBef>
              <a:spcAft>
                <a:spcPts val="0"/>
              </a:spcAft>
              <a:buClrTx/>
              <a:buSzTx/>
              <a:buFontTx/>
              <a:buNone/>
              <a:tabLst/>
              <a:defRPr/>
            </a:pPr>
            <a:r>
              <a:rPr lang="de-DE"/>
              <a:t>Wir haben 8 schöne Inhalte, die wir durchgehen können, und ohne weitere Umschweife beginnen wir mit Thesis Motivation;</a:t>
            </a:r>
          </a:p>
          <a:p>
            <a:pPr marL="0" marR="0" lvl="0" indent="0" algn="l" defTabSz="863995" rtl="0" eaLnBrk="1" fontAlgn="auto" latinLnBrk="0" hangingPunct="1">
              <a:lnSpc>
                <a:spcPct val="100000"/>
              </a:lnSpc>
              <a:spcBef>
                <a:spcPts val="0"/>
              </a:spcBef>
              <a:spcAft>
                <a:spcPts val="0"/>
              </a:spcAft>
              <a:buClrTx/>
              <a:buSzTx/>
              <a:buFontTx/>
              <a:buNone/>
              <a:tabLst/>
              <a:defRPr/>
            </a:pPr>
            <a:endParaRPr lang="de-DE"/>
          </a:p>
          <a:p>
            <a:pPr marL="0" marR="0" lvl="0" indent="0" algn="l" defTabSz="863995" rtl="0" eaLnBrk="1" fontAlgn="auto" latinLnBrk="0" hangingPunct="1">
              <a:lnSpc>
                <a:spcPct val="100000"/>
              </a:lnSpc>
              <a:spcBef>
                <a:spcPts val="0"/>
              </a:spcBef>
              <a:spcAft>
                <a:spcPts val="0"/>
              </a:spcAft>
              <a:buClrTx/>
              <a:buSzTx/>
              <a:buFontTx/>
              <a:buNone/>
              <a:tabLst/>
              <a:defRPr/>
            </a:pPr>
            <a:r>
              <a:rPr lang="de-DE"/>
              <a:t>We have 8 beautiful contents to go through and and without further ado let‘s start for Thesis Motivation;</a:t>
            </a:r>
          </a:p>
          <a:p>
            <a:endParaRPr lang="de-DE"/>
          </a:p>
          <a:p>
            <a:r>
              <a:rPr lang="de-DE"/>
              <a:t>We shall be starting with Motivation for Thesis; </a:t>
            </a:r>
          </a:p>
          <a:p>
            <a:r>
              <a:rPr lang="de-DE"/>
              <a:t>From this framework: 3 text detector and two recognizer models were chosen which translates to 6 distinct configurations; </a:t>
            </a:r>
          </a:p>
          <a:p>
            <a:r>
              <a:rPr lang="de-DE"/>
              <a:t>General notation, specific architecture with its loss functions will be covered; </a:t>
            </a:r>
          </a:p>
          <a:p>
            <a:r>
              <a:rPr lang="de-DE"/>
              <a:t>These models both in pretrained and trained versions will be systemtically evaluated with customized evaluation metrics rather than standard/default metrics; </a:t>
            </a:r>
          </a:p>
          <a:p>
            <a:r>
              <a:rPr lang="de-DE"/>
              <a:t>Evaluation results and conclusion;</a:t>
            </a:r>
          </a:p>
          <a:p>
            <a:r>
              <a:rPr lang="de-DE"/>
              <a:t> </a:t>
            </a:r>
          </a:p>
        </p:txBody>
      </p:sp>
      <p:sp>
        <p:nvSpPr>
          <p:cNvPr id="4" name="Slide Number Placeholder 3"/>
          <p:cNvSpPr>
            <a:spLocks noGrp="1"/>
          </p:cNvSpPr>
          <p:nvPr>
            <p:ph type="sldNum" sz="quarter" idx="5"/>
          </p:nvPr>
        </p:nvSpPr>
        <p:spPr/>
        <p:txBody>
          <a:bodyPr/>
          <a:lstStyle/>
          <a:p>
            <a:fld id="{9502F7FA-3984-4F9D-BF36-30DAB3280DBC}" type="slidenum">
              <a:rPr lang="de-DE" smtClean="0"/>
              <a:t>2</a:t>
            </a:fld>
            <a:endParaRPr lang="de-DE"/>
          </a:p>
        </p:txBody>
      </p:sp>
    </p:spTree>
    <p:extLst>
      <p:ext uri="{BB962C8B-B14F-4D97-AF65-F5344CB8AC3E}">
        <p14:creationId xmlns:p14="http://schemas.microsoft.com/office/powerpoint/2010/main" val="1389705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solidFill>
                  <a:srgbClr val="BBE9FF"/>
                </a:solidFill>
              </a:rPr>
              <a:t>Thank</a:t>
            </a:r>
            <a:r>
              <a:rPr lang="de-DE" dirty="0">
                <a:solidFill>
                  <a:srgbClr val="BBE9FF"/>
                </a:solidFill>
              </a:rPr>
              <a:t> </a:t>
            </a:r>
            <a:r>
              <a:rPr lang="de-DE" dirty="0" err="1">
                <a:solidFill>
                  <a:srgbClr val="BBE9FF"/>
                </a:solidFill>
              </a:rPr>
              <a:t>you</a:t>
            </a:r>
            <a:r>
              <a:rPr lang="de-DE" dirty="0">
                <a:solidFill>
                  <a:srgbClr val="BBE9FF"/>
                </a:solidFill>
              </a:rPr>
              <a:t> </a:t>
            </a:r>
            <a:r>
              <a:rPr lang="de-DE" dirty="0" err="1">
                <a:solidFill>
                  <a:srgbClr val="BBE9FF"/>
                </a:solidFill>
              </a:rPr>
              <a:t>for</a:t>
            </a:r>
            <a:r>
              <a:rPr lang="de-DE" dirty="0">
                <a:solidFill>
                  <a:srgbClr val="BBE9FF"/>
                </a:solidFill>
              </a:rPr>
              <a:t> </a:t>
            </a:r>
            <a:r>
              <a:rPr lang="de-DE" dirty="0" err="1">
                <a:solidFill>
                  <a:srgbClr val="BBE9FF"/>
                </a:solidFill>
              </a:rPr>
              <a:t>your</a:t>
            </a:r>
            <a:r>
              <a:rPr lang="de-DE" dirty="0">
                <a:solidFill>
                  <a:srgbClr val="BBE9FF"/>
                </a:solidFill>
              </a:rPr>
              <a:t> </a:t>
            </a:r>
            <a:r>
              <a:rPr lang="de-DE" dirty="0" err="1">
                <a:solidFill>
                  <a:srgbClr val="BBE9FF"/>
                </a:solidFill>
              </a:rPr>
              <a:t>attention</a:t>
            </a:r>
            <a:r>
              <a:rPr lang="de-DE" dirty="0">
                <a:solidFill>
                  <a:srgbClr val="BBE9FF"/>
                </a:solidFill>
              </a:rPr>
              <a:t>! </a:t>
            </a:r>
          </a:p>
          <a:p>
            <a:r>
              <a:rPr lang="de-DE" dirty="0"/>
              <a:t>I </a:t>
            </a:r>
            <a:r>
              <a:rPr lang="de-DE" dirty="0" err="1"/>
              <a:t>would</a:t>
            </a:r>
            <a:r>
              <a:rPr lang="de-DE" dirty="0"/>
              <a:t> like </a:t>
            </a:r>
            <a:r>
              <a:rPr lang="de-DE" dirty="0" err="1"/>
              <a:t>to</a:t>
            </a:r>
            <a:r>
              <a:rPr lang="de-DE" dirty="0"/>
              <a:t> express </a:t>
            </a:r>
            <a:r>
              <a:rPr lang="de-DE" dirty="0" err="1"/>
              <a:t>my</a:t>
            </a:r>
            <a:r>
              <a:rPr lang="de-DE" dirty="0"/>
              <a:t> </a:t>
            </a:r>
            <a:r>
              <a:rPr lang="de-DE" dirty="0" err="1"/>
              <a:t>sincere</a:t>
            </a:r>
            <a:r>
              <a:rPr lang="de-DE" dirty="0"/>
              <a:t> </a:t>
            </a:r>
            <a:r>
              <a:rPr lang="de-DE" dirty="0" err="1"/>
              <a:t>gratitude</a:t>
            </a:r>
            <a:r>
              <a:rPr lang="de-DE" dirty="0"/>
              <a:t> </a:t>
            </a:r>
            <a:r>
              <a:rPr lang="de-DE" dirty="0" err="1"/>
              <a:t>to</a:t>
            </a:r>
            <a:r>
              <a:rPr lang="de-DE" dirty="0"/>
              <a:t> </a:t>
            </a:r>
            <a:r>
              <a:rPr lang="de-DE" dirty="0" err="1"/>
              <a:t>my</a:t>
            </a:r>
            <a:r>
              <a:rPr lang="de-DE" dirty="0"/>
              <a:t> </a:t>
            </a:r>
            <a:r>
              <a:rPr lang="de-DE" dirty="0" err="1"/>
              <a:t>collaborators</a:t>
            </a:r>
            <a:r>
              <a:rPr lang="de-DE" dirty="0"/>
              <a:t> at IAV, TU Braunschweig an DLR Institute </a:t>
            </a:r>
            <a:r>
              <a:rPr lang="de-DE" dirty="0" err="1"/>
              <a:t>for</a:t>
            </a:r>
            <a:r>
              <a:rPr lang="de-DE" dirty="0"/>
              <a:t> </a:t>
            </a:r>
            <a:r>
              <a:rPr lang="de-DE" dirty="0" err="1"/>
              <a:t>their</a:t>
            </a:r>
            <a:r>
              <a:rPr lang="de-DE" dirty="0"/>
              <a:t> </a:t>
            </a:r>
            <a:r>
              <a:rPr lang="de-DE" dirty="0" err="1"/>
              <a:t>invaluable</a:t>
            </a:r>
            <a:r>
              <a:rPr lang="de-DE" dirty="0"/>
              <a:t> support in </a:t>
            </a:r>
            <a:r>
              <a:rPr lang="de-DE" dirty="0" err="1"/>
              <a:t>this</a:t>
            </a:r>
            <a:r>
              <a:rPr lang="de-DE" dirty="0"/>
              <a:t> </a:t>
            </a:r>
            <a:r>
              <a:rPr lang="de-DE" dirty="0" err="1"/>
              <a:t>research</a:t>
            </a:r>
            <a:r>
              <a:rPr lang="de-DE" dirty="0"/>
              <a:t>. </a:t>
            </a:r>
          </a:p>
          <a:p>
            <a:r>
              <a:rPr lang="de-DE" dirty="0"/>
              <a:t>I </a:t>
            </a:r>
            <a:r>
              <a:rPr lang="de-DE" dirty="0" err="1"/>
              <a:t>now</a:t>
            </a:r>
            <a:r>
              <a:rPr lang="de-DE" dirty="0"/>
              <a:t> </a:t>
            </a:r>
            <a:r>
              <a:rPr lang="de-DE" dirty="0" err="1"/>
              <a:t>welcome</a:t>
            </a:r>
            <a:r>
              <a:rPr lang="de-DE" dirty="0"/>
              <a:t> </a:t>
            </a:r>
            <a:r>
              <a:rPr lang="de-DE" dirty="0" err="1"/>
              <a:t>your</a:t>
            </a:r>
            <a:r>
              <a:rPr lang="de-DE" dirty="0"/>
              <a:t> </a:t>
            </a:r>
            <a:r>
              <a:rPr lang="de-DE" dirty="0" err="1"/>
              <a:t>questions</a:t>
            </a:r>
            <a:r>
              <a:rPr lang="de-DE" dirty="0"/>
              <a:t>.</a:t>
            </a:r>
          </a:p>
        </p:txBody>
      </p:sp>
      <p:sp>
        <p:nvSpPr>
          <p:cNvPr id="4" name="Slide Number Placeholder 3"/>
          <p:cNvSpPr>
            <a:spLocks noGrp="1"/>
          </p:cNvSpPr>
          <p:nvPr>
            <p:ph type="sldNum" sz="quarter" idx="5"/>
          </p:nvPr>
        </p:nvSpPr>
        <p:spPr/>
        <p:txBody>
          <a:bodyPr/>
          <a:lstStyle/>
          <a:p>
            <a:fld id="{9502F7FA-3984-4F9D-BF36-30DAB3280DBC}" type="slidenum">
              <a:rPr lang="de-DE" smtClean="0"/>
              <a:t>20</a:t>
            </a:fld>
            <a:endParaRPr lang="de-DE"/>
          </a:p>
        </p:txBody>
      </p:sp>
    </p:spTree>
    <p:extLst>
      <p:ext uri="{BB962C8B-B14F-4D97-AF65-F5344CB8AC3E}">
        <p14:creationId xmlns:p14="http://schemas.microsoft.com/office/powerpoint/2010/main" val="1371468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9502F7FA-3984-4F9D-BF36-30DAB3280DBC}" type="slidenum">
              <a:rPr lang="de-DE" smtClean="0"/>
              <a:t>21</a:t>
            </a:fld>
            <a:endParaRPr lang="de-DE"/>
          </a:p>
        </p:txBody>
      </p:sp>
    </p:spTree>
    <p:extLst>
      <p:ext uri="{BB962C8B-B14F-4D97-AF65-F5344CB8AC3E}">
        <p14:creationId xmlns:p14="http://schemas.microsoft.com/office/powerpoint/2010/main" val="1434792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1C25C-6F83-89E4-B2D9-2F85D800B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0C3036-9398-D6CC-6B4A-70D2CFCA1E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2A10D0-B0F4-12E6-3CD8-9493E83A2AF7}"/>
              </a:ext>
            </a:extLst>
          </p:cNvPr>
          <p:cNvSpPr>
            <a:spLocks noGrp="1"/>
          </p:cNvSpPr>
          <p:nvPr>
            <p:ph type="body" idx="1"/>
          </p:nvPr>
        </p:nvSpPr>
        <p:spPr/>
        <p:txBody>
          <a:bodyPr/>
          <a:lstStyle/>
          <a:p>
            <a:r>
              <a:rPr lang="en-US" dirty="0"/>
              <a:t>Momentum: Ball rolling down hill, instead updating trainable params based on current slope, it picks speed from past slopes. Momentum stores “running slopes”, speed up learning, reduce oscillations;</a:t>
            </a:r>
          </a:p>
          <a:p>
            <a:endParaRPr lang="en-US" dirty="0"/>
          </a:p>
          <a:p>
            <a:r>
              <a:rPr lang="en-US" dirty="0"/>
              <a:t>RMSprop (Root Mean Square Propagation) - adjusts the step sizes; keeps a rolling average of the squared gradients for each parameter; If a parameter’s gradient is consistently large, </a:t>
            </a:r>
            <a:r>
              <a:rPr lang="en-US" dirty="0" err="1"/>
              <a:t>RMSProp</a:t>
            </a:r>
            <a:r>
              <a:rPr lang="en-US" dirty="0"/>
              <a:t> will make smaller updates to avoid instability. Conversely, if another parameter’s gradient is typically small, </a:t>
            </a:r>
            <a:r>
              <a:rPr lang="en-US" dirty="0" err="1"/>
              <a:t>RMSProp</a:t>
            </a:r>
            <a:r>
              <a:rPr lang="en-US" dirty="0"/>
              <a:t> allows larger steps to speed up learning.</a:t>
            </a:r>
          </a:p>
          <a:p>
            <a:endParaRPr lang="en-US" dirty="0"/>
          </a:p>
          <a:p>
            <a:r>
              <a:rPr lang="en-US" dirty="0"/>
              <a:t>Adam(Adaptive Moment Estimation) – combines both</a:t>
            </a:r>
          </a:p>
          <a:p>
            <a:endParaRPr lang="de-DE" dirty="0"/>
          </a:p>
        </p:txBody>
      </p:sp>
      <p:sp>
        <p:nvSpPr>
          <p:cNvPr id="4" name="Slide Number Placeholder 3">
            <a:extLst>
              <a:ext uri="{FF2B5EF4-FFF2-40B4-BE49-F238E27FC236}">
                <a16:creationId xmlns:a16="http://schemas.microsoft.com/office/drawing/2014/main" id="{A11CB292-5866-8FB2-F14F-C3DA05D62E43}"/>
              </a:ext>
            </a:extLst>
          </p:cNvPr>
          <p:cNvSpPr>
            <a:spLocks noGrp="1"/>
          </p:cNvSpPr>
          <p:nvPr>
            <p:ph type="sldNum" sz="quarter" idx="5"/>
          </p:nvPr>
        </p:nvSpPr>
        <p:spPr/>
        <p:txBody>
          <a:bodyPr/>
          <a:lstStyle/>
          <a:p>
            <a:fld id="{9502F7FA-3984-4F9D-BF36-30DAB3280DBC}" type="slidenum">
              <a:rPr lang="de-DE" smtClean="0"/>
              <a:t>22</a:t>
            </a:fld>
            <a:endParaRPr lang="de-DE"/>
          </a:p>
        </p:txBody>
      </p:sp>
    </p:spTree>
    <p:extLst>
      <p:ext uri="{BB962C8B-B14F-4D97-AF65-F5344CB8AC3E}">
        <p14:creationId xmlns:p14="http://schemas.microsoft.com/office/powerpoint/2010/main" val="3090227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722A3-ED4B-B9CD-85D9-EEFF9D59D5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12716-FB55-7787-1DC8-D9CE77A7F1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D716D-1A62-BFCC-94BE-DE920D74BED7}"/>
              </a:ext>
            </a:extLst>
          </p:cNvPr>
          <p:cNvSpPr>
            <a:spLocks noGrp="1"/>
          </p:cNvSpPr>
          <p:nvPr>
            <p:ph type="body" idx="1"/>
          </p:nvPr>
        </p:nvSpPr>
        <p:spPr/>
        <p:txBody>
          <a:bodyPr/>
          <a:lstStyle/>
          <a:p>
            <a:pPr algn="l"/>
            <a:r>
              <a:rPr lang="pl-PL" sz="1800" b="0" i="0" u="none" strike="noStrike" baseline="0" dirty="0">
                <a:latin typeface="CMMI10"/>
              </a:rPr>
              <a:t>F</a:t>
            </a:r>
            <a:r>
              <a:rPr lang="de-DE" sz="1800" b="0" i="0" u="none" strike="noStrike" baseline="0" dirty="0">
                <a:latin typeface="CMMI10"/>
              </a:rPr>
              <a:t>_</a:t>
            </a:r>
            <a:r>
              <a:rPr lang="pl-PL" sz="1800" b="0" i="0" u="none" strike="noStrike" baseline="0" dirty="0">
                <a:latin typeface="CMMI7"/>
              </a:rPr>
              <a:t>M</a:t>
            </a:r>
            <a:r>
              <a:rPr lang="de-DE" sz="1800" b="0" i="0" u="none" strike="noStrike" baseline="0" dirty="0">
                <a:latin typeface="CMMI7"/>
              </a:rPr>
              <a:t>_</a:t>
            </a:r>
            <a:r>
              <a:rPr lang="pl-PL" sz="1800" b="0" i="0" u="none" strike="noStrike" baseline="0" dirty="0">
                <a:latin typeface="CMMI5"/>
              </a:rPr>
              <a:t>k </a:t>
            </a:r>
            <a:r>
              <a:rPr lang="pl-PL" sz="1800" b="0" i="0" u="none" strike="noStrike" baseline="0" dirty="0">
                <a:latin typeface="CMR10"/>
              </a:rPr>
              <a:t>(</a:t>
            </a:r>
            <a:r>
              <a:rPr lang="pl-PL" sz="1800" b="0" i="0" u="none" strike="noStrike" baseline="0" dirty="0">
                <a:latin typeface="CMMI10"/>
              </a:rPr>
              <a:t>X</a:t>
            </a:r>
            <a:r>
              <a:rPr lang="pl-PL" sz="1800" b="0" i="0" u="none" strike="noStrike" baseline="0" dirty="0">
                <a:latin typeface="CMMI7"/>
              </a:rPr>
              <a:t>i,j</a:t>
            </a:r>
            <a:r>
              <a:rPr lang="pl-PL" sz="1800" b="0" i="0" u="none" strike="noStrike" baseline="0" dirty="0">
                <a:latin typeface="CMR10"/>
              </a:rPr>
              <a:t>) </a:t>
            </a:r>
            <a:r>
              <a:rPr lang="pl-PL" sz="1800" b="0" i="0" u="none" strike="noStrike" baseline="0" dirty="0">
                <a:latin typeface="CMSY10"/>
              </a:rPr>
              <a:t>∈ </a:t>
            </a:r>
            <a:r>
              <a:rPr lang="pl-PL" sz="1800" b="0" i="0" u="none" strike="noStrike" baseline="0" dirty="0">
                <a:latin typeface="MSBM10"/>
              </a:rPr>
              <a:t>R</a:t>
            </a:r>
            <a:r>
              <a:rPr lang="de-DE" sz="1800" b="0" i="0" u="none" strike="noStrike" baseline="0" dirty="0">
                <a:latin typeface="MSBM10"/>
              </a:rPr>
              <a:t>^</a:t>
            </a:r>
            <a:r>
              <a:rPr lang="pl-PL" sz="1800" b="0" i="0" u="none" strike="noStrike" baseline="0" dirty="0">
                <a:latin typeface="CMMI7"/>
              </a:rPr>
              <a:t>s</a:t>
            </a:r>
            <a:r>
              <a:rPr lang="pl-PL" sz="1800" b="0" i="0" u="none" strike="noStrike" baseline="0" dirty="0">
                <a:latin typeface="CMMI5"/>
              </a:rPr>
              <a:t>k</a:t>
            </a:r>
            <a:r>
              <a:rPr lang="pl-PL" sz="1800" b="0" i="0" u="none" strike="noStrike" baseline="0" dirty="0">
                <a:latin typeface="CMSY7"/>
              </a:rPr>
              <a:t>×</a:t>
            </a:r>
            <a:r>
              <a:rPr lang="pl-PL" sz="1800" b="0" i="0" u="none" strike="noStrike" baseline="0" dirty="0">
                <a:latin typeface="CMR7"/>
              </a:rPr>
              <a:t>(</a:t>
            </a:r>
            <a:r>
              <a:rPr lang="pl-PL" sz="1800" b="0" i="0" u="none" strike="noStrike" baseline="0" dirty="0">
                <a:latin typeface="CMMI7"/>
              </a:rPr>
              <a:t>c</a:t>
            </a:r>
            <a:r>
              <a:rPr lang="pl-PL" sz="1800" b="0" i="0" u="none" strike="noStrike" baseline="0" dirty="0">
                <a:latin typeface="CMSY7"/>
              </a:rPr>
              <a:t>×</a:t>
            </a:r>
            <a:r>
              <a:rPr lang="pl-PL" sz="1800" b="0" i="0" u="none" strike="noStrike" baseline="0" dirty="0">
                <a:latin typeface="CMMI7"/>
              </a:rPr>
              <a:t>h</a:t>
            </a:r>
            <a:r>
              <a:rPr lang="pl-PL" sz="1800" b="0" i="0" u="none" strike="noStrike" baseline="0" dirty="0">
                <a:latin typeface="CMSY7"/>
              </a:rPr>
              <a:t>×</a:t>
            </a:r>
            <a:r>
              <a:rPr lang="pl-PL" sz="1800" b="0" i="0" u="none" strike="noStrike" baseline="0" dirty="0">
                <a:latin typeface="CMMI7"/>
              </a:rPr>
              <a:t>w</a:t>
            </a:r>
            <a:r>
              <a:rPr lang="pl-PL" sz="1800" b="0" i="0" u="none" strike="noStrike" baseline="0" dirty="0">
                <a:latin typeface="CMR7"/>
              </a:rPr>
              <a:t>)</a:t>
            </a:r>
            <a:r>
              <a:rPr lang="de-DE" sz="1800" b="0" i="0" u="none" strike="noStrike" baseline="0" dirty="0">
                <a:latin typeface="CMR7"/>
              </a:rPr>
              <a:t>; </a:t>
            </a:r>
            <a:r>
              <a:rPr lang="en-US" sz="1800" b="0" i="0" u="none" strike="noStrike" baseline="0" dirty="0" err="1">
                <a:latin typeface="CMMI10"/>
              </a:rPr>
              <a:t>F_</a:t>
            </a:r>
            <a:r>
              <a:rPr lang="en-US" sz="1800" b="0" i="0" u="none" strike="noStrike" baseline="0" dirty="0" err="1">
                <a:latin typeface="CMMI7"/>
              </a:rPr>
              <a:t>F_</a:t>
            </a:r>
            <a:r>
              <a:rPr lang="en-US" sz="1800" b="0" i="0" u="none" strike="noStrike" baseline="0" dirty="0" err="1">
                <a:latin typeface="CMMI5"/>
              </a:rPr>
              <a:t>k</a:t>
            </a:r>
            <a:r>
              <a:rPr lang="en-US" sz="1800" b="0" i="0" u="none" strike="noStrike" baseline="0" dirty="0">
                <a:latin typeface="CMMI5"/>
              </a:rPr>
              <a:t> </a:t>
            </a:r>
            <a:r>
              <a:rPr lang="en-US" sz="1800" b="0" i="0" u="none" strike="noStrike" baseline="0" dirty="0">
                <a:latin typeface="CMR10"/>
              </a:rPr>
              <a:t>(</a:t>
            </a:r>
            <a:r>
              <a:rPr lang="en-US" sz="1800" b="0" i="0" u="none" strike="noStrike" baseline="0" dirty="0" err="1">
                <a:latin typeface="CMMI10"/>
              </a:rPr>
              <a:t>X</a:t>
            </a:r>
            <a:r>
              <a:rPr lang="en-US" sz="1800" b="0" i="0" u="none" strike="noStrike" baseline="0" dirty="0" err="1">
                <a:latin typeface="CMMI7"/>
              </a:rPr>
              <a:t>i,j</a:t>
            </a:r>
            <a:r>
              <a:rPr lang="en-US" sz="1800" b="0" i="0" u="none" strike="noStrike" baseline="0" dirty="0">
                <a:latin typeface="CMR10"/>
              </a:rPr>
              <a:t>) = </a:t>
            </a:r>
            <a:r>
              <a:rPr lang="en-US" sz="1800" b="0" i="0" u="none" strike="noStrike" baseline="0" dirty="0" err="1">
                <a:latin typeface="CMMI10"/>
              </a:rPr>
              <a:t>A_</a:t>
            </a:r>
            <a:r>
              <a:rPr lang="en-US" sz="1800" b="0" i="0" u="none" strike="noStrike" baseline="0" dirty="0" err="1">
                <a:latin typeface="CMMI7"/>
              </a:rPr>
              <a:t>k</a:t>
            </a:r>
            <a:r>
              <a:rPr lang="en-US" sz="1800" b="0" i="0" u="none" strike="noStrike" baseline="0" dirty="0">
                <a:latin typeface="CMMI7"/>
              </a:rPr>
              <a:t> * </a:t>
            </a:r>
            <a:r>
              <a:rPr lang="en-US" sz="1800" b="0" i="0" u="none" strike="noStrike" baseline="0" dirty="0" err="1">
                <a:latin typeface="CMMI10"/>
              </a:rPr>
              <a:t>F_</a:t>
            </a:r>
            <a:r>
              <a:rPr lang="en-US" sz="1800" b="0" i="0" u="none" strike="noStrike" baseline="0" dirty="0" err="1">
                <a:latin typeface="CMMI7"/>
              </a:rPr>
              <a:t>M_</a:t>
            </a:r>
            <a:r>
              <a:rPr lang="en-US" sz="1800" b="0" i="0" u="none" strike="noStrike" baseline="0" dirty="0" err="1">
                <a:latin typeface="CMMI5"/>
              </a:rPr>
              <a:t>k</a:t>
            </a:r>
            <a:r>
              <a:rPr lang="en-US" sz="1800" b="0" i="0" u="none" strike="noStrike" baseline="0" dirty="0">
                <a:latin typeface="CMMI5"/>
              </a:rPr>
              <a:t> </a:t>
            </a:r>
            <a:r>
              <a:rPr lang="en-US" sz="1800" b="0" i="0" u="none" strike="noStrike" baseline="0" dirty="0">
                <a:latin typeface="CMMI10"/>
              </a:rPr>
              <a:t>, </a:t>
            </a:r>
            <a:r>
              <a:rPr lang="en-US" sz="1800" b="0" i="0" u="none" strike="noStrike" baseline="0" dirty="0">
                <a:latin typeface="CMSY10"/>
              </a:rPr>
              <a:t>∀</a:t>
            </a:r>
            <a:r>
              <a:rPr lang="en-US" sz="1800" b="0" i="0" u="none" strike="noStrike" baseline="0" dirty="0">
                <a:latin typeface="CMMI10"/>
              </a:rPr>
              <a:t>k </a:t>
            </a:r>
            <a:r>
              <a:rPr lang="en-US" sz="1800" b="0" i="0" u="none" strike="noStrike" baseline="0" dirty="0">
                <a:latin typeface="CMSY10"/>
              </a:rPr>
              <a:t>∈ {</a:t>
            </a:r>
            <a:r>
              <a:rPr lang="en-US" sz="1800" b="0" i="0" u="none" strike="noStrike" baseline="0" dirty="0">
                <a:latin typeface="CMR10"/>
              </a:rPr>
              <a:t>0</a:t>
            </a:r>
            <a:r>
              <a:rPr lang="en-US" sz="1800" b="0" i="0" u="none" strike="noStrike" baseline="0" dirty="0">
                <a:latin typeface="CMMI10"/>
              </a:rPr>
              <a:t>, </a:t>
            </a:r>
            <a:r>
              <a:rPr lang="en-US" sz="1800" b="0" i="0" u="none" strike="noStrike" baseline="0" dirty="0">
                <a:latin typeface="CMR10"/>
              </a:rPr>
              <a:t>1</a:t>
            </a:r>
            <a:r>
              <a:rPr lang="en-US" sz="1800" b="0" i="0" u="none" strike="noStrike" baseline="0" dirty="0">
                <a:latin typeface="CMMI10"/>
              </a:rPr>
              <a:t>, </a:t>
            </a:r>
            <a:r>
              <a:rPr lang="en-US" sz="1800" b="0" i="0" u="none" strike="noStrike" baseline="0" dirty="0">
                <a:latin typeface="CMR10"/>
              </a:rPr>
              <a:t>2</a:t>
            </a:r>
            <a:r>
              <a:rPr lang="en-US" sz="1800" b="0" i="0" u="none" strike="noStrike" baseline="0" dirty="0">
                <a:latin typeface="CMMI10"/>
              </a:rPr>
              <a:t>, </a:t>
            </a:r>
            <a:r>
              <a:rPr lang="en-US" sz="1800" b="0" i="0" u="none" strike="noStrike" baseline="0" dirty="0">
                <a:latin typeface="CMR10"/>
              </a:rPr>
              <a:t>3</a:t>
            </a:r>
            <a:r>
              <a:rPr lang="en-US" sz="1800" b="0" i="0" u="none" strike="noStrike" baseline="0" dirty="0">
                <a:latin typeface="CMSY10"/>
              </a:rPr>
              <a:t>}; (</a:t>
            </a:r>
            <a:r>
              <a:rPr lang="en-US" sz="1800" b="0" i="0" u="none" strike="noStrike" baseline="0" dirty="0" err="1">
                <a:latin typeface="CMMI10"/>
              </a:rPr>
              <a:t>i</a:t>
            </a:r>
            <a:r>
              <a:rPr lang="en-US" sz="1800" b="0" i="0" u="none" strike="noStrike" baseline="0" dirty="0">
                <a:latin typeface="CMMI10"/>
              </a:rPr>
              <a:t>, j</a:t>
            </a:r>
            <a:r>
              <a:rPr lang="en-US" sz="1800" b="0" i="0" u="none" strike="noStrike" baseline="0" dirty="0">
                <a:latin typeface="CMR10"/>
              </a:rPr>
              <a:t>) indicates the coordinate points in the map;</a:t>
            </a:r>
            <a:endParaRPr lang="en-US" sz="1800" b="0" i="0" u="none" strike="noStrike" baseline="0" dirty="0">
              <a:latin typeface="CMSY10"/>
            </a:endParaRPr>
          </a:p>
          <a:p>
            <a:pPr algn="l"/>
            <a:r>
              <a:rPr lang="en-US" sz="1800" b="0" i="0" u="none" strike="noStrike" baseline="0" dirty="0">
                <a:latin typeface="CMR10"/>
              </a:rPr>
              <a:t>These intermediate feature maps enter the spatial attention block (a component of Transformers)</a:t>
            </a:r>
          </a:p>
          <a:p>
            <a:pPr algn="l"/>
            <a:r>
              <a:rPr lang="en-US" sz="1800" b="0" i="0" u="none" strike="noStrike" baseline="0" dirty="0">
                <a:latin typeface="CMR10"/>
              </a:rPr>
              <a:t>where they go through a series of convolution operations of kernel sizes 3 </a:t>
            </a:r>
            <a:r>
              <a:rPr lang="en-US" sz="1800" b="0" i="0" u="none" strike="noStrike" baseline="0" dirty="0">
                <a:latin typeface="CMSY10"/>
              </a:rPr>
              <a:t>× </a:t>
            </a:r>
            <a:r>
              <a:rPr lang="en-US" sz="1800" b="0" i="0" u="none" strike="noStrike" baseline="0" dirty="0">
                <a:latin typeface="CMR10"/>
              </a:rPr>
              <a:t>3 followed by different</a:t>
            </a:r>
          </a:p>
          <a:p>
            <a:pPr algn="l"/>
            <a:r>
              <a:rPr lang="en-US" sz="1800" b="0" i="0" u="none" strike="noStrike" baseline="0" dirty="0">
                <a:latin typeface="CMR10"/>
              </a:rPr>
              <a:t>activation functions Rectified Linear Unit (</a:t>
            </a:r>
            <a:r>
              <a:rPr lang="en-US" sz="1800" b="0" i="0" u="none" strike="noStrike" baseline="0" dirty="0" err="1">
                <a:latin typeface="CMMI10"/>
              </a:rPr>
              <a:t>ReLU</a:t>
            </a:r>
            <a:r>
              <a:rPr lang="en-US" sz="1800" b="0" i="0" u="none" strike="noStrike" baseline="0" dirty="0">
                <a:latin typeface="CMR10"/>
              </a:rPr>
              <a:t>), Sigmoid. Thus, the attention weights </a:t>
            </a:r>
            <a:r>
              <a:rPr lang="en-US" sz="1800" b="0" i="0" u="none" strike="noStrike" baseline="0" dirty="0">
                <a:latin typeface="CMMI10"/>
              </a:rPr>
              <a:t>A</a:t>
            </a:r>
            <a:r>
              <a:rPr lang="en-US" sz="1800" b="0" i="0" u="none" strike="noStrike" baseline="0" dirty="0">
                <a:latin typeface="CMMI7"/>
              </a:rPr>
              <a:t>k</a:t>
            </a:r>
            <a:r>
              <a:rPr lang="en-US" sz="1800" b="0" i="0" u="none" strike="noStrike" baseline="0" dirty="0">
                <a:latin typeface="CMR10"/>
              </a:rPr>
              <a:t>(</a:t>
            </a:r>
            <a:r>
              <a:rPr lang="en-US" sz="1800" b="0" i="0" u="none" strike="noStrike" baseline="0" dirty="0" err="1">
                <a:latin typeface="CMMI10"/>
              </a:rPr>
              <a:t>X</a:t>
            </a:r>
            <a:r>
              <a:rPr lang="en-US" sz="1800" b="0" i="0" u="none" strike="noStrike" baseline="0" dirty="0" err="1">
                <a:latin typeface="CMMI7"/>
              </a:rPr>
              <a:t>i,j</a:t>
            </a:r>
            <a:r>
              <a:rPr lang="en-US" sz="1800" b="0" i="0" u="none" strike="noStrike" baseline="0" dirty="0">
                <a:latin typeface="CMR10"/>
              </a:rPr>
              <a:t>) </a:t>
            </a:r>
            <a:r>
              <a:rPr lang="en-US" sz="1800" b="0" i="0" u="none" strike="noStrike" baseline="0" dirty="0">
                <a:latin typeface="CMSY10"/>
              </a:rPr>
              <a:t>∈</a:t>
            </a:r>
          </a:p>
          <a:p>
            <a:pPr algn="l"/>
            <a:r>
              <a:rPr lang="en-US" sz="1800" b="0" i="0" u="none" strike="noStrike" baseline="0" dirty="0">
                <a:latin typeface="MSBM10"/>
              </a:rPr>
              <a:t>R</a:t>
            </a:r>
            <a:r>
              <a:rPr lang="en-US" sz="1800" b="0" i="0" u="none" strike="noStrike" baseline="0" dirty="0">
                <a:latin typeface="CMMI7"/>
              </a:rPr>
              <a:t>n</a:t>
            </a:r>
            <a:r>
              <a:rPr lang="en-US" sz="1800" b="0" i="0" u="none" strike="noStrike" baseline="0" dirty="0">
                <a:latin typeface="CMSY7"/>
              </a:rPr>
              <a:t>×</a:t>
            </a:r>
            <a:r>
              <a:rPr lang="en-US" sz="1800" b="0" i="0" u="none" strike="noStrike" baseline="0" dirty="0">
                <a:latin typeface="CMMI7"/>
              </a:rPr>
              <a:t>h</a:t>
            </a:r>
            <a:r>
              <a:rPr lang="en-US" sz="1800" b="0" i="0" u="none" strike="noStrike" baseline="0" dirty="0">
                <a:latin typeface="CMSY7"/>
              </a:rPr>
              <a:t>×</a:t>
            </a:r>
            <a:r>
              <a:rPr lang="en-US" sz="1800" b="0" i="0" u="none" strike="noStrike" baseline="0" dirty="0">
                <a:latin typeface="CMMI7"/>
              </a:rPr>
              <a:t>w</a:t>
            </a:r>
            <a:r>
              <a:rPr lang="en-US" sz="1800" b="0" i="0" u="none" strike="noStrike" baseline="0" dirty="0">
                <a:latin typeface="CMMI10"/>
              </a:rPr>
              <a:t>, </a:t>
            </a:r>
            <a:r>
              <a:rPr lang="en-US" sz="1800" b="0" i="0" u="none" strike="noStrike" baseline="0" dirty="0">
                <a:latin typeface="CMSY10"/>
              </a:rPr>
              <a:t>∀</a:t>
            </a:r>
            <a:r>
              <a:rPr lang="en-US" sz="1800" b="0" i="0" u="none" strike="noStrike" baseline="0" dirty="0">
                <a:latin typeface="CMMI10"/>
              </a:rPr>
              <a:t>k </a:t>
            </a:r>
            <a:r>
              <a:rPr lang="en-US" sz="1800" b="0" i="0" u="none" strike="noStrike" baseline="0" dirty="0">
                <a:latin typeface="CMSY10"/>
              </a:rPr>
              <a:t>∈ {</a:t>
            </a:r>
            <a:r>
              <a:rPr lang="en-US" sz="1800" b="0" i="0" u="none" strike="noStrike" baseline="0" dirty="0">
                <a:latin typeface="CMR10"/>
              </a:rPr>
              <a:t>0</a:t>
            </a:r>
            <a:r>
              <a:rPr lang="en-US" sz="1800" b="0" i="0" u="none" strike="noStrike" baseline="0" dirty="0">
                <a:latin typeface="CMMI10"/>
              </a:rPr>
              <a:t>, </a:t>
            </a:r>
            <a:r>
              <a:rPr lang="en-US" sz="1800" b="0" i="0" u="none" strike="noStrike" baseline="0" dirty="0">
                <a:latin typeface="CMR10"/>
              </a:rPr>
              <a:t>1</a:t>
            </a:r>
            <a:r>
              <a:rPr lang="en-US" sz="1800" b="0" i="0" u="none" strike="noStrike" baseline="0" dirty="0">
                <a:latin typeface="CMMI10"/>
              </a:rPr>
              <a:t>, </a:t>
            </a:r>
            <a:r>
              <a:rPr lang="en-US" sz="1800" b="0" i="0" u="none" strike="noStrike" baseline="0" dirty="0">
                <a:latin typeface="CMR10"/>
              </a:rPr>
              <a:t>2</a:t>
            </a:r>
            <a:r>
              <a:rPr lang="en-US" sz="1800" b="0" i="0" u="none" strike="noStrike" baseline="0" dirty="0">
                <a:latin typeface="CMMI10"/>
              </a:rPr>
              <a:t>, </a:t>
            </a:r>
            <a:r>
              <a:rPr lang="en-US" sz="1800" b="0" i="0" u="none" strike="noStrike" baseline="0" dirty="0">
                <a:latin typeface="CMR10"/>
              </a:rPr>
              <a:t>3</a:t>
            </a:r>
            <a:r>
              <a:rPr lang="en-US" sz="1800" b="0" i="0" u="none" strike="noStrike" baseline="0" dirty="0">
                <a:latin typeface="CMSY10"/>
              </a:rPr>
              <a:t>} </a:t>
            </a:r>
            <a:r>
              <a:rPr lang="en-US" sz="1800" b="0" i="0" u="none" strike="noStrike" baseline="0" dirty="0">
                <a:latin typeface="CMR10"/>
              </a:rPr>
              <a:t>are produced from the attention block. These attention weights emphasize</a:t>
            </a:r>
          </a:p>
          <a:p>
            <a:pPr algn="l"/>
            <a:r>
              <a:rPr lang="en-US" sz="1800" b="0" i="0" u="none" strike="noStrike" baseline="0" dirty="0">
                <a:latin typeface="CMR10"/>
              </a:rPr>
              <a:t>each scale or feature in the input feature map, thereby </a:t>
            </a:r>
            <a:r>
              <a:rPr lang="en-US" sz="1800" b="0" i="0" u="none" strike="noStrike" baseline="0" dirty="0" err="1">
                <a:latin typeface="CMR10"/>
              </a:rPr>
              <a:t>focussing</a:t>
            </a:r>
            <a:r>
              <a:rPr lang="en-US" sz="1800" b="0" i="0" u="none" strike="noStrike" baseline="0" dirty="0">
                <a:latin typeface="CMR10"/>
              </a:rPr>
              <a:t> more (giving more attention) on features</a:t>
            </a:r>
          </a:p>
          <a:p>
            <a:pPr algn="l"/>
            <a:r>
              <a:rPr lang="en-US" sz="1800" b="0" i="0" u="none" strike="noStrike" baseline="0" dirty="0">
                <a:latin typeface="CMR10"/>
              </a:rPr>
              <a:t>that are more difficult to extract than usual.</a:t>
            </a:r>
            <a:endParaRPr lang="de-DE" dirty="0"/>
          </a:p>
        </p:txBody>
      </p:sp>
      <p:sp>
        <p:nvSpPr>
          <p:cNvPr id="4" name="Slide Number Placeholder 3">
            <a:extLst>
              <a:ext uri="{FF2B5EF4-FFF2-40B4-BE49-F238E27FC236}">
                <a16:creationId xmlns:a16="http://schemas.microsoft.com/office/drawing/2014/main" id="{B6477001-D785-EB2D-7704-74201542A86A}"/>
              </a:ext>
            </a:extLst>
          </p:cNvPr>
          <p:cNvSpPr>
            <a:spLocks noGrp="1"/>
          </p:cNvSpPr>
          <p:nvPr>
            <p:ph type="sldNum" sz="quarter" idx="5"/>
          </p:nvPr>
        </p:nvSpPr>
        <p:spPr/>
        <p:txBody>
          <a:bodyPr/>
          <a:lstStyle/>
          <a:p>
            <a:fld id="{9502F7FA-3984-4F9D-BF36-30DAB3280DBC}" type="slidenum">
              <a:rPr lang="de-DE" smtClean="0"/>
              <a:t>23</a:t>
            </a:fld>
            <a:endParaRPr lang="de-DE"/>
          </a:p>
        </p:txBody>
      </p:sp>
    </p:spTree>
    <p:extLst>
      <p:ext uri="{BB962C8B-B14F-4D97-AF65-F5344CB8AC3E}">
        <p14:creationId xmlns:p14="http://schemas.microsoft.com/office/powerpoint/2010/main" val="1701036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A30BC-47BE-84BB-D626-FC79A2EB6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74534-BD75-8428-0A5C-EC36E9C71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2D143C-758E-73E6-1FF8-CEBB39A4FC0D}"/>
              </a:ext>
            </a:extLst>
          </p:cNvPr>
          <p:cNvSpPr>
            <a:spLocks noGrp="1"/>
          </p:cNvSpPr>
          <p:nvPr>
            <p:ph type="body" idx="1"/>
          </p:nvPr>
        </p:nvSpPr>
        <p:spPr/>
        <p:txBody>
          <a:bodyPr/>
          <a:lstStyle/>
          <a:p>
            <a:pPr algn="l"/>
            <a:r>
              <a:rPr lang="pl-PL" sz="1800" b="0" i="0" u="none" strike="noStrike" baseline="0" dirty="0">
                <a:latin typeface="CMMI10"/>
              </a:rPr>
              <a:t>F</a:t>
            </a:r>
            <a:r>
              <a:rPr lang="pl-PL" sz="1800" b="0" i="0" u="none" strike="noStrike" baseline="0" dirty="0">
                <a:latin typeface="CMMI7"/>
              </a:rPr>
              <a:t>M</a:t>
            </a:r>
            <a:r>
              <a:rPr lang="pl-PL" sz="1800" b="0" i="0" u="none" strike="noStrike" baseline="0" dirty="0">
                <a:latin typeface="CMMI5"/>
              </a:rPr>
              <a:t>k </a:t>
            </a:r>
            <a:r>
              <a:rPr lang="pl-PL" sz="1800" b="0" i="0" u="none" strike="noStrike" baseline="0" dirty="0">
                <a:latin typeface="CMR10"/>
              </a:rPr>
              <a:t>(</a:t>
            </a:r>
            <a:r>
              <a:rPr lang="pl-PL" sz="1800" b="0" i="0" u="none" strike="noStrike" baseline="0" dirty="0">
                <a:latin typeface="CMMI10"/>
              </a:rPr>
              <a:t>X</a:t>
            </a:r>
            <a:r>
              <a:rPr lang="pl-PL" sz="1800" b="0" i="0" u="none" strike="noStrike" baseline="0" dirty="0">
                <a:latin typeface="CMMI7"/>
              </a:rPr>
              <a:t>i,j</a:t>
            </a:r>
            <a:r>
              <a:rPr lang="pl-PL" sz="1800" b="0" i="0" u="none" strike="noStrike" baseline="0" dirty="0">
                <a:latin typeface="CMR10"/>
              </a:rPr>
              <a:t>) </a:t>
            </a:r>
            <a:r>
              <a:rPr lang="pl-PL" sz="1800" b="0" i="0" u="none" strike="noStrike" baseline="0" dirty="0">
                <a:latin typeface="CMSY10"/>
              </a:rPr>
              <a:t>∈ </a:t>
            </a:r>
            <a:r>
              <a:rPr lang="pl-PL" sz="1800" b="0" i="0" u="none" strike="noStrike" baseline="0" dirty="0">
                <a:latin typeface="MSBM10"/>
              </a:rPr>
              <a:t>R</a:t>
            </a:r>
            <a:r>
              <a:rPr lang="pl-PL" sz="1800" b="0" i="0" u="none" strike="noStrike" baseline="0" dirty="0">
                <a:latin typeface="CMMI7"/>
              </a:rPr>
              <a:t>n</a:t>
            </a:r>
            <a:r>
              <a:rPr lang="pl-PL" sz="1800" b="0" i="0" u="none" strike="noStrike" baseline="0" dirty="0">
                <a:latin typeface="CMSY7"/>
              </a:rPr>
              <a:t>×</a:t>
            </a:r>
            <a:r>
              <a:rPr lang="pl-PL" sz="1800" b="0" i="0" u="none" strike="noStrike" baseline="0" dirty="0">
                <a:latin typeface="CMMI7"/>
              </a:rPr>
              <a:t>c</a:t>
            </a:r>
            <a:r>
              <a:rPr lang="pl-PL" sz="1800" b="0" i="0" u="none" strike="noStrike" baseline="0" dirty="0">
                <a:latin typeface="CMSY7"/>
              </a:rPr>
              <a:t>×</a:t>
            </a:r>
            <a:r>
              <a:rPr lang="pl-PL" sz="1800" b="0" i="0" u="none" strike="noStrike" baseline="0" dirty="0">
                <a:latin typeface="CMMI7"/>
              </a:rPr>
              <a:t>h</a:t>
            </a:r>
            <a:r>
              <a:rPr lang="pl-PL" sz="1800" b="0" i="0" u="none" strike="noStrike" baseline="0" dirty="0">
                <a:latin typeface="CMSY7"/>
              </a:rPr>
              <a:t>×</a:t>
            </a:r>
            <a:r>
              <a:rPr lang="pl-PL" sz="1800" b="0" i="0" u="none" strike="noStrike" baseline="0" dirty="0">
                <a:latin typeface="CMMI7"/>
              </a:rPr>
              <a:t>w</a:t>
            </a:r>
            <a:r>
              <a:rPr lang="de-DE" sz="1800" b="0" i="0" u="none" strike="noStrike" baseline="0" dirty="0">
                <a:latin typeface="CMMI7"/>
              </a:rPr>
              <a:t>; (</a:t>
            </a:r>
            <a:r>
              <a:rPr lang="en-US" sz="1200" b="0" i="0" u="none" strike="noStrike" baseline="0" dirty="0" err="1">
                <a:latin typeface="CMMI10"/>
              </a:rPr>
              <a:t>i</a:t>
            </a:r>
            <a:r>
              <a:rPr lang="en-US" sz="1200" b="0" i="0" u="none" strike="noStrike" baseline="0" dirty="0">
                <a:latin typeface="CMMI10"/>
              </a:rPr>
              <a:t>, j</a:t>
            </a:r>
            <a:r>
              <a:rPr lang="en-US" sz="1200" b="0" i="0" u="none" strike="noStrike" baseline="0" dirty="0">
                <a:latin typeface="CMR10"/>
              </a:rPr>
              <a:t>) indicates the coordinate points in the map; </a:t>
            </a:r>
            <a:r>
              <a:rPr lang="en-US" sz="1800" b="0" i="0" u="none" strike="noStrike" baseline="0" dirty="0">
                <a:latin typeface="CMMI10"/>
              </a:rPr>
              <a:t>F</a:t>
            </a:r>
            <a:r>
              <a:rPr lang="en-US" sz="1800" b="0" i="0" u="none" strike="noStrike" baseline="0" dirty="0">
                <a:latin typeface="CMSY7"/>
              </a:rPr>
              <a:t>′_</a:t>
            </a:r>
            <a:r>
              <a:rPr lang="en-US" sz="1800" b="0" i="0" u="none" strike="noStrike" baseline="0" dirty="0">
                <a:latin typeface="CMMI7"/>
              </a:rPr>
              <a:t>M_</a:t>
            </a:r>
            <a:r>
              <a:rPr lang="en-US" sz="1800" b="0" i="0" u="none" strike="noStrike" baseline="0" dirty="0">
                <a:latin typeface="CMMI5"/>
              </a:rPr>
              <a:t>H</a:t>
            </a:r>
          </a:p>
          <a:p>
            <a:pPr algn="l"/>
            <a:r>
              <a:rPr lang="pl-PL" sz="1800" b="0" i="0" u="none" strike="noStrike" baseline="0" dirty="0">
                <a:latin typeface="CMR10"/>
              </a:rPr>
              <a:t>(</a:t>
            </a:r>
            <a:r>
              <a:rPr lang="pl-PL" sz="1800" b="0" i="0" u="none" strike="noStrike" baseline="0" dirty="0">
                <a:latin typeface="CMMI10"/>
              </a:rPr>
              <a:t>X</a:t>
            </a:r>
            <a:r>
              <a:rPr lang="pl-PL" sz="1800" b="0" i="0" u="none" strike="noStrike" baseline="0" dirty="0">
                <a:latin typeface="CMMI7"/>
              </a:rPr>
              <a:t>i,j</a:t>
            </a:r>
            <a:r>
              <a:rPr lang="pl-PL" sz="1800" b="0" i="0" u="none" strike="noStrike" baseline="0" dirty="0">
                <a:latin typeface="CMR10"/>
              </a:rPr>
              <a:t>) </a:t>
            </a:r>
            <a:r>
              <a:rPr lang="pl-PL" sz="1800" b="0" i="0" u="none" strike="noStrike" baseline="0" dirty="0">
                <a:latin typeface="CMSY10"/>
              </a:rPr>
              <a:t>∈ </a:t>
            </a:r>
            <a:r>
              <a:rPr lang="pl-PL" sz="1800" b="0" i="0" u="none" strike="noStrike" baseline="0" dirty="0">
                <a:latin typeface="MSBM10"/>
              </a:rPr>
              <a:t>R</a:t>
            </a:r>
            <a:r>
              <a:rPr lang="pl-PL" sz="1800" b="0" i="0" u="none" strike="noStrike" baseline="0" dirty="0">
                <a:latin typeface="CMMI7"/>
              </a:rPr>
              <a:t>n</a:t>
            </a:r>
            <a:r>
              <a:rPr lang="pl-PL" sz="1800" b="0" i="0" u="none" strike="noStrike" baseline="0" dirty="0">
                <a:latin typeface="CMSY7"/>
              </a:rPr>
              <a:t>×</a:t>
            </a:r>
            <a:r>
              <a:rPr lang="pl-PL" sz="1800" b="0" i="0" u="none" strike="noStrike" baseline="0" dirty="0">
                <a:latin typeface="CMMI7"/>
              </a:rPr>
              <a:t>h</a:t>
            </a:r>
            <a:r>
              <a:rPr lang="pl-PL" sz="1800" b="0" i="0" u="none" strike="noStrike" baseline="0" dirty="0">
                <a:latin typeface="CMSY7"/>
              </a:rPr>
              <a:t>×</a:t>
            </a:r>
            <a:r>
              <a:rPr lang="pl-PL" sz="1800" b="0" i="0" u="none" strike="noStrike" baseline="0" dirty="0">
                <a:latin typeface="CMMI7"/>
              </a:rPr>
              <a:t>w</a:t>
            </a:r>
            <a:r>
              <a:rPr lang="pl-PL" sz="1800" b="0" i="0" u="none" strike="noStrike" baseline="0" dirty="0">
                <a:latin typeface="CMSY7"/>
              </a:rPr>
              <a:t>×</a:t>
            </a:r>
            <a:r>
              <a:rPr lang="pl-PL" sz="1800" b="0" i="0" u="none" strike="noStrike" baseline="0" dirty="0">
                <a:latin typeface="CMMI7"/>
              </a:rPr>
              <a:t>w</a:t>
            </a:r>
            <a:r>
              <a:rPr lang="de-DE" sz="1800" b="0" i="0" u="none" strike="noStrike" baseline="0" dirty="0">
                <a:latin typeface="CMMI7"/>
              </a:rPr>
              <a:t>; </a:t>
            </a:r>
            <a:r>
              <a:rPr lang="en-US" sz="1800" b="0" i="0" u="none" strike="noStrike" baseline="0" dirty="0">
                <a:latin typeface="CMMI10"/>
              </a:rPr>
              <a:t>F</a:t>
            </a:r>
            <a:r>
              <a:rPr lang="en-US" sz="1800" b="0" i="0" u="none" strike="noStrike" baseline="0" dirty="0">
                <a:latin typeface="CMSY7"/>
              </a:rPr>
              <a:t>′</a:t>
            </a:r>
            <a:r>
              <a:rPr lang="en-US" sz="1800" b="0" i="0" u="none" strike="noStrike" baseline="0" dirty="0">
                <a:latin typeface="CMMI7"/>
              </a:rPr>
              <a:t>M_</a:t>
            </a:r>
            <a:r>
              <a:rPr lang="en-US" sz="1800" b="0" i="0" u="none" strike="noStrike" baseline="0" dirty="0">
                <a:latin typeface="CMMI5"/>
              </a:rPr>
              <a:t>V</a:t>
            </a:r>
            <a:r>
              <a:rPr lang="pt-BR" sz="1800" b="0" i="0" u="none" strike="noStrike" baseline="0" dirty="0">
                <a:latin typeface="CMR10"/>
              </a:rPr>
              <a:t>(</a:t>
            </a:r>
            <a:r>
              <a:rPr lang="pt-BR" sz="1800" b="0" i="0" u="none" strike="noStrike" baseline="0" dirty="0">
                <a:latin typeface="CMMI10"/>
              </a:rPr>
              <a:t>X</a:t>
            </a:r>
            <a:r>
              <a:rPr lang="pt-BR" sz="1800" b="0" i="0" u="none" strike="noStrike" baseline="0" dirty="0">
                <a:latin typeface="CMMI7"/>
              </a:rPr>
              <a:t>i,j</a:t>
            </a:r>
            <a:r>
              <a:rPr lang="pt-BR" sz="1800" b="0" i="0" u="none" strike="noStrike" baseline="0" dirty="0">
                <a:latin typeface="CMR10"/>
              </a:rPr>
              <a:t>) </a:t>
            </a:r>
            <a:r>
              <a:rPr lang="pt-BR" sz="1800" b="0" i="0" u="none" strike="noStrike" baseline="0" dirty="0">
                <a:latin typeface="CMSY10"/>
              </a:rPr>
              <a:t>∈ </a:t>
            </a:r>
            <a:r>
              <a:rPr lang="pt-BR" sz="1800" b="0" i="0" u="none" strike="noStrike" baseline="0" dirty="0">
                <a:latin typeface="MSBM10"/>
              </a:rPr>
              <a:t>R</a:t>
            </a:r>
            <a:r>
              <a:rPr lang="pt-BR" sz="1800" b="0" i="0" u="none" strike="noStrike" baseline="0" dirty="0">
                <a:latin typeface="CMMI7"/>
              </a:rPr>
              <a:t>n</a:t>
            </a:r>
            <a:r>
              <a:rPr lang="pt-BR" sz="1800" b="0" i="0" u="none" strike="noStrike" baseline="0" dirty="0">
                <a:latin typeface="CMSY7"/>
              </a:rPr>
              <a:t>×</a:t>
            </a:r>
            <a:r>
              <a:rPr lang="pt-BR" sz="1800" b="0" i="0" u="none" strike="noStrike" baseline="0" dirty="0">
                <a:latin typeface="CMMI7"/>
              </a:rPr>
              <a:t>w</a:t>
            </a:r>
            <a:r>
              <a:rPr lang="pt-BR" sz="1800" b="0" i="0" u="none" strike="noStrike" baseline="0" dirty="0">
                <a:latin typeface="CMSY7"/>
              </a:rPr>
              <a:t>×</a:t>
            </a:r>
            <a:r>
              <a:rPr lang="pt-BR" sz="1800" b="0" i="0" u="none" strike="noStrike" baseline="0" dirty="0">
                <a:latin typeface="CMMI7"/>
              </a:rPr>
              <a:t>h</a:t>
            </a:r>
            <a:r>
              <a:rPr lang="pt-BR" sz="1800" b="0" i="0" u="none" strike="noStrike" baseline="0" dirty="0">
                <a:latin typeface="CMSY7"/>
              </a:rPr>
              <a:t>×</a:t>
            </a:r>
            <a:r>
              <a:rPr lang="pt-BR" sz="1800" b="0" i="0" u="none" strike="noStrike" baseline="0" dirty="0">
                <a:latin typeface="CMMI7"/>
              </a:rPr>
              <a:t>h; short cut feature map - </a:t>
            </a:r>
            <a:r>
              <a:rPr lang="pl-PL" sz="1200" b="0" i="0" u="none" strike="noStrike" baseline="0" dirty="0">
                <a:latin typeface="CMMI10"/>
              </a:rPr>
              <a:t>F</a:t>
            </a:r>
            <a:r>
              <a:rPr lang="pl-PL" sz="1200" b="0" i="0" u="none" strike="noStrike" baseline="0" dirty="0">
                <a:latin typeface="CMMI7"/>
              </a:rPr>
              <a:t>M</a:t>
            </a:r>
            <a:r>
              <a:rPr lang="pl-PL" sz="1200" b="0" i="0" u="none" strike="noStrike" baseline="0" dirty="0">
                <a:latin typeface="CMMI5"/>
              </a:rPr>
              <a:t>k </a:t>
            </a:r>
            <a:r>
              <a:rPr lang="pl-PL" sz="1200" b="0" i="0" u="none" strike="noStrike" baseline="0" dirty="0">
                <a:latin typeface="CMR10"/>
              </a:rPr>
              <a:t>(</a:t>
            </a:r>
            <a:r>
              <a:rPr lang="pl-PL" sz="1200" b="0" i="0" u="none" strike="noStrike" baseline="0" dirty="0">
                <a:latin typeface="CMMI10"/>
              </a:rPr>
              <a:t>X</a:t>
            </a:r>
            <a:r>
              <a:rPr lang="pl-PL" sz="1200" b="0" i="0" u="none" strike="noStrike" baseline="0" dirty="0">
                <a:latin typeface="CMMI7"/>
              </a:rPr>
              <a:t>i,j</a:t>
            </a:r>
            <a:r>
              <a:rPr lang="pl-PL" sz="1200" b="0" i="0" u="none" strike="noStrike" baseline="0" dirty="0">
                <a:latin typeface="CMR10"/>
              </a:rPr>
              <a:t>) </a:t>
            </a:r>
            <a:r>
              <a:rPr lang="pl-PL" sz="1200" b="0" i="0" u="none" strike="noStrike" baseline="0" dirty="0">
                <a:latin typeface="CMSY10"/>
              </a:rPr>
              <a:t>∈ </a:t>
            </a:r>
            <a:r>
              <a:rPr lang="pl-PL" sz="1200" b="0" i="0" u="none" strike="noStrike" baseline="0" dirty="0">
                <a:latin typeface="MSBM10"/>
              </a:rPr>
              <a:t>R</a:t>
            </a:r>
            <a:r>
              <a:rPr lang="pl-PL" sz="1200" b="0" i="0" u="none" strike="noStrike" baseline="0" dirty="0">
                <a:latin typeface="CMMI7"/>
              </a:rPr>
              <a:t>n</a:t>
            </a:r>
            <a:r>
              <a:rPr lang="pl-PL" sz="1200" b="0" i="0" u="none" strike="noStrike" baseline="0" dirty="0">
                <a:latin typeface="CMSY7"/>
              </a:rPr>
              <a:t>×</a:t>
            </a:r>
            <a:r>
              <a:rPr lang="pl-PL" sz="1200" b="0" i="0" u="none" strike="noStrike" baseline="0" dirty="0">
                <a:latin typeface="CMMI7"/>
              </a:rPr>
              <a:t>c</a:t>
            </a:r>
            <a:r>
              <a:rPr lang="pl-PL" sz="1200" b="0" i="0" u="none" strike="noStrike" baseline="0" dirty="0">
                <a:latin typeface="CMSY7"/>
              </a:rPr>
              <a:t>×</a:t>
            </a:r>
            <a:r>
              <a:rPr lang="pl-PL" sz="1200" b="0" i="0" u="none" strike="noStrike" baseline="0" dirty="0">
                <a:latin typeface="CMMI7"/>
              </a:rPr>
              <a:t>h</a:t>
            </a:r>
            <a:r>
              <a:rPr lang="pl-PL" sz="1200" b="0" i="0" u="none" strike="noStrike" baseline="0" dirty="0">
                <a:latin typeface="CMSY7"/>
              </a:rPr>
              <a:t>×</a:t>
            </a:r>
            <a:r>
              <a:rPr lang="pl-PL" sz="1200" b="0" i="0" u="none" strike="noStrike" baseline="0" dirty="0">
                <a:latin typeface="CMMI7"/>
              </a:rPr>
              <a:t>w</a:t>
            </a:r>
            <a:r>
              <a:rPr lang="de-DE" sz="1200" b="0" i="0" u="none" strike="noStrike" baseline="0" dirty="0">
                <a:latin typeface="CMMI7"/>
              </a:rPr>
              <a:t>;</a:t>
            </a:r>
          </a:p>
          <a:p>
            <a:pPr marL="0" marR="0" lvl="0" indent="0" algn="l" defTabSz="863995" rtl="0" eaLnBrk="1" fontAlgn="auto" latinLnBrk="0" hangingPunct="1">
              <a:lnSpc>
                <a:spcPct val="100000"/>
              </a:lnSpc>
              <a:spcBef>
                <a:spcPts val="0"/>
              </a:spcBef>
              <a:spcAft>
                <a:spcPts val="0"/>
              </a:spcAft>
              <a:buClrTx/>
              <a:buSzTx/>
              <a:buFontTx/>
              <a:buNone/>
              <a:tabLst/>
              <a:defRPr/>
            </a:pPr>
            <a:r>
              <a:rPr lang="en-US" sz="1800" b="0" i="0" u="none" strike="noStrike" baseline="0" dirty="0" err="1">
                <a:latin typeface="CMMI10"/>
              </a:rPr>
              <a:t>F</a:t>
            </a:r>
            <a:r>
              <a:rPr lang="en-US" sz="1800" b="0" i="0" u="none" strike="noStrike" baseline="0" dirty="0" err="1">
                <a:latin typeface="CMSY7"/>
              </a:rPr>
              <a:t>′′</a:t>
            </a:r>
            <a:r>
              <a:rPr lang="en-US" sz="1800" b="0" i="0" u="none" strike="noStrike" baseline="0" dirty="0" err="1">
                <a:latin typeface="CMMI7"/>
              </a:rPr>
              <a:t>M</a:t>
            </a:r>
            <a:r>
              <a:rPr lang="en-US" sz="1800" b="0" i="0" u="none" strike="noStrike" baseline="0" dirty="0" err="1">
                <a:latin typeface="CMMI5"/>
              </a:rPr>
              <a:t>k</a:t>
            </a:r>
            <a:r>
              <a:rPr lang="en-US" sz="1800" b="0" i="0" u="none" strike="noStrike" baseline="0" dirty="0">
                <a:latin typeface="CMMI5"/>
              </a:rPr>
              <a:t> </a:t>
            </a:r>
            <a:r>
              <a:rPr lang="en-US" sz="1800" b="0" i="0" u="none" strike="noStrike" baseline="0" dirty="0">
                <a:latin typeface="CMR10"/>
              </a:rPr>
              <a:t>(</a:t>
            </a:r>
            <a:r>
              <a:rPr lang="en-US" sz="1800" b="0" i="0" u="none" strike="noStrike" baseline="0" dirty="0" err="1">
                <a:latin typeface="CMMI10"/>
              </a:rPr>
              <a:t>X</a:t>
            </a:r>
            <a:r>
              <a:rPr lang="en-US" sz="1800" b="0" i="0" u="none" strike="noStrike" baseline="0" dirty="0" err="1">
                <a:latin typeface="CMMI7"/>
              </a:rPr>
              <a:t>i,j</a:t>
            </a:r>
            <a:r>
              <a:rPr lang="en-US" sz="1800" b="0" i="0" u="none" strike="noStrike" baseline="0" dirty="0">
                <a:latin typeface="CMR10"/>
              </a:rPr>
              <a:t>) = </a:t>
            </a:r>
            <a:r>
              <a:rPr lang="en-US" sz="1800" b="0" i="0" u="none" strike="noStrike" baseline="0" dirty="0" err="1">
                <a:latin typeface="CMMI10"/>
              </a:rPr>
              <a:t>F</a:t>
            </a:r>
            <a:r>
              <a:rPr lang="en-US" sz="1800" b="0" i="0" u="none" strike="noStrike" baseline="0" dirty="0" err="1">
                <a:latin typeface="CMMI7"/>
              </a:rPr>
              <a:t>M</a:t>
            </a:r>
            <a:r>
              <a:rPr lang="en-US" sz="1800" b="0" i="0" u="none" strike="noStrike" baseline="0" dirty="0" err="1">
                <a:latin typeface="CMMI5"/>
              </a:rPr>
              <a:t>k</a:t>
            </a:r>
            <a:r>
              <a:rPr lang="en-US" sz="1800" b="0" i="0" u="none" strike="noStrike" baseline="0" dirty="0">
                <a:latin typeface="CMMI5"/>
              </a:rPr>
              <a:t> </a:t>
            </a:r>
            <a:r>
              <a:rPr lang="en-US" sz="1800" b="0" i="0" u="none" strike="noStrike" baseline="0" dirty="0">
                <a:latin typeface="CMR10"/>
              </a:rPr>
              <a:t>(</a:t>
            </a:r>
            <a:r>
              <a:rPr lang="en-US" sz="1800" b="0" i="0" u="none" strike="noStrike" baseline="0" dirty="0" err="1">
                <a:latin typeface="CMMI10"/>
              </a:rPr>
              <a:t>X</a:t>
            </a:r>
            <a:r>
              <a:rPr lang="en-US" sz="1800" b="0" i="0" u="none" strike="noStrike" baseline="0" dirty="0" err="1">
                <a:latin typeface="CMMI7"/>
              </a:rPr>
              <a:t>i,j</a:t>
            </a:r>
            <a:r>
              <a:rPr lang="en-US" sz="1800" b="0" i="0" u="none" strike="noStrike" baseline="0" dirty="0">
                <a:latin typeface="CMR10"/>
              </a:rPr>
              <a:t>) + </a:t>
            </a:r>
            <a:r>
              <a:rPr lang="en-US" sz="1800" b="0" i="0" u="none" strike="noStrike" baseline="0" dirty="0">
                <a:latin typeface="CMMI10"/>
              </a:rPr>
              <a:t>F</a:t>
            </a:r>
            <a:r>
              <a:rPr lang="en-US" sz="1800" b="0" i="0" u="none" strike="noStrike" baseline="0" dirty="0">
                <a:latin typeface="CMSY7"/>
              </a:rPr>
              <a:t>′</a:t>
            </a:r>
            <a:r>
              <a:rPr lang="en-US" sz="1800" b="0" i="0" u="none" strike="noStrike" baseline="0" dirty="0">
                <a:latin typeface="CMMI7"/>
              </a:rPr>
              <a:t>M</a:t>
            </a:r>
            <a:r>
              <a:rPr lang="en-US" sz="1800" b="0" i="0" u="none" strike="noStrike" baseline="0" dirty="0">
                <a:latin typeface="CMMI5"/>
              </a:rPr>
              <a:t>H</a:t>
            </a:r>
            <a:r>
              <a:rPr lang="en-US" sz="1800" b="0" i="0" u="none" strike="noStrike" baseline="0" dirty="0">
                <a:latin typeface="CMR10"/>
              </a:rPr>
              <a:t>(</a:t>
            </a:r>
            <a:r>
              <a:rPr lang="en-US" sz="1800" b="0" i="0" u="none" strike="noStrike" baseline="0" dirty="0" err="1">
                <a:latin typeface="CMMI10"/>
              </a:rPr>
              <a:t>X</a:t>
            </a:r>
            <a:r>
              <a:rPr lang="en-US" sz="1800" b="0" i="0" u="none" strike="noStrike" baseline="0" dirty="0" err="1">
                <a:latin typeface="CMMI7"/>
              </a:rPr>
              <a:t>i,j</a:t>
            </a:r>
            <a:r>
              <a:rPr lang="en-US" sz="1800" b="0" i="0" u="none" strike="noStrike" baseline="0" dirty="0">
                <a:latin typeface="CMR10"/>
              </a:rPr>
              <a:t>) + </a:t>
            </a:r>
            <a:r>
              <a:rPr lang="en-US" sz="1800" b="0" i="0" u="none" strike="noStrike" baseline="0" dirty="0">
                <a:latin typeface="CMMI10"/>
              </a:rPr>
              <a:t>F</a:t>
            </a:r>
            <a:r>
              <a:rPr lang="en-US" sz="1800" b="0" i="0" u="none" strike="noStrike" baseline="0" dirty="0">
                <a:latin typeface="CMSY7"/>
              </a:rPr>
              <a:t>′</a:t>
            </a:r>
            <a:r>
              <a:rPr lang="en-US" sz="1800" b="0" i="0" u="none" strike="noStrike" baseline="0" dirty="0">
                <a:latin typeface="CMMI7"/>
              </a:rPr>
              <a:t>M</a:t>
            </a:r>
            <a:r>
              <a:rPr lang="en-US" sz="1800" b="0" i="0" u="none" strike="noStrike" baseline="0" dirty="0">
                <a:latin typeface="CMMI5"/>
              </a:rPr>
              <a:t>V </a:t>
            </a:r>
            <a:r>
              <a:rPr lang="en-US" sz="1800" b="0" i="0" u="none" strike="noStrike" baseline="0" dirty="0">
                <a:latin typeface="CMR10"/>
              </a:rPr>
              <a:t>(</a:t>
            </a:r>
            <a:r>
              <a:rPr lang="en-US" sz="1800" b="0" i="0" u="none" strike="noStrike" baseline="0" dirty="0" err="1">
                <a:latin typeface="CMMI10"/>
              </a:rPr>
              <a:t>X</a:t>
            </a:r>
            <a:r>
              <a:rPr lang="en-US" sz="1800" b="0" i="0" u="none" strike="noStrike" baseline="0" dirty="0" err="1">
                <a:latin typeface="CMMI7"/>
              </a:rPr>
              <a:t>i,j</a:t>
            </a:r>
            <a:r>
              <a:rPr lang="en-US" sz="1800" b="0" i="0" u="none" strike="noStrike" baseline="0" dirty="0">
                <a:latin typeface="CMR10"/>
              </a:rPr>
              <a:t>); </a:t>
            </a:r>
          </a:p>
          <a:p>
            <a:pPr marL="0" marR="0" lvl="0" indent="0" algn="l" defTabSz="863995" rtl="0" eaLnBrk="1" fontAlgn="auto" latinLnBrk="0" hangingPunct="1">
              <a:lnSpc>
                <a:spcPct val="100000"/>
              </a:lnSpc>
              <a:spcBef>
                <a:spcPts val="0"/>
              </a:spcBef>
              <a:spcAft>
                <a:spcPts val="0"/>
              </a:spcAft>
              <a:buClrTx/>
              <a:buSzTx/>
              <a:buFontTx/>
              <a:buNone/>
              <a:tabLst/>
              <a:defRPr/>
            </a:pPr>
            <a:r>
              <a:rPr lang="en-US" sz="1800" b="0" i="0" u="none" strike="noStrike" baseline="0" dirty="0" err="1">
                <a:latin typeface="CMMI10"/>
              </a:rPr>
              <a:t>f_</a:t>
            </a:r>
            <a:r>
              <a:rPr lang="en-US" sz="1800" b="0" i="0" u="none" strike="noStrike" baseline="0" dirty="0" err="1">
                <a:latin typeface="CMMI7"/>
              </a:rPr>
              <a:t>D^SAST</a:t>
            </a:r>
            <a:r>
              <a:rPr lang="en-US" sz="1800" b="0" i="0" u="none" strike="noStrike" baseline="0" dirty="0">
                <a:latin typeface="CMR10"/>
              </a:rPr>
              <a:t>(</a:t>
            </a:r>
            <a:r>
              <a:rPr lang="en-US" sz="1800" b="0" i="0" u="none" strike="noStrike" baseline="0" dirty="0">
                <a:latin typeface="CMMI10"/>
              </a:rPr>
              <a:t>X</a:t>
            </a:r>
            <a:r>
              <a:rPr lang="en-US" sz="1800" b="0" i="0" u="none" strike="noStrike" baseline="0" dirty="0">
                <a:latin typeface="CMR10"/>
              </a:rPr>
              <a:t>) = </a:t>
            </a:r>
            <a:r>
              <a:rPr lang="en-US" sz="1800" b="0" i="0" u="none" strike="noStrike" baseline="0" dirty="0">
                <a:latin typeface="CMMI10"/>
              </a:rPr>
              <a:t>B </a:t>
            </a:r>
            <a:r>
              <a:rPr lang="en-US" sz="1800" b="0" i="0" u="none" strike="noStrike" baseline="0" dirty="0">
                <a:latin typeface="CMSY10"/>
              </a:rPr>
              <a:t>|</a:t>
            </a:r>
            <a:r>
              <a:rPr lang="en-US" sz="1800" b="0" i="0" u="none" strike="noStrike" baseline="0" dirty="0">
                <a:latin typeface="CMMI10"/>
              </a:rPr>
              <a:t>f</a:t>
            </a:r>
            <a:r>
              <a:rPr lang="de-DE" sz="1800" b="0" i="0" u="none" strike="noStrike" baseline="0" dirty="0">
                <a:latin typeface="CMMI7"/>
              </a:rPr>
              <a:t>_</a:t>
            </a:r>
            <a:r>
              <a:rPr lang="en-US" sz="1800" b="0" i="0" u="none" strike="noStrike" baseline="0" dirty="0">
                <a:latin typeface="CMMI7"/>
              </a:rPr>
              <a:t>D^SAST</a:t>
            </a:r>
            <a:r>
              <a:rPr lang="en-US" sz="1800" b="0" i="0" u="none" strike="noStrike" baseline="0" dirty="0">
                <a:latin typeface="CMR10"/>
              </a:rPr>
              <a:t>(TCL,…_</a:t>
            </a:r>
            <a:r>
              <a:rPr lang="en-US" sz="1800" b="0" i="0" u="none" strike="noStrike" baseline="0" dirty="0" err="1">
                <a:latin typeface="CMR10"/>
              </a:rPr>
              <a:t>ij</a:t>
            </a:r>
            <a:r>
              <a:rPr lang="en-US" sz="1800" b="0" i="0" u="none" strike="noStrike" baseline="0" dirty="0">
                <a:latin typeface="CMR10"/>
              </a:rPr>
              <a:t>) = </a:t>
            </a:r>
            <a:r>
              <a:rPr lang="en-US" sz="1800" b="0" i="0" u="none" strike="noStrike" baseline="0" dirty="0">
                <a:latin typeface="CMMI10"/>
              </a:rPr>
              <a:t>B</a:t>
            </a:r>
          </a:p>
          <a:p>
            <a:pPr marL="0" marR="0" lvl="0" indent="0" algn="l" defTabSz="863995"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CMR10"/>
            </a:endParaRPr>
          </a:p>
          <a:p>
            <a:pPr algn="l"/>
            <a:r>
              <a:rPr lang="en-US" sz="1800" b="0" i="0" u="none" strike="noStrike" baseline="0" dirty="0">
                <a:solidFill>
                  <a:srgbClr val="000000"/>
                </a:solidFill>
                <a:latin typeface="CMR10"/>
              </a:rPr>
              <a:t>This context-enhanced feature map is fed into the head part of the network which consists of 1 </a:t>
            </a:r>
            <a:r>
              <a:rPr lang="en-US" sz="1800" b="0" i="0" u="none" strike="noStrike" baseline="0" dirty="0">
                <a:solidFill>
                  <a:srgbClr val="000000"/>
                </a:solidFill>
                <a:latin typeface="CMSY10"/>
              </a:rPr>
              <a:t>× </a:t>
            </a:r>
            <a:r>
              <a:rPr lang="en-US" sz="1800" b="0" i="0" u="none" strike="noStrike" baseline="0" dirty="0">
                <a:solidFill>
                  <a:srgbClr val="000000"/>
                </a:solidFill>
                <a:latin typeface="CMR10"/>
              </a:rPr>
              <a:t>1 kernel or filter, which helps us to generate the multi-task branches. These multi-task branches consist of four maps, namely Text Center Line (TCL), Text Border Offset (TBO), Text Center Offset (TCO), and Text Vertex Offset (TVO), produced in parallel. Text instance segmentation then segments text instances with pixels and assigns them to specific text groups with Point-to-Quad assignment, which uses a Text Border Offset (TBO) map.</a:t>
            </a:r>
          </a:p>
          <a:p>
            <a:pPr algn="l"/>
            <a:endParaRPr lang="en-US" sz="1800" b="0" i="0" u="none" strike="noStrike" baseline="0" dirty="0">
              <a:solidFill>
                <a:srgbClr val="000000"/>
              </a:solidFill>
              <a:latin typeface="CMR10"/>
            </a:endParaRPr>
          </a:p>
          <a:p>
            <a:pPr algn="l"/>
            <a:r>
              <a:rPr lang="en-US" sz="1800" b="0" i="0" u="none" strike="noStrike" baseline="0" dirty="0">
                <a:latin typeface="CMR10"/>
              </a:rPr>
              <a:t>The trainable parameters are the weights and biases in the convolutional layers of the backbone</a:t>
            </a:r>
          </a:p>
          <a:p>
            <a:pPr algn="l"/>
            <a:r>
              <a:rPr lang="en-US" sz="1800" b="0" i="0" u="none" strike="noStrike" baseline="0" dirty="0">
                <a:latin typeface="CMR10"/>
              </a:rPr>
              <a:t>(feature extractor), neck (CABs), and head (multi-task branches) part of the network. Specifically, the</a:t>
            </a:r>
          </a:p>
          <a:p>
            <a:pPr algn="l"/>
            <a:r>
              <a:rPr lang="en-US" sz="1800" b="0" i="0" u="none" strike="noStrike" baseline="0" dirty="0">
                <a:latin typeface="CMR10"/>
              </a:rPr>
              <a:t>trainable parameters include all convolutional filters that produce the initial feature maps, the fused</a:t>
            </a:r>
          </a:p>
          <a:p>
            <a:pPr algn="l"/>
            <a:r>
              <a:rPr lang="en-US" sz="1800" b="0" i="0" u="none" strike="noStrike" baseline="0" dirty="0">
                <a:latin typeface="CMR10"/>
              </a:rPr>
              <a:t>feature maps, and the 1 </a:t>
            </a:r>
            <a:r>
              <a:rPr lang="en-US" sz="1800" b="0" i="0" u="none" strike="noStrike" baseline="0" dirty="0">
                <a:latin typeface="CMSY10"/>
              </a:rPr>
              <a:t>× </a:t>
            </a:r>
            <a:r>
              <a:rPr lang="en-US" sz="1800" b="0" i="0" u="none" strike="noStrike" baseline="0" dirty="0">
                <a:latin typeface="CMR10"/>
              </a:rPr>
              <a:t>1 kernels for the multi-task outputs. Even though only the output maps</a:t>
            </a:r>
          </a:p>
          <a:p>
            <a:pPr algn="l"/>
            <a:r>
              <a:rPr lang="en-US" sz="1800" b="0" i="0" u="none" strike="noStrike" baseline="0" dirty="0">
                <a:latin typeface="CMR10"/>
              </a:rPr>
              <a:t>(TCL, TBO, TCO, TVO) appear in the loss functions, their purpose is solely to guide the optimization</a:t>
            </a:r>
          </a:p>
          <a:p>
            <a:pPr algn="l"/>
            <a:r>
              <a:rPr lang="en-US" sz="1800" b="0" i="0" u="none" strike="noStrike" baseline="0" dirty="0">
                <a:latin typeface="CMR10"/>
              </a:rPr>
              <a:t>of the underlying weights and biases in the convolutional filters. Those are the parameters that minimize</a:t>
            </a:r>
          </a:p>
          <a:p>
            <a:pPr algn="l"/>
            <a:r>
              <a:rPr lang="en-US" sz="1800" b="0" i="0" u="none" strike="noStrike" baseline="0" dirty="0">
                <a:latin typeface="CMR10"/>
              </a:rPr>
              <a:t>the detection error.</a:t>
            </a:r>
          </a:p>
          <a:p>
            <a:pPr algn="l"/>
            <a:endParaRPr lang="en-US" sz="1800" b="0" i="0" u="none" strike="noStrike" baseline="0" dirty="0">
              <a:latin typeface="CMR10"/>
            </a:endParaRPr>
          </a:p>
          <a:p>
            <a:pPr algn="l"/>
            <a:r>
              <a:rPr lang="en-US" sz="1800" b="0" i="0" u="none" strike="noStrike" baseline="0" dirty="0" err="1">
                <a:latin typeface="CMMI10"/>
              </a:rPr>
              <a:t>D</a:t>
            </a:r>
            <a:r>
              <a:rPr lang="en-US" sz="1800" b="0" i="0" u="none" strike="noStrike" baseline="0" dirty="0" err="1">
                <a:latin typeface="CMMI7"/>
              </a:rPr>
              <a:t>tcl</a:t>
            </a:r>
            <a:r>
              <a:rPr lang="en-US" sz="1800" b="0" i="0" u="none" strike="noStrike" baseline="0" dirty="0">
                <a:latin typeface="CMR10"/>
              </a:rPr>
              <a:t> </a:t>
            </a:r>
            <a:r>
              <a:rPr lang="en-US" sz="1800" b="0" i="0" u="none" strike="noStrike" baseline="0" dirty="0">
                <a:latin typeface="CMSY10"/>
              </a:rPr>
              <a:t>∈ </a:t>
            </a:r>
            <a:r>
              <a:rPr lang="en-US" sz="1800" b="0" i="0" u="none" strike="noStrike" baseline="0" dirty="0">
                <a:latin typeface="CMR10"/>
              </a:rPr>
              <a:t>[0</a:t>
            </a:r>
            <a:r>
              <a:rPr lang="en-US" sz="1800" b="0" i="0" u="none" strike="noStrike" baseline="0" dirty="0">
                <a:latin typeface="CMMI10"/>
              </a:rPr>
              <a:t>, </a:t>
            </a:r>
            <a:r>
              <a:rPr lang="en-US" sz="1800" b="0" i="0" u="none" strike="noStrike" baseline="0" dirty="0">
                <a:latin typeface="CMR10"/>
              </a:rPr>
              <a:t>1]</a:t>
            </a:r>
            <a:r>
              <a:rPr lang="en-US" sz="1800" b="0" i="0" u="none" strike="noStrike" baseline="0" dirty="0" err="1">
                <a:latin typeface="CMMI7"/>
              </a:rPr>
              <a:t>h</a:t>
            </a:r>
            <a:r>
              <a:rPr lang="en-US" sz="1800" b="0" i="0" u="none" strike="noStrike" baseline="0" dirty="0" err="1">
                <a:latin typeface="CMSY7"/>
              </a:rPr>
              <a:t>×</a:t>
            </a:r>
            <a:r>
              <a:rPr lang="en-US" sz="1800" b="0" i="0" u="none" strike="noStrike" baseline="0" dirty="0" err="1">
                <a:latin typeface="CMMI7"/>
              </a:rPr>
              <a:t>w</a:t>
            </a:r>
            <a:r>
              <a:rPr lang="en-US" sz="1800" b="0" i="0" u="none" strike="noStrike" baseline="0" dirty="0">
                <a:latin typeface="CMMI7"/>
              </a:rPr>
              <a:t> </a:t>
            </a:r>
            <a:r>
              <a:rPr lang="en-US" sz="1800" b="0" i="0" u="none" strike="noStrike" baseline="0" dirty="0">
                <a:latin typeface="CMR10"/>
              </a:rPr>
              <a:t>- dice-coefficient; </a:t>
            </a:r>
            <a:r>
              <a:rPr lang="en-US" sz="1800" b="0" i="0" u="none" strike="noStrike" baseline="0" dirty="0" err="1">
                <a:latin typeface="CMMI10"/>
              </a:rPr>
              <a:t>TCL</a:t>
            </a:r>
            <a:r>
              <a:rPr lang="en-US" sz="1800" b="0" i="0" u="none" strike="noStrike" baseline="0" dirty="0" err="1">
                <a:latin typeface="CMMI7"/>
              </a:rPr>
              <a:t>v,i,j</a:t>
            </a:r>
            <a:r>
              <a:rPr lang="en-US" sz="1800" b="0" i="0" u="none" strike="noStrike" baseline="0" dirty="0">
                <a:latin typeface="CMR10"/>
              </a:rPr>
              <a:t>(</a:t>
            </a:r>
            <a:r>
              <a:rPr lang="en-US" sz="1800" b="0" i="0" u="none" strike="noStrike" baseline="0" dirty="0" err="1">
                <a:latin typeface="CMMI10"/>
              </a:rPr>
              <a:t>B</a:t>
            </a:r>
            <a:r>
              <a:rPr lang="en-US" sz="1800" b="0" i="0" u="none" strike="noStrike" baseline="0" dirty="0" err="1">
                <a:latin typeface="CMMI7"/>
              </a:rPr>
              <a:t>v</a:t>
            </a:r>
            <a:r>
              <a:rPr lang="en-US" sz="1800" b="0" i="0" u="none" strike="noStrike" baseline="0" dirty="0">
                <a:latin typeface="CMR10"/>
              </a:rPr>
              <a:t>)=0/1 – ground truth label; </a:t>
            </a:r>
            <a:r>
              <a:rPr lang="pl-PL" sz="1800" b="0" i="0" u="none" strike="noStrike" baseline="0" dirty="0">
                <a:latin typeface="CMMI10"/>
              </a:rPr>
              <a:t>TC</a:t>
            </a:r>
            <a:r>
              <a:rPr lang="pl-PL" sz="1800" b="0" i="0" u="none" strike="noStrike" baseline="0" dirty="0">
                <a:latin typeface="CMR10"/>
              </a:rPr>
              <a:t>ˆ</a:t>
            </a:r>
            <a:r>
              <a:rPr lang="pl-PL" sz="1800" b="0" i="0" u="none" strike="noStrike" baseline="0" dirty="0">
                <a:latin typeface="CMMI10"/>
              </a:rPr>
              <a:t>L</a:t>
            </a:r>
            <a:r>
              <a:rPr lang="pl-PL" sz="1800" b="0" i="0" u="none" strike="noStrike" baseline="0" dirty="0">
                <a:latin typeface="CMMI7"/>
              </a:rPr>
              <a:t>v,i,j</a:t>
            </a:r>
            <a:r>
              <a:rPr lang="pl-PL" sz="1800" b="0" i="0" u="none" strike="noStrike" baseline="0" dirty="0">
                <a:latin typeface="CMR10"/>
              </a:rPr>
              <a:t>(</a:t>
            </a:r>
            <a:r>
              <a:rPr lang="pl-PL" sz="1800" b="0" i="0" u="none" strike="noStrike" baseline="0" dirty="0">
                <a:latin typeface="CMMI10"/>
              </a:rPr>
              <a:t>X</a:t>
            </a:r>
            <a:r>
              <a:rPr lang="pl-PL" sz="1800" b="0" i="0" u="none" strike="noStrike" baseline="0" dirty="0">
                <a:latin typeface="CMMI7"/>
              </a:rPr>
              <a:t>v,i,j</a:t>
            </a:r>
            <a:r>
              <a:rPr lang="pl-PL" sz="1800" b="0" i="0" u="none" strike="noStrike" baseline="0" dirty="0">
                <a:latin typeface="CMR10"/>
              </a:rPr>
              <a:t>) </a:t>
            </a:r>
            <a:r>
              <a:rPr lang="pl-PL" sz="1800" b="0" i="0" u="none" strike="noStrike" baseline="0" dirty="0">
                <a:latin typeface="CMSY10"/>
              </a:rPr>
              <a:t>∈ </a:t>
            </a:r>
            <a:r>
              <a:rPr lang="pl-PL" sz="1800" b="0" i="0" u="none" strike="noStrike" baseline="0" dirty="0">
                <a:latin typeface="CMR10"/>
              </a:rPr>
              <a:t>[0</a:t>
            </a:r>
            <a:r>
              <a:rPr lang="pl-PL" sz="1800" b="0" i="0" u="none" strike="noStrike" baseline="0" dirty="0">
                <a:latin typeface="CMMI10"/>
              </a:rPr>
              <a:t>, </a:t>
            </a:r>
            <a:r>
              <a:rPr lang="pl-PL" sz="1800" b="0" i="0" u="none" strike="noStrike" baseline="0" dirty="0">
                <a:latin typeface="CMR10"/>
              </a:rPr>
              <a:t>1]</a:t>
            </a:r>
            <a:r>
              <a:rPr lang="pl-PL" sz="1800" b="0" i="0" u="none" strike="noStrike" baseline="0" dirty="0">
                <a:latin typeface="CMMI7"/>
              </a:rPr>
              <a:t>h</a:t>
            </a:r>
            <a:r>
              <a:rPr lang="pl-PL" sz="1800" b="0" i="0" u="none" strike="noStrike" baseline="0" dirty="0">
                <a:latin typeface="CMSY7"/>
              </a:rPr>
              <a:t>×</a:t>
            </a:r>
            <a:r>
              <a:rPr lang="pl-PL" sz="1800" b="0" i="0" u="none" strike="noStrike" baseline="0" dirty="0">
                <a:latin typeface="CMMI7"/>
              </a:rPr>
              <a:t>w</a:t>
            </a:r>
            <a:r>
              <a:rPr lang="de-DE" sz="1800" b="0" i="0" u="none" strike="noStrike" baseline="0" dirty="0">
                <a:latin typeface="CMMI7"/>
              </a:rPr>
              <a:t> – </a:t>
            </a:r>
            <a:r>
              <a:rPr lang="de-DE" sz="1800" b="0" i="0" u="none" strike="noStrike" baseline="0" dirty="0" err="1">
                <a:latin typeface="CMMI7"/>
              </a:rPr>
              <a:t>predicted</a:t>
            </a:r>
            <a:r>
              <a:rPr lang="de-DE" sz="1800" b="0" i="0" u="none" strike="noStrike" baseline="0" dirty="0">
                <a:latin typeface="CMMI7"/>
              </a:rPr>
              <a:t> prob </a:t>
            </a:r>
            <a:r>
              <a:rPr lang="en-US" sz="1800" b="0" i="0" u="none" strike="noStrike" baseline="0" dirty="0">
                <a:latin typeface="CMR10"/>
              </a:rPr>
              <a:t>that pixel coordinates contain the TCL</a:t>
            </a:r>
            <a:r>
              <a:rPr lang="de-DE" sz="1800" b="0" i="0" u="none" strike="noStrike" baseline="0" dirty="0">
                <a:latin typeface="CMR10"/>
              </a:rPr>
              <a:t>; e – </a:t>
            </a:r>
            <a:r>
              <a:rPr lang="de-DE" sz="1800" b="0" i="0" u="none" strike="noStrike" baseline="0" dirty="0" err="1">
                <a:latin typeface="CMR10"/>
              </a:rPr>
              <a:t>numerical</a:t>
            </a:r>
            <a:r>
              <a:rPr lang="de-DE" sz="1800" b="0" i="0" u="none" strike="noStrike" baseline="0" dirty="0">
                <a:latin typeface="CMR10"/>
              </a:rPr>
              <a:t> </a:t>
            </a:r>
            <a:r>
              <a:rPr lang="de-DE" sz="1800" b="0" i="0" u="none" strike="noStrike" baseline="0" dirty="0" err="1">
                <a:latin typeface="CMR10"/>
              </a:rPr>
              <a:t>stability</a:t>
            </a:r>
            <a:r>
              <a:rPr lang="de-DE" sz="1800" b="0" i="0" u="none" strike="noStrike" baseline="0" dirty="0">
                <a:latin typeface="CMR10"/>
              </a:rPr>
              <a:t> </a:t>
            </a:r>
            <a:r>
              <a:rPr lang="de-DE" sz="1800" b="0" i="0" u="none" strike="noStrike" baseline="0" dirty="0" err="1">
                <a:latin typeface="CMR10"/>
              </a:rPr>
              <a:t>constant</a:t>
            </a:r>
            <a:r>
              <a:rPr lang="de-DE" sz="1800" b="0" i="0" u="none" strike="noStrike" baseline="0" dirty="0">
                <a:latin typeface="CMR10"/>
              </a:rPr>
              <a:t>; </a:t>
            </a:r>
            <a:r>
              <a:rPr lang="en-US" sz="1800" b="0" i="0" u="none" strike="noStrike" baseline="0" dirty="0" err="1">
                <a:latin typeface="CMMI10"/>
              </a:rPr>
              <a:t>TCO,TCO,TBO</a:t>
            </a:r>
            <a:r>
              <a:rPr lang="en-US" sz="1800" b="0" i="0" u="none" strike="noStrike" baseline="0" dirty="0" err="1">
                <a:latin typeface="CMMI7"/>
              </a:rPr>
              <a:t>v,i,j</a:t>
            </a:r>
            <a:r>
              <a:rPr lang="en-US" sz="1800" b="0" i="0" u="none" strike="noStrike" baseline="0" dirty="0">
                <a:latin typeface="CMR10"/>
              </a:rPr>
              <a:t>(</a:t>
            </a:r>
            <a:r>
              <a:rPr lang="en-US" sz="1800" b="0" i="0" u="none" strike="noStrike" baseline="0" dirty="0" err="1">
                <a:latin typeface="CMMI10"/>
              </a:rPr>
              <a:t>B</a:t>
            </a:r>
            <a:r>
              <a:rPr lang="en-US" sz="1800" b="0" i="0" u="none" strike="noStrike" baseline="0" dirty="0" err="1">
                <a:latin typeface="CMMI7"/>
              </a:rPr>
              <a:t>v</a:t>
            </a:r>
            <a:r>
              <a:rPr lang="en-US" sz="1800" b="0" i="0" u="none" strike="noStrike" baseline="0" dirty="0">
                <a:latin typeface="CMR10"/>
              </a:rPr>
              <a:t>)</a:t>
            </a:r>
            <a:r>
              <a:rPr lang="en-US" sz="1800" b="0" i="0" u="none" strike="noStrike" baseline="0" dirty="0">
                <a:latin typeface="CMSY10"/>
              </a:rPr>
              <a:t>∈ </a:t>
            </a:r>
            <a:r>
              <a:rPr lang="en-US" sz="1800" b="0" i="0" u="none" strike="noStrike" baseline="0" dirty="0">
                <a:latin typeface="MSBM10"/>
              </a:rPr>
              <a:t>R – ground truth values; </a:t>
            </a:r>
            <a:r>
              <a:rPr lang="en-US" sz="1800" b="0" i="0" u="none" strike="noStrike" baseline="0" dirty="0">
                <a:latin typeface="CMMI10"/>
              </a:rPr>
              <a:t>R </a:t>
            </a:r>
            <a:r>
              <a:rPr lang="en-US" sz="1800" b="0" i="0" u="none" strike="noStrike" baseline="0" dirty="0">
                <a:latin typeface="CMSY10"/>
              </a:rPr>
              <a:t>∈ </a:t>
            </a:r>
            <a:r>
              <a:rPr lang="en-US" sz="1800" b="0" i="0" u="none" strike="noStrike" baseline="0" dirty="0">
                <a:latin typeface="MSBM10"/>
              </a:rPr>
              <a:t>R</a:t>
            </a:r>
          </a:p>
          <a:p>
            <a:pPr algn="l"/>
            <a:r>
              <a:rPr lang="en-US" sz="1800" b="0" i="0" u="none" strike="noStrike" baseline="0" dirty="0">
                <a:latin typeface="CMR10"/>
              </a:rPr>
              <a:t>refers to the residual values;</a:t>
            </a:r>
          </a:p>
        </p:txBody>
      </p:sp>
      <p:sp>
        <p:nvSpPr>
          <p:cNvPr id="4" name="Slide Number Placeholder 3">
            <a:extLst>
              <a:ext uri="{FF2B5EF4-FFF2-40B4-BE49-F238E27FC236}">
                <a16:creationId xmlns:a16="http://schemas.microsoft.com/office/drawing/2014/main" id="{1F31915D-EA04-1C7D-B6F1-A820285350C4}"/>
              </a:ext>
            </a:extLst>
          </p:cNvPr>
          <p:cNvSpPr>
            <a:spLocks noGrp="1"/>
          </p:cNvSpPr>
          <p:nvPr>
            <p:ph type="sldNum" sz="quarter" idx="5"/>
          </p:nvPr>
        </p:nvSpPr>
        <p:spPr/>
        <p:txBody>
          <a:bodyPr/>
          <a:lstStyle/>
          <a:p>
            <a:fld id="{9502F7FA-3984-4F9D-BF36-30DAB3280DBC}" type="slidenum">
              <a:rPr lang="de-DE" smtClean="0"/>
              <a:t>24</a:t>
            </a:fld>
            <a:endParaRPr lang="de-DE"/>
          </a:p>
        </p:txBody>
      </p:sp>
    </p:spTree>
    <p:extLst>
      <p:ext uri="{BB962C8B-B14F-4D97-AF65-F5344CB8AC3E}">
        <p14:creationId xmlns:p14="http://schemas.microsoft.com/office/powerpoint/2010/main" val="2459259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62A0D-1857-8EF4-23D2-0F6FF6460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520D7-A619-9195-7C31-797FFB3403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C653E-3E3B-84C3-D69F-ACEF203A98FA}"/>
              </a:ext>
            </a:extLst>
          </p:cNvPr>
          <p:cNvSpPr>
            <a:spLocks noGrp="1"/>
          </p:cNvSpPr>
          <p:nvPr>
            <p:ph type="body" idx="1"/>
          </p:nvPr>
        </p:nvSpPr>
        <p:spPr/>
        <p:txBody>
          <a:bodyPr/>
          <a:lstStyle/>
          <a:p>
            <a:pPr marL="0" marR="0" lvl="0" indent="0" algn="l" defTabSz="863995" rtl="0" eaLnBrk="1" fontAlgn="auto" latinLnBrk="0" hangingPunct="1">
              <a:lnSpc>
                <a:spcPct val="100000"/>
              </a:lnSpc>
              <a:spcBef>
                <a:spcPts val="0"/>
              </a:spcBef>
              <a:spcAft>
                <a:spcPts val="0"/>
              </a:spcAft>
              <a:buClrTx/>
              <a:buSzTx/>
              <a:buFontTx/>
              <a:buNone/>
              <a:tabLst/>
              <a:defRPr/>
            </a:pPr>
            <a:r>
              <a:rPr lang="en-US" sz="1800">
                <a:sym typeface="Wingdings" panose="05000000000000000000" pitchFamily="2" charset="2"/>
              </a:rPr>
              <a:t>θ~: Text Recognier Hyperparameters that regulate how the trainable parameters are updated during training such that the scalar loss value l_R is reduced.</a:t>
            </a:r>
            <a:endParaRPr lang="en-US" sz="1800" b="0" i="0" u="none" strike="noStrike" baseline="0">
              <a:solidFill>
                <a:schemeClr val="tx1"/>
              </a:solidFill>
              <a:latin typeface="+mn-lt"/>
              <a:sym typeface="Wingdings" panose="05000000000000000000" pitchFamily="2" charset="2"/>
            </a:endParaRPr>
          </a:p>
          <a:p>
            <a:pPr algn="l"/>
            <a:endParaRPr lang="en-US" sz="1800" b="0" i="0" u="none" strike="noStrike" baseline="0">
              <a:solidFill>
                <a:srgbClr val="000000"/>
              </a:solidFill>
              <a:latin typeface="CMMI10"/>
            </a:endParaRPr>
          </a:p>
          <a:p>
            <a:pPr algn="l"/>
            <a:r>
              <a:rPr lang="en-US" sz="1800" b="0" i="0" u="none" strike="noStrike" baseline="0">
                <a:solidFill>
                  <a:srgbClr val="000000"/>
                </a:solidFill>
                <a:latin typeface="CMMI10"/>
              </a:rPr>
              <a:t>Feature </a:t>
            </a:r>
            <a:r>
              <a:rPr lang="en-US" sz="1800" b="0" i="0" u="none" strike="noStrike" baseline="0" dirty="0">
                <a:solidFill>
                  <a:srgbClr val="000000"/>
                </a:solidFill>
                <a:latin typeface="CMMI10"/>
              </a:rPr>
              <a:t>maps </a:t>
            </a:r>
            <a:r>
              <a:rPr lang="en-US" sz="1800" b="0" i="0" u="none" strike="noStrike" baseline="0" dirty="0" err="1">
                <a:solidFill>
                  <a:srgbClr val="000000"/>
                </a:solidFill>
                <a:latin typeface="CMMI10"/>
              </a:rPr>
              <a:t>F</a:t>
            </a:r>
            <a:r>
              <a:rPr lang="en-US" sz="1800" b="0" i="0" u="none" strike="noStrike" baseline="0" dirty="0" err="1">
                <a:solidFill>
                  <a:srgbClr val="000000"/>
                </a:solidFill>
                <a:latin typeface="CMMI7"/>
              </a:rPr>
              <a:t>M</a:t>
            </a:r>
            <a:r>
              <a:rPr lang="en-US" sz="1800" b="0" i="0" u="none" strike="noStrike" baseline="0" dirty="0" err="1">
                <a:solidFill>
                  <a:srgbClr val="000000"/>
                </a:solidFill>
                <a:latin typeface="CMMI5"/>
              </a:rPr>
              <a:t>k</a:t>
            </a:r>
            <a:r>
              <a:rPr lang="en-US" sz="1800" b="0" i="0" u="none" strike="noStrike" baseline="0" dirty="0">
                <a:solidFill>
                  <a:srgbClr val="000000"/>
                </a:solidFill>
                <a:latin typeface="CMMI5"/>
              </a:rPr>
              <a:t> </a:t>
            </a:r>
            <a:r>
              <a:rPr lang="en-US" sz="1800" b="0" i="0" u="none" strike="noStrike" baseline="0" dirty="0">
                <a:solidFill>
                  <a:srgbClr val="000000"/>
                </a:solidFill>
                <a:latin typeface="CMR10"/>
              </a:rPr>
              <a:t>(</a:t>
            </a:r>
            <a:r>
              <a:rPr lang="en-US" sz="1800" b="0" i="0" u="none" strike="noStrike" baseline="0" dirty="0" err="1">
                <a:solidFill>
                  <a:srgbClr val="000000"/>
                </a:solidFill>
                <a:latin typeface="CMMI10"/>
              </a:rPr>
              <a:t>X</a:t>
            </a:r>
            <a:r>
              <a:rPr lang="en-US" sz="1800" b="0" i="0" u="none" strike="noStrike" baseline="0" dirty="0" err="1">
                <a:solidFill>
                  <a:srgbClr val="000000"/>
                </a:solidFill>
                <a:latin typeface="CMMI7"/>
              </a:rPr>
              <a:t>i,j</a:t>
            </a:r>
            <a:r>
              <a:rPr lang="en-US" sz="1800" b="0" i="0" u="none" strike="noStrike" baseline="0" dirty="0">
                <a:solidFill>
                  <a:srgbClr val="000000"/>
                </a:solidFill>
                <a:latin typeface="CMR10"/>
              </a:rPr>
              <a:t>) </a:t>
            </a:r>
            <a:r>
              <a:rPr lang="en-US" sz="1800" b="0" i="0" u="none" strike="noStrike" baseline="0" dirty="0">
                <a:solidFill>
                  <a:srgbClr val="000000"/>
                </a:solidFill>
                <a:latin typeface="CMSY10"/>
              </a:rPr>
              <a:t>∈ </a:t>
            </a:r>
            <a:r>
              <a:rPr lang="en-US" sz="1800" b="0" i="0" u="none" strike="noStrike" baseline="0" dirty="0" err="1">
                <a:solidFill>
                  <a:srgbClr val="000000"/>
                </a:solidFill>
                <a:latin typeface="MSBM10"/>
              </a:rPr>
              <a:t>R</a:t>
            </a:r>
            <a:r>
              <a:rPr lang="en-US" sz="1800" b="0" i="0" u="none" strike="noStrike" baseline="0" dirty="0" err="1">
                <a:solidFill>
                  <a:srgbClr val="000000"/>
                </a:solidFill>
                <a:latin typeface="CMMI7"/>
              </a:rPr>
              <a:t>n</a:t>
            </a:r>
            <a:r>
              <a:rPr lang="en-US" sz="1800" b="0" i="0" u="none" strike="noStrike" baseline="0" dirty="0" err="1">
                <a:solidFill>
                  <a:srgbClr val="000000"/>
                </a:solidFill>
                <a:latin typeface="CMSY7"/>
              </a:rPr>
              <a:t>×</a:t>
            </a:r>
            <a:r>
              <a:rPr lang="en-US" sz="1800" b="0" i="0" u="none" strike="noStrike" baseline="0" dirty="0" err="1">
                <a:solidFill>
                  <a:srgbClr val="000000"/>
                </a:solidFill>
                <a:latin typeface="CMMI7"/>
              </a:rPr>
              <a:t>c</a:t>
            </a:r>
            <a:r>
              <a:rPr lang="en-US" sz="1800" b="0" i="0" u="none" strike="noStrike" baseline="0" dirty="0" err="1">
                <a:solidFill>
                  <a:srgbClr val="000000"/>
                </a:solidFill>
                <a:latin typeface="CMSY7"/>
              </a:rPr>
              <a:t>×</a:t>
            </a:r>
            <a:r>
              <a:rPr lang="en-US" sz="1800" b="0" i="0" u="none" strike="noStrike" baseline="0" dirty="0" err="1">
                <a:solidFill>
                  <a:srgbClr val="000000"/>
                </a:solidFill>
                <a:latin typeface="CMMI7"/>
              </a:rPr>
              <a:t>h</a:t>
            </a:r>
            <a:r>
              <a:rPr lang="en-US" sz="1800" b="0" i="0" u="none" strike="noStrike" baseline="0" dirty="0" err="1">
                <a:solidFill>
                  <a:srgbClr val="000000"/>
                </a:solidFill>
                <a:latin typeface="CMSY7"/>
              </a:rPr>
              <a:t>×</a:t>
            </a:r>
            <a:r>
              <a:rPr lang="en-US" sz="1800" b="0" i="0" u="none" strike="noStrike" baseline="0" dirty="0" err="1">
                <a:solidFill>
                  <a:srgbClr val="000000"/>
                </a:solidFill>
                <a:latin typeface="CMMI7"/>
              </a:rPr>
              <a:t>w</a:t>
            </a:r>
            <a:r>
              <a:rPr lang="en-US" sz="1800" b="0" i="0" u="none" strike="noStrike" baseline="0" dirty="0">
                <a:solidFill>
                  <a:srgbClr val="000000"/>
                </a:solidFill>
                <a:latin typeface="CMMI10"/>
              </a:rPr>
              <a:t>, </a:t>
            </a:r>
            <a:r>
              <a:rPr lang="en-US" sz="1800" b="0" i="0" u="none" strike="noStrike" baseline="0" dirty="0">
                <a:solidFill>
                  <a:srgbClr val="000000"/>
                </a:solidFill>
                <a:latin typeface="CMSY10"/>
              </a:rPr>
              <a:t>∀</a:t>
            </a:r>
            <a:r>
              <a:rPr lang="en-US" sz="1800" b="0" i="0" u="none" strike="noStrike" baseline="0" dirty="0">
                <a:solidFill>
                  <a:srgbClr val="000000"/>
                </a:solidFill>
                <a:latin typeface="CMMI10"/>
              </a:rPr>
              <a:t>k </a:t>
            </a:r>
            <a:r>
              <a:rPr lang="en-US" sz="1800" b="0" i="0" u="none" strike="noStrike" baseline="0" dirty="0">
                <a:solidFill>
                  <a:srgbClr val="000000"/>
                </a:solidFill>
                <a:latin typeface="CMSY10"/>
              </a:rPr>
              <a:t>∈ </a:t>
            </a:r>
            <a:r>
              <a:rPr lang="en-US" sz="1800" b="0" i="0" u="none" strike="noStrike" baseline="0" dirty="0">
                <a:solidFill>
                  <a:srgbClr val="000000"/>
                </a:solidFill>
                <a:latin typeface="MSBM10"/>
              </a:rPr>
              <a:t>N </a:t>
            </a:r>
            <a:r>
              <a:rPr lang="en-US" sz="1800" b="0" i="0" u="none" strike="noStrike" baseline="0" dirty="0">
                <a:solidFill>
                  <a:srgbClr val="000000"/>
                </a:solidFill>
                <a:latin typeface="CMR10"/>
              </a:rPr>
              <a:t>that is generated </a:t>
            </a:r>
            <a:r>
              <a:rPr lang="en-US" sz="1800" b="0" i="0" u="none" strike="noStrike" baseline="0" dirty="0">
                <a:solidFill>
                  <a:srgbClr val="0000FF"/>
                </a:solidFill>
                <a:latin typeface="CMR10"/>
              </a:rPr>
              <a:t>CNN; Feature maps </a:t>
            </a:r>
            <a:r>
              <a:rPr lang="en-US" sz="1800" b="0" i="0" u="none" strike="noStrike" baseline="0" dirty="0">
                <a:solidFill>
                  <a:srgbClr val="000000"/>
                </a:solidFill>
                <a:latin typeface="CMR10"/>
              </a:rPr>
              <a:t>containing feature vectors enters the RNN block where a label distribution (consisting of texts as </a:t>
            </a:r>
            <a:r>
              <a:rPr lang="en-US" sz="1800" b="0" i="0" u="none" strike="noStrike" baseline="0" dirty="0">
                <a:latin typeface="CMR10"/>
              </a:rPr>
              <a:t>strings) is predicted for each time frame/stamp </a:t>
            </a:r>
            <a:r>
              <a:rPr lang="en-US" sz="1800" b="0" i="0" u="none" strike="noStrike" baseline="0" dirty="0">
                <a:latin typeface="CMMI10"/>
              </a:rPr>
              <a:t>t</a:t>
            </a:r>
            <a:r>
              <a:rPr lang="en-US" sz="1800" b="0" i="0" u="none" strike="noStrike" baseline="0" dirty="0">
                <a:latin typeface="CMSY7"/>
              </a:rPr>
              <a:t>′</a:t>
            </a:r>
            <a:r>
              <a:rPr lang="en-US" sz="1800" b="0" i="0" u="none" strike="noStrike" baseline="0" dirty="0">
                <a:latin typeface="CMR10"/>
              </a:rPr>
              <a:t>.</a:t>
            </a:r>
            <a:r>
              <a:rPr lang="de-DE" sz="1800" b="0" i="0" u="none" strike="noStrike" baseline="0" dirty="0">
                <a:latin typeface="CMR10"/>
              </a:rPr>
              <a:t> </a:t>
            </a:r>
            <a:r>
              <a:rPr lang="en-US" sz="1800" b="0" i="0" u="none" strike="noStrike" baseline="0" dirty="0">
                <a:latin typeface="CMR10"/>
              </a:rPr>
              <a:t>These per-frame predictions entering the transcription layer are finally converted into a predicted sequence, </a:t>
            </a:r>
            <a:r>
              <a:rPr lang="en-US" sz="1800" b="0" i="0" u="none" strike="noStrike" baseline="0" dirty="0">
                <a:latin typeface="CMMI10"/>
              </a:rPr>
              <a:t>L</a:t>
            </a:r>
            <a:r>
              <a:rPr lang="en-US" sz="1800" b="0" i="0" u="none" strike="noStrike" baseline="0" dirty="0">
                <a:latin typeface="CMSY7"/>
              </a:rPr>
              <a:t>∗</a:t>
            </a:r>
            <a:r>
              <a:rPr lang="en-US" sz="1800" b="0" i="0" u="none" strike="noStrike" baseline="0" dirty="0">
                <a:latin typeface="CMR10"/>
              </a:rPr>
              <a:t>(</a:t>
            </a:r>
            <a:r>
              <a:rPr lang="en-US" sz="1800" b="0" i="0" u="none" strike="noStrike" baseline="0" dirty="0">
                <a:latin typeface="CMMI10"/>
              </a:rPr>
              <a:t>X</a:t>
            </a:r>
            <a:r>
              <a:rPr lang="en-US" sz="1800" b="0" i="0" u="none" strike="noStrike" baseline="0" dirty="0">
                <a:latin typeface="CMR10"/>
              </a:rPr>
              <a:t>) highlighting the decoded text label.</a:t>
            </a:r>
          </a:p>
          <a:p>
            <a:pPr algn="l"/>
            <a:r>
              <a:rPr lang="en-US" sz="1800" b="0" i="0" u="none" strike="noStrike" baseline="0" dirty="0">
                <a:latin typeface="CMMI10"/>
              </a:rPr>
              <a:t>L</a:t>
            </a:r>
            <a:r>
              <a:rPr lang="en-US" sz="1800" b="0" i="0" u="none" strike="noStrike" baseline="0" dirty="0">
                <a:latin typeface="CMSY7"/>
              </a:rPr>
              <a:t>∗</a:t>
            </a:r>
            <a:r>
              <a:rPr lang="en-US" sz="1800" b="0" i="0" u="none" strike="noStrike" baseline="0" dirty="0">
                <a:latin typeface="CMR10"/>
              </a:rPr>
              <a:t>(</a:t>
            </a:r>
            <a:r>
              <a:rPr lang="en-US" sz="1800" b="0" i="0" u="none" strike="noStrike" baseline="0" dirty="0">
                <a:latin typeface="CMMI10"/>
              </a:rPr>
              <a:t>X</a:t>
            </a:r>
            <a:r>
              <a:rPr lang="en-US" sz="1800" b="0" i="0" u="none" strike="noStrike" baseline="0" dirty="0">
                <a:latin typeface="CMR10"/>
              </a:rPr>
              <a:t>) = </a:t>
            </a:r>
            <a:r>
              <a:rPr lang="en-US" sz="1800" b="0" i="0" u="none" strike="noStrike" baseline="0" dirty="0" err="1">
                <a:latin typeface="CMR10"/>
              </a:rPr>
              <a:t>arg</a:t>
            </a:r>
            <a:r>
              <a:rPr lang="en-US" sz="1800" b="0" i="0" u="none" strike="noStrike" baseline="0" dirty="0">
                <a:latin typeface="CMR10"/>
              </a:rPr>
              <a:t> max_(</a:t>
            </a:r>
            <a:r>
              <a:rPr lang="en-US" sz="1800" b="0" i="0" u="none" strike="noStrike" baseline="0" dirty="0">
                <a:latin typeface="CMMI7"/>
              </a:rPr>
              <a:t>T</a:t>
            </a:r>
            <a:r>
              <a:rPr lang="en-US" sz="1800" b="0" i="0" u="none" strike="noStrike" baseline="0" dirty="0">
                <a:latin typeface="CMSY7"/>
              </a:rPr>
              <a:t>∈A) </a:t>
            </a:r>
            <a:r>
              <a:rPr lang="en-US" sz="1800" b="0" i="0" u="none" strike="noStrike" baseline="0" dirty="0">
                <a:latin typeface="CMMI10"/>
              </a:rPr>
              <a:t>p(T </a:t>
            </a:r>
            <a:r>
              <a:rPr lang="en-US" sz="1800" b="0" i="0" u="none" strike="noStrike" baseline="0" dirty="0">
                <a:latin typeface="CMSY10"/>
              </a:rPr>
              <a:t>| </a:t>
            </a:r>
            <a:r>
              <a:rPr lang="en-US" sz="1800" b="0" i="0" u="none" strike="noStrike" baseline="0" dirty="0" err="1">
                <a:latin typeface="CMMI10"/>
              </a:rPr>
              <a:t>f_</a:t>
            </a:r>
            <a:r>
              <a:rPr lang="en-US" sz="1800" b="0" i="0" u="none" strike="noStrike" baseline="0" dirty="0" err="1">
                <a:latin typeface="CMMI7"/>
              </a:rPr>
              <a:t>R</a:t>
            </a:r>
            <a:r>
              <a:rPr lang="en-US" sz="1800" b="0" i="0" u="none" strike="noStrike" baseline="0" dirty="0">
                <a:latin typeface="CMR10"/>
              </a:rPr>
              <a:t>(</a:t>
            </a:r>
            <a:r>
              <a:rPr lang="en-US" sz="1800" b="0" i="0" u="none" strike="noStrike" baseline="0" dirty="0">
                <a:latin typeface="CMMI10"/>
              </a:rPr>
              <a:t>X</a:t>
            </a:r>
            <a:r>
              <a:rPr lang="en-US" sz="1800" b="0" i="0" u="none" strike="noStrike" baseline="0" dirty="0">
                <a:latin typeface="CMR10"/>
              </a:rPr>
              <a:t>)); </a:t>
            </a:r>
            <a:r>
              <a:rPr lang="en-US" sz="1800" b="0" i="0" u="none" strike="noStrike" baseline="0" dirty="0">
                <a:latin typeface="CMMI10"/>
              </a:rPr>
              <a:t>L</a:t>
            </a:r>
            <a:r>
              <a:rPr lang="en-US" sz="1800" b="0" i="0" u="none" strike="noStrike" baseline="0" dirty="0">
                <a:latin typeface="CMSY7"/>
              </a:rPr>
              <a:t>∗</a:t>
            </a:r>
            <a:r>
              <a:rPr lang="en-US" sz="1800" b="0" i="0" u="none" strike="noStrike" baseline="0" dirty="0">
                <a:latin typeface="CMR10"/>
              </a:rPr>
              <a:t>(</a:t>
            </a:r>
            <a:r>
              <a:rPr lang="en-US" sz="1800" b="0" i="0" u="none" strike="noStrike" baseline="0" dirty="0">
                <a:latin typeface="CMMI10"/>
              </a:rPr>
              <a:t>X</a:t>
            </a:r>
            <a:r>
              <a:rPr lang="en-US" sz="1800" b="0" i="0" u="none" strike="noStrike" baseline="0" dirty="0">
                <a:latin typeface="CMR10"/>
              </a:rPr>
              <a:t>) is the chosen label sequence that maximizes the probability</a:t>
            </a:r>
            <a:r>
              <a:rPr lang="en-US" sz="1800" b="0" i="0" u="none" strike="noStrike" baseline="0" dirty="0">
                <a:latin typeface="CMEX10"/>
              </a:rPr>
              <a:t>; p </a:t>
            </a:r>
            <a:r>
              <a:rPr lang="en-US" sz="1800" b="0" i="0" u="none" strike="noStrike" baseline="0" dirty="0">
                <a:latin typeface="CMR10"/>
              </a:rPr>
              <a:t>is the probability of certain label sequence </a:t>
            </a:r>
            <a:r>
              <a:rPr lang="en-US" sz="1800" b="0" i="0" u="none" strike="noStrike" baseline="0" dirty="0">
                <a:latin typeface="CMMI10"/>
              </a:rPr>
              <a:t>T </a:t>
            </a:r>
            <a:r>
              <a:rPr lang="en-US" sz="1800" b="0" i="0" u="none" strike="noStrike" baseline="0" dirty="0">
                <a:latin typeface="CMSY10"/>
              </a:rPr>
              <a:t>∈ A </a:t>
            </a:r>
            <a:r>
              <a:rPr lang="en-US" sz="1800" b="0" i="0" u="none" strike="noStrike" baseline="0" dirty="0">
                <a:latin typeface="CMR10"/>
              </a:rPr>
              <a:t>given per-frame predictions; A - set of allowable character </a:t>
            </a:r>
            <a:r>
              <a:rPr lang="en-US" sz="1800" b="0" i="0" u="none" strike="noStrike" baseline="0" dirty="0" err="1">
                <a:latin typeface="CMR10"/>
              </a:rPr>
              <a:t>ie</a:t>
            </a:r>
            <a:r>
              <a:rPr lang="en-US" sz="1800" b="0" i="0" u="none" strike="noStrike" baseline="0" dirty="0">
                <a:latin typeface="CMR10"/>
              </a:rPr>
              <a:t> dictionary; </a:t>
            </a:r>
            <a:r>
              <a:rPr lang="en-US" sz="1800" b="0" i="0" u="none" strike="noStrike" baseline="0" dirty="0" err="1">
                <a:latin typeface="CMR10"/>
              </a:rPr>
              <a:t>arg</a:t>
            </a:r>
            <a:r>
              <a:rPr lang="en-US" sz="1800" b="0" i="0" u="none" strike="noStrike" baseline="0" dirty="0">
                <a:latin typeface="CMR10"/>
              </a:rPr>
              <a:t> max operator picks </a:t>
            </a:r>
            <a:r>
              <a:rPr lang="en-US" sz="1800" b="0" i="0" u="none" strike="noStrike" baseline="0" dirty="0">
                <a:latin typeface="CMMI10"/>
              </a:rPr>
              <a:t>T such that p is large; </a:t>
            </a:r>
            <a:r>
              <a:rPr lang="en-US" sz="1800" b="0" i="0" u="none" strike="noStrike" baseline="0" dirty="0" err="1">
                <a:latin typeface="CMMI10"/>
              </a:rPr>
              <a:t>f_R</a:t>
            </a:r>
            <a:r>
              <a:rPr lang="en-US" sz="1800" b="0" i="0" u="none" strike="noStrike" baseline="0" dirty="0">
                <a:latin typeface="CMMI10"/>
              </a:rPr>
              <a:t>(</a:t>
            </a:r>
            <a:r>
              <a:rPr lang="en-US" sz="1800" b="0" i="0" u="none" strike="noStrike" baseline="0" dirty="0" err="1">
                <a:latin typeface="CMMI10"/>
              </a:rPr>
              <a:t>Xv</a:t>
            </a:r>
            <a:r>
              <a:rPr lang="en-US" sz="1800" b="0" i="0" u="none" strike="noStrike" baseline="0" dirty="0">
                <a:latin typeface="CMMI10"/>
              </a:rPr>
              <a:t>) is the mapping function;</a:t>
            </a:r>
            <a:endParaRPr lang="en-US" sz="1800" b="0" i="0" u="none" strike="noStrike" baseline="0" dirty="0">
              <a:latin typeface="CMR10"/>
            </a:endParaRPr>
          </a:p>
          <a:p>
            <a:pPr algn="l"/>
            <a:endParaRPr lang="en-US" sz="1800" b="0" i="0" u="none" strike="noStrike" baseline="0" dirty="0">
              <a:latin typeface="CMR10"/>
            </a:endParaRPr>
          </a:p>
          <a:p>
            <a:pPr algn="l"/>
            <a:r>
              <a:rPr lang="en-US" sz="1800" b="0" i="0" u="none" strike="noStrike" baseline="0" dirty="0">
                <a:solidFill>
                  <a:srgbClr val="000000"/>
                </a:solidFill>
                <a:latin typeface="CMR10"/>
              </a:rPr>
              <a:t>The trainable parameters are the weights and biases of both the CNN and </a:t>
            </a:r>
            <a:r>
              <a:rPr lang="en-US" sz="1800" b="0" i="0" u="none" strike="noStrike" baseline="0" dirty="0">
                <a:solidFill>
                  <a:srgbClr val="0000FF"/>
                </a:solidFill>
                <a:latin typeface="CMR10"/>
              </a:rPr>
              <a:t>RNN</a:t>
            </a:r>
            <a:r>
              <a:rPr lang="en-US" sz="1800" b="0" i="0" u="none" strike="noStrike" baseline="0" dirty="0">
                <a:solidFill>
                  <a:srgbClr val="000000"/>
                </a:solidFill>
                <a:latin typeface="CMR10"/>
              </a:rPr>
              <a:t> portions of the network, including all convolutional filters in the </a:t>
            </a:r>
            <a:r>
              <a:rPr lang="en-US" sz="1800" b="0" i="0" u="none" strike="noStrike" baseline="0" dirty="0">
                <a:solidFill>
                  <a:srgbClr val="0000FF"/>
                </a:solidFill>
                <a:latin typeface="CMR10"/>
              </a:rPr>
              <a:t>CNN </a:t>
            </a:r>
            <a:r>
              <a:rPr lang="en-US" sz="1800" b="0" i="0" u="none" strike="noStrike" baseline="0" dirty="0">
                <a:solidFill>
                  <a:srgbClr val="000000"/>
                </a:solidFill>
                <a:latin typeface="CMR10"/>
              </a:rPr>
              <a:t>and the hidden-state parameters (input, forget, and output gates) in the </a:t>
            </a:r>
            <a:r>
              <a:rPr lang="en-US" sz="1800" b="0" i="0" u="none" strike="noStrike" baseline="0" dirty="0">
                <a:solidFill>
                  <a:srgbClr val="0000FF"/>
                </a:solidFill>
                <a:latin typeface="CMR10"/>
              </a:rPr>
              <a:t>RNN</a:t>
            </a:r>
            <a:r>
              <a:rPr lang="en-US" sz="1800" b="0" i="0" u="none" strike="noStrike" baseline="0" dirty="0">
                <a:solidFill>
                  <a:srgbClr val="000000"/>
                </a:solidFill>
                <a:latin typeface="CMR10"/>
              </a:rPr>
              <a:t>. The </a:t>
            </a:r>
            <a:r>
              <a:rPr lang="en-US" sz="1800" b="0" i="0" u="none" strike="noStrike" baseline="0" dirty="0">
                <a:solidFill>
                  <a:srgbClr val="0000FF"/>
                </a:solidFill>
                <a:latin typeface="CMR10"/>
              </a:rPr>
              <a:t>CTC </a:t>
            </a:r>
            <a:r>
              <a:rPr lang="en-US" sz="1800" b="0" i="0" u="none" strike="noStrike" baseline="0" dirty="0">
                <a:solidFill>
                  <a:srgbClr val="000000"/>
                </a:solidFill>
                <a:latin typeface="CMR10"/>
              </a:rPr>
              <a:t>loss itself does not learn any parameters. Instead, it measures how closely the predicted text matches the ground truth, and then back-propagates the resulting gradients to the </a:t>
            </a:r>
            <a:r>
              <a:rPr lang="en-US" sz="1800" b="0" i="0" u="none" strike="noStrike" baseline="0" dirty="0">
                <a:solidFill>
                  <a:srgbClr val="0000FF"/>
                </a:solidFill>
                <a:latin typeface="CMR10"/>
              </a:rPr>
              <a:t>CNN </a:t>
            </a:r>
            <a:r>
              <a:rPr lang="en-US" sz="1800" b="0" i="0" u="none" strike="noStrike" baseline="0" dirty="0">
                <a:solidFill>
                  <a:srgbClr val="000000"/>
                </a:solidFill>
                <a:latin typeface="CMR10"/>
              </a:rPr>
              <a:t>and </a:t>
            </a:r>
            <a:r>
              <a:rPr lang="en-US" sz="1800" b="0" i="0" u="none" strike="noStrike" baseline="0" dirty="0">
                <a:solidFill>
                  <a:srgbClr val="0000FF"/>
                </a:solidFill>
                <a:latin typeface="CMR10"/>
              </a:rPr>
              <a:t>RNN </a:t>
            </a:r>
            <a:r>
              <a:rPr lang="en-US" sz="1800" b="0" i="0" u="none" strike="noStrike" baseline="0" dirty="0">
                <a:solidFill>
                  <a:srgbClr val="000000"/>
                </a:solidFill>
                <a:latin typeface="CMR10"/>
              </a:rPr>
              <a:t>layers.</a:t>
            </a:r>
            <a:endParaRPr lang="en-US" sz="1800" b="0" i="0" u="none" strike="noStrike" baseline="0" dirty="0">
              <a:latin typeface="CMR10"/>
            </a:endParaRPr>
          </a:p>
        </p:txBody>
      </p:sp>
      <p:sp>
        <p:nvSpPr>
          <p:cNvPr id="4" name="Slide Number Placeholder 3">
            <a:extLst>
              <a:ext uri="{FF2B5EF4-FFF2-40B4-BE49-F238E27FC236}">
                <a16:creationId xmlns:a16="http://schemas.microsoft.com/office/drawing/2014/main" id="{4FC51173-5E0F-7F93-24D0-27450AF90CD5}"/>
              </a:ext>
            </a:extLst>
          </p:cNvPr>
          <p:cNvSpPr>
            <a:spLocks noGrp="1"/>
          </p:cNvSpPr>
          <p:nvPr>
            <p:ph type="sldNum" sz="quarter" idx="5"/>
          </p:nvPr>
        </p:nvSpPr>
        <p:spPr/>
        <p:txBody>
          <a:bodyPr/>
          <a:lstStyle/>
          <a:p>
            <a:fld id="{9502F7FA-3984-4F9D-BF36-30DAB3280DBC}" type="slidenum">
              <a:rPr lang="de-DE" smtClean="0"/>
              <a:t>25</a:t>
            </a:fld>
            <a:endParaRPr lang="de-DE"/>
          </a:p>
        </p:txBody>
      </p:sp>
    </p:spTree>
    <p:extLst>
      <p:ext uri="{BB962C8B-B14F-4D97-AF65-F5344CB8AC3E}">
        <p14:creationId xmlns:p14="http://schemas.microsoft.com/office/powerpoint/2010/main" val="671081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99C6D-2895-A378-9E21-95DD7EADD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7CEECB-355A-137D-7275-8896C4C08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239FF-0A7F-2CE8-BD53-070FC2F332E7}"/>
              </a:ext>
            </a:extLst>
          </p:cNvPr>
          <p:cNvSpPr>
            <a:spLocks noGrp="1"/>
          </p:cNvSpPr>
          <p:nvPr>
            <p:ph type="body" idx="1"/>
          </p:nvPr>
        </p:nvSpPr>
        <p:spPr/>
        <p:txBody>
          <a:bodyPr/>
          <a:lstStyle/>
          <a:p>
            <a:r>
              <a:rPr lang="en-US" dirty="0"/>
              <a:t>Although we have 3 det, 2 rec models, this is general notation for any text detector, recognizer models;</a:t>
            </a:r>
          </a:p>
          <a:p>
            <a:r>
              <a:rPr lang="en-US" dirty="0" err="1"/>
              <a:t>Math_Chi</a:t>
            </a:r>
            <a:r>
              <a:rPr lang="en-US" dirty="0"/>
              <a:t>(X) sets of images; X: image with 3 color channels with arbitrary resolution n as height, m as width; b: individual four-point bounding box with pixel coordinates </a:t>
            </a:r>
            <a:r>
              <a:rPr lang="en-US" dirty="0" err="1"/>
              <a:t>i</a:t>
            </a:r>
            <a:r>
              <a:rPr lang="en-US" dirty="0"/>
              <a:t> and j; </a:t>
            </a:r>
            <a:r>
              <a:rPr lang="en-US" dirty="0" err="1"/>
              <a:t>f_D</a:t>
            </a:r>
            <a:r>
              <a:rPr lang="en-US" dirty="0"/>
              <a:t> : gen notation - text det; θ: text det hyper that need to be optimized for scalar loss value </a:t>
            </a:r>
            <a:r>
              <a:rPr lang="en-US" dirty="0" err="1"/>
              <a:t>lD</a:t>
            </a:r>
            <a:r>
              <a:rPr lang="en-US" dirty="0"/>
              <a:t> to reduce; t: individual text labels as strings; A: allowable characters that varies with text recognizer with mod A = 37/95; t1^: individual allowable characters in a text;</a:t>
            </a:r>
          </a:p>
          <a:p>
            <a:endParaRPr lang="en-US" dirty="0"/>
          </a:p>
          <a:p>
            <a:r>
              <a:rPr lang="en-US" dirty="0"/>
              <a:t>Momentum: Ball rolling down hill, instead updating trainable params based on current slope, it picks speed from past slopes. Momentum stores “running slopes”, speed up learning, reduce oscillations;</a:t>
            </a:r>
          </a:p>
          <a:p>
            <a:r>
              <a:rPr lang="en-US" dirty="0"/>
              <a:t>RMSprop (Root Mean Square Propagation) - adjusts the step sizes; keeps a rolling average of the squared gradients for each parameter; If a parameter’s gradient is consistently large, </a:t>
            </a:r>
            <a:r>
              <a:rPr lang="en-US" dirty="0" err="1"/>
              <a:t>RMSProp</a:t>
            </a:r>
            <a:r>
              <a:rPr lang="en-US" dirty="0"/>
              <a:t> will make smaller updates to avoid instability. Conversely, if another parameter’s gradient is typically small, </a:t>
            </a:r>
            <a:r>
              <a:rPr lang="en-US" dirty="0" err="1"/>
              <a:t>RMSProp</a:t>
            </a:r>
            <a:r>
              <a:rPr lang="en-US" dirty="0"/>
              <a:t> allows larger steps to speed up learning.</a:t>
            </a:r>
          </a:p>
          <a:p>
            <a:endParaRPr lang="en-US" dirty="0"/>
          </a:p>
          <a:p>
            <a:r>
              <a:rPr lang="en-US" dirty="0"/>
              <a:t>Adam(Adaptive Moment Estimation)  – combines both</a:t>
            </a:r>
          </a:p>
          <a:p>
            <a:endParaRPr lang="en-US" dirty="0"/>
          </a:p>
          <a:p>
            <a:r>
              <a:rPr lang="de-DE" dirty="0"/>
              <a:t>Gen-Epoch:500, Val </a:t>
            </a:r>
            <a:r>
              <a:rPr lang="de-DE" dirty="0" err="1"/>
              <a:t>Step</a:t>
            </a:r>
            <a:r>
              <a:rPr lang="de-DE" dirty="0"/>
              <a:t>: 2000iter, </a:t>
            </a:r>
            <a:r>
              <a:rPr lang="de-DE" dirty="0" err="1"/>
              <a:t>pre</a:t>
            </a:r>
            <a:r>
              <a:rPr lang="de-DE" dirty="0"/>
              <a:t> </a:t>
            </a:r>
            <a:r>
              <a:rPr lang="de-DE" dirty="0" err="1"/>
              <a:t>model:det</a:t>
            </a:r>
            <a:r>
              <a:rPr lang="de-DE" dirty="0"/>
              <a:t>/</a:t>
            </a:r>
            <a:r>
              <a:rPr lang="de-DE" dirty="0" err="1"/>
              <a:t>rec</a:t>
            </a:r>
            <a:endParaRPr lang="de-DE" dirty="0"/>
          </a:p>
          <a:p>
            <a:r>
              <a:rPr lang="de-DE" dirty="0"/>
              <a:t>Train &amp; </a:t>
            </a:r>
            <a:r>
              <a:rPr lang="de-DE" dirty="0" err="1"/>
              <a:t>vata</a:t>
            </a:r>
            <a:r>
              <a:rPr lang="de-DE" dirty="0"/>
              <a:t> </a:t>
            </a:r>
            <a:r>
              <a:rPr lang="de-DE" dirty="0" err="1"/>
              <a:t>data</a:t>
            </a:r>
            <a:r>
              <a:rPr lang="de-DE" dirty="0"/>
              <a:t>-Directory, </a:t>
            </a:r>
            <a:r>
              <a:rPr lang="de-DE" dirty="0" err="1"/>
              <a:t>label</a:t>
            </a:r>
            <a:r>
              <a:rPr lang="de-DE" dirty="0"/>
              <a:t> </a:t>
            </a:r>
            <a:r>
              <a:rPr lang="de-DE" dirty="0" err="1"/>
              <a:t>file</a:t>
            </a:r>
            <a:r>
              <a:rPr lang="de-DE" dirty="0"/>
              <a:t> </a:t>
            </a:r>
            <a:r>
              <a:rPr lang="de-DE" dirty="0" err="1"/>
              <a:t>list:gt</a:t>
            </a:r>
            <a:r>
              <a:rPr lang="de-DE" dirty="0"/>
              <a:t>, Ratio List:1.0, Batch Size:16-128</a:t>
            </a:r>
          </a:p>
          <a:p>
            <a:r>
              <a:rPr lang="de-DE" dirty="0"/>
              <a:t>Optimizer</a:t>
            </a:r>
          </a:p>
          <a:p>
            <a:r>
              <a:rPr lang="de-DE" dirty="0"/>
              <a:t>Learning Rate(</a:t>
            </a:r>
            <a:r>
              <a:rPr lang="el-GR" dirty="0"/>
              <a:t>α</a:t>
            </a:r>
            <a:r>
              <a:rPr lang="de-DE" dirty="0"/>
              <a:t>l): 1.0e-01 - 1.0e-06, </a:t>
            </a:r>
            <a:r>
              <a:rPr lang="de-DE" dirty="0" err="1"/>
              <a:t>Regularizer</a:t>
            </a:r>
            <a:r>
              <a:rPr lang="de-DE" dirty="0"/>
              <a:t>(</a:t>
            </a:r>
            <a:r>
              <a:rPr lang="el-GR" dirty="0"/>
              <a:t>λ</a:t>
            </a:r>
            <a:r>
              <a:rPr lang="de-DE" dirty="0"/>
              <a:t>l2 ): 0 - 1.0e-07</a:t>
            </a:r>
          </a:p>
          <a:p>
            <a:r>
              <a:rPr lang="de-DE" dirty="0"/>
              <a:t>Momentum (</a:t>
            </a:r>
            <a:r>
              <a:rPr lang="el-GR" dirty="0"/>
              <a:t>α</a:t>
            </a:r>
            <a:r>
              <a:rPr lang="de-DE" dirty="0"/>
              <a:t>l, </a:t>
            </a:r>
            <a:r>
              <a:rPr lang="el-GR" dirty="0"/>
              <a:t>μ = 0.5)</a:t>
            </a:r>
          </a:p>
          <a:p>
            <a:r>
              <a:rPr lang="de-DE" dirty="0" err="1"/>
              <a:t>RMSProp</a:t>
            </a:r>
            <a:r>
              <a:rPr lang="de-DE" dirty="0"/>
              <a:t> (</a:t>
            </a:r>
            <a:r>
              <a:rPr lang="el-GR" dirty="0"/>
              <a:t>α</a:t>
            </a:r>
            <a:r>
              <a:rPr lang="de-DE" dirty="0"/>
              <a:t>l, </a:t>
            </a:r>
            <a:r>
              <a:rPr lang="el-GR" dirty="0"/>
              <a:t>ρ = 0.5, ϵ = 1</a:t>
            </a:r>
            <a:r>
              <a:rPr lang="de-DE" dirty="0"/>
              <a:t>e-08)</a:t>
            </a:r>
          </a:p>
          <a:p>
            <a:r>
              <a:rPr lang="de-DE" dirty="0"/>
              <a:t>Adam (</a:t>
            </a:r>
            <a:r>
              <a:rPr lang="el-GR" dirty="0"/>
              <a:t>α</a:t>
            </a:r>
            <a:r>
              <a:rPr lang="de-DE" dirty="0"/>
              <a:t>l, </a:t>
            </a:r>
            <a:r>
              <a:rPr lang="el-GR" dirty="0"/>
              <a:t>β1 = 0.5, β2 = 0.5, ϵ = 1</a:t>
            </a:r>
            <a:r>
              <a:rPr lang="de-DE" dirty="0"/>
              <a:t>e-08)</a:t>
            </a:r>
          </a:p>
          <a:p>
            <a:r>
              <a:rPr lang="de-DE" dirty="0" err="1"/>
              <a:t>Architectures</a:t>
            </a:r>
            <a:endParaRPr lang="de-DE" dirty="0"/>
          </a:p>
          <a:p>
            <a:r>
              <a:rPr lang="de-DE" dirty="0"/>
              <a:t>Model Type: </a:t>
            </a:r>
            <a:r>
              <a:rPr lang="de-DE" dirty="0" err="1"/>
              <a:t>det</a:t>
            </a:r>
            <a:r>
              <a:rPr lang="de-DE" dirty="0"/>
              <a:t>/</a:t>
            </a:r>
            <a:r>
              <a:rPr lang="de-DE" dirty="0" err="1"/>
              <a:t>rec</a:t>
            </a:r>
            <a:endParaRPr lang="de-DE" dirty="0"/>
          </a:p>
          <a:p>
            <a:r>
              <a:rPr lang="de-DE" dirty="0" err="1"/>
              <a:t>Algorithm</a:t>
            </a:r>
            <a:r>
              <a:rPr lang="de-DE" dirty="0"/>
              <a:t>: [DB, DB++, SAST] / [CRNN, SVTR]</a:t>
            </a:r>
          </a:p>
          <a:p>
            <a:r>
              <a:rPr lang="de-DE" dirty="0"/>
              <a:t>Backbone: MobileNetV1, MobileNetV3, </a:t>
            </a:r>
            <a:r>
              <a:rPr lang="de-DE" dirty="0" err="1"/>
              <a:t>ResNet</a:t>
            </a:r>
            <a:r>
              <a:rPr lang="de-DE" dirty="0"/>
              <a:t> 18, 34, 50, 101</a:t>
            </a:r>
          </a:p>
          <a:p>
            <a:r>
              <a:rPr lang="de-DE" dirty="0"/>
              <a:t>Neck: FPN / RNN</a:t>
            </a:r>
          </a:p>
          <a:p>
            <a:r>
              <a:rPr lang="de-DE" dirty="0"/>
              <a:t>Head: [DB Head, DB++ Head, SAST Head] / [CRNN Head, SVTR Head]</a:t>
            </a:r>
          </a:p>
          <a:p>
            <a:r>
              <a:rPr lang="de-DE" dirty="0"/>
              <a:t>Validation </a:t>
            </a:r>
            <a:r>
              <a:rPr lang="de-DE" dirty="0" err="1"/>
              <a:t>Metrics</a:t>
            </a:r>
            <a:endParaRPr lang="de-DE" dirty="0"/>
          </a:p>
          <a:p>
            <a:r>
              <a:rPr lang="de-DE" dirty="0"/>
              <a:t>Detector / </a:t>
            </a:r>
            <a:r>
              <a:rPr lang="de-DE" dirty="0" err="1"/>
              <a:t>Recognizer</a:t>
            </a:r>
            <a:r>
              <a:rPr lang="de-DE" dirty="0"/>
              <a:t> </a:t>
            </a:r>
            <a:r>
              <a:rPr lang="de-DE" dirty="0" err="1"/>
              <a:t>Metric</a:t>
            </a:r>
            <a:r>
              <a:rPr lang="de-DE" dirty="0"/>
              <a:t>: Harmonic Mean / </a:t>
            </a:r>
            <a:r>
              <a:rPr lang="de-DE" dirty="0" err="1"/>
              <a:t>Accuracy</a:t>
            </a:r>
            <a:endParaRPr lang="de-DE" dirty="0"/>
          </a:p>
          <a:p>
            <a:r>
              <a:rPr lang="de-DE" dirty="0"/>
              <a:t>Loss</a:t>
            </a:r>
          </a:p>
          <a:p>
            <a:r>
              <a:rPr lang="de-DE" dirty="0"/>
              <a:t>[DB Loss (</a:t>
            </a:r>
            <a:r>
              <a:rPr lang="el-GR" dirty="0"/>
              <a:t>α = 1, β = 10), </a:t>
            </a:r>
            <a:r>
              <a:rPr lang="de-DE" dirty="0"/>
              <a:t>SAST Loss (</a:t>
            </a:r>
            <a:r>
              <a:rPr lang="el-GR" dirty="0"/>
              <a:t>λ1 = 1.0, λ2 = 0.5, λ3 = 0.5, λ4 = 0.5)] / [</a:t>
            </a:r>
            <a:r>
              <a:rPr lang="de-DE" dirty="0"/>
              <a:t>CRNN Loss,</a:t>
            </a:r>
          </a:p>
          <a:p>
            <a:r>
              <a:rPr lang="de-DE" dirty="0"/>
              <a:t>SVTR Loss]</a:t>
            </a:r>
          </a:p>
        </p:txBody>
      </p:sp>
      <p:sp>
        <p:nvSpPr>
          <p:cNvPr id="4" name="Slide Number Placeholder 3">
            <a:extLst>
              <a:ext uri="{FF2B5EF4-FFF2-40B4-BE49-F238E27FC236}">
                <a16:creationId xmlns:a16="http://schemas.microsoft.com/office/drawing/2014/main" id="{0BBBC4C2-DB86-8361-AD0A-828E247D8BEC}"/>
              </a:ext>
            </a:extLst>
          </p:cNvPr>
          <p:cNvSpPr>
            <a:spLocks noGrp="1"/>
          </p:cNvSpPr>
          <p:nvPr>
            <p:ph type="sldNum" sz="quarter" idx="5"/>
          </p:nvPr>
        </p:nvSpPr>
        <p:spPr/>
        <p:txBody>
          <a:bodyPr/>
          <a:lstStyle/>
          <a:p>
            <a:fld id="{9502F7FA-3984-4F9D-BF36-30DAB3280DBC}" type="slidenum">
              <a:rPr lang="de-DE" smtClean="0"/>
              <a:t>26</a:t>
            </a:fld>
            <a:endParaRPr lang="de-DE"/>
          </a:p>
        </p:txBody>
      </p:sp>
    </p:spTree>
    <p:extLst>
      <p:ext uri="{BB962C8B-B14F-4D97-AF65-F5344CB8AC3E}">
        <p14:creationId xmlns:p14="http://schemas.microsoft.com/office/powerpoint/2010/main" val="1564131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1E9CF-D07A-89F4-7982-E53021777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23F87-AFA5-5286-1356-4C1E1647B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58B53-D084-1DA2-6B23-A06540C2A6F0}"/>
              </a:ext>
            </a:extLst>
          </p:cNvPr>
          <p:cNvSpPr>
            <a:spLocks noGrp="1"/>
          </p:cNvSpPr>
          <p:nvPr>
            <p:ph type="body" idx="1"/>
          </p:nvPr>
        </p:nvSpPr>
        <p:spPr/>
        <p:txBody>
          <a:bodyPr/>
          <a:lstStyle/>
          <a:p>
            <a:pPr algn="just">
              <a:buFont typeface="Wingdings" panose="05000000000000000000" pitchFamily="2" charset="2"/>
              <a:buChar char="à"/>
            </a:pPr>
            <a:r>
              <a:rPr lang="en-US">
                <a:sym typeface="Wingdings" panose="05000000000000000000" pitchFamily="2" charset="2"/>
              </a:rPr>
              <a:t>BL recognized 75% of words in 43% of frames.</a:t>
            </a:r>
          </a:p>
          <a:p>
            <a:pPr algn="just">
              <a:buFont typeface="Wingdings" panose="05000000000000000000" pitchFamily="2" charset="2"/>
              <a:buChar char="à"/>
            </a:pPr>
            <a:r>
              <a:rPr lang="en-US">
                <a:sym typeface="Wingdings" panose="05000000000000000000" pitchFamily="2" charset="2"/>
              </a:rPr>
              <a:t>Pretrained SVTR models showed superior performance with DB recognizing 85% of words in just 34% of frames.</a:t>
            </a:r>
          </a:p>
          <a:p>
            <a:pPr algn="just">
              <a:buFont typeface="Wingdings" panose="05000000000000000000" pitchFamily="2" charset="2"/>
              <a:buChar char="à"/>
            </a:pPr>
            <a:r>
              <a:rPr lang="en-US">
                <a:sym typeface="Wingdings" panose="05000000000000000000" pitchFamily="2" charset="2"/>
              </a:rPr>
              <a:t>Trained DB++_SVTR recognized 94% of words in only 25% of frames, with DB_SVTR showing similar results.</a:t>
            </a:r>
          </a:p>
          <a:p>
            <a:pPr algn="just">
              <a:buFont typeface="Wingdings" panose="05000000000000000000" pitchFamily="2" charset="2"/>
              <a:buChar char="à"/>
            </a:pPr>
            <a:r>
              <a:rPr lang="en-US">
                <a:sym typeface="Wingdings" panose="05000000000000000000" pitchFamily="2" charset="2"/>
              </a:rPr>
              <a:t>Both the pretrained and trained versions of PaddleOCR models with CRNN as recognizer were outliers.</a:t>
            </a:r>
          </a:p>
          <a:p>
            <a:pPr algn="just">
              <a:buFont typeface="Wingdings" panose="05000000000000000000" pitchFamily="2" charset="2"/>
              <a:buChar char="à"/>
            </a:pPr>
            <a:r>
              <a:rPr lang="en-US">
                <a:sym typeface="Wingdings" panose="05000000000000000000" pitchFamily="2" charset="2"/>
              </a:rPr>
              <a:t>Also trained versions of CRNN performed poorer post training.</a:t>
            </a:r>
          </a:p>
          <a:p>
            <a:pPr algn="l"/>
            <a:endParaRPr lang="de-DE" dirty="0"/>
          </a:p>
        </p:txBody>
      </p:sp>
      <p:sp>
        <p:nvSpPr>
          <p:cNvPr id="4" name="Slide Number Placeholder 3">
            <a:extLst>
              <a:ext uri="{FF2B5EF4-FFF2-40B4-BE49-F238E27FC236}">
                <a16:creationId xmlns:a16="http://schemas.microsoft.com/office/drawing/2014/main" id="{5D342CAA-4C7E-19F8-5ACA-DADDC0B7BFD6}"/>
              </a:ext>
            </a:extLst>
          </p:cNvPr>
          <p:cNvSpPr>
            <a:spLocks noGrp="1"/>
          </p:cNvSpPr>
          <p:nvPr>
            <p:ph type="sldNum" sz="quarter" idx="5"/>
          </p:nvPr>
        </p:nvSpPr>
        <p:spPr/>
        <p:txBody>
          <a:bodyPr/>
          <a:lstStyle/>
          <a:p>
            <a:fld id="{9502F7FA-3984-4F9D-BF36-30DAB3280DBC}" type="slidenum">
              <a:rPr lang="de-DE" smtClean="0"/>
              <a:t>27</a:t>
            </a:fld>
            <a:endParaRPr lang="de-DE"/>
          </a:p>
        </p:txBody>
      </p:sp>
    </p:spTree>
    <p:extLst>
      <p:ext uri="{BB962C8B-B14F-4D97-AF65-F5344CB8AC3E}">
        <p14:creationId xmlns:p14="http://schemas.microsoft.com/office/powerpoint/2010/main" val="2463115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1E4BB-52BD-61F4-EDBC-79B805B4B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C0EDD1-DCA7-426C-CCE3-20CB4811C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480DB-32DD-69A5-CB00-E758FAB17135}"/>
              </a:ext>
            </a:extLst>
          </p:cNvPr>
          <p:cNvSpPr>
            <a:spLocks noGrp="1"/>
          </p:cNvSpPr>
          <p:nvPr>
            <p:ph type="body" idx="1"/>
          </p:nvPr>
        </p:nvSpPr>
        <p:spPr/>
        <p:txBody>
          <a:bodyPr/>
          <a:lstStyle/>
          <a:p>
            <a:pPr algn="just">
              <a:buFont typeface="Wingdings" panose="05000000000000000000" pitchFamily="2" charset="2"/>
              <a:buChar char="à"/>
            </a:pPr>
            <a:r>
              <a:rPr lang="en-US">
                <a:sym typeface="Wingdings" panose="05000000000000000000" pitchFamily="2" charset="2"/>
              </a:rPr>
              <a:t>BL recognized 91.5% of ground truth characters and 75% of words.</a:t>
            </a:r>
          </a:p>
          <a:p>
            <a:pPr algn="just">
              <a:buFont typeface="Wingdings" panose="05000000000000000000" pitchFamily="2" charset="2"/>
              <a:buChar char="à"/>
            </a:pPr>
            <a:r>
              <a:rPr lang="en-US">
                <a:sym typeface="Wingdings" panose="05000000000000000000" pitchFamily="2" charset="2"/>
              </a:rPr>
              <a:t>Pretrained versions of DB_SVTR and SAST_SVTR recognized 3% more characters.</a:t>
            </a:r>
          </a:p>
          <a:p>
            <a:pPr algn="just">
              <a:buFont typeface="Wingdings" panose="05000000000000000000" pitchFamily="2" charset="2"/>
              <a:buChar char="à"/>
            </a:pPr>
            <a:r>
              <a:rPr lang="en-US">
                <a:sym typeface="Wingdings" panose="05000000000000000000" pitchFamily="2" charset="2"/>
              </a:rPr>
              <a:t>Trained DB++_SVTR recognized 98.7% of characters and 94% of words, highest accuracy.</a:t>
            </a:r>
          </a:p>
          <a:p>
            <a:pPr algn="just">
              <a:buFont typeface="Wingdings" panose="05000000000000000000" pitchFamily="2" charset="2"/>
              <a:buChar char="à"/>
            </a:pPr>
            <a:r>
              <a:rPr lang="en-US">
                <a:sym typeface="Wingdings" panose="05000000000000000000" pitchFamily="2" charset="2"/>
              </a:rPr>
              <a:t>Trained DB_SVTR showed similar results</a:t>
            </a:r>
          </a:p>
          <a:p>
            <a:pPr algn="just">
              <a:buFont typeface="Wingdings" panose="05000000000000000000" pitchFamily="2" charset="2"/>
              <a:buChar char="à"/>
            </a:pPr>
            <a:r>
              <a:rPr lang="en-US">
                <a:sym typeface="Wingdings" panose="05000000000000000000" pitchFamily="2" charset="2"/>
              </a:rPr>
              <a:t>Both pretrained and trained versions with CRNN as recognizer were once again distinct outliers.</a:t>
            </a:r>
          </a:p>
          <a:p>
            <a:pPr marL="0" marR="0" lvl="0" indent="0" algn="l" defTabSz="863995" rtl="0" eaLnBrk="1" fontAlgn="auto" latinLnBrk="0" hangingPunct="1">
              <a:lnSpc>
                <a:spcPct val="100000"/>
              </a:lnSpc>
              <a:spcBef>
                <a:spcPts val="0"/>
              </a:spcBef>
              <a:spcAft>
                <a:spcPts val="0"/>
              </a:spcAft>
              <a:buClrTx/>
              <a:buSzTx/>
              <a:buFontTx/>
              <a:buNone/>
              <a:tabLst/>
              <a:defRPr/>
            </a:pPr>
            <a:endParaRPr lang="en-US"/>
          </a:p>
          <a:p>
            <a:pPr marL="0" marR="0" lvl="0" indent="0" algn="l" defTabSz="863995" rtl="0" eaLnBrk="1" fontAlgn="auto" latinLnBrk="0" hangingPunct="1">
              <a:lnSpc>
                <a:spcPct val="100000"/>
              </a:lnSpc>
              <a:spcBef>
                <a:spcPts val="0"/>
              </a:spcBef>
              <a:spcAft>
                <a:spcPts val="0"/>
              </a:spcAft>
              <a:buClrTx/>
              <a:buSzTx/>
              <a:buFontTx/>
              <a:buNone/>
              <a:tabLst/>
              <a:defRPr/>
            </a:pPr>
            <a:r>
              <a:rPr lang="en-US"/>
              <a:t>Video Metrics: DB++_SVTR recognized 98.7% of characters within 25% of frames; DB_SVTR achieved 96.6% within 30% of frames.</a:t>
            </a:r>
          </a:p>
          <a:p>
            <a:pPr algn="l"/>
            <a:endParaRPr lang="de-DE" dirty="0"/>
          </a:p>
        </p:txBody>
      </p:sp>
      <p:sp>
        <p:nvSpPr>
          <p:cNvPr id="4" name="Slide Number Placeholder 3">
            <a:extLst>
              <a:ext uri="{FF2B5EF4-FFF2-40B4-BE49-F238E27FC236}">
                <a16:creationId xmlns:a16="http://schemas.microsoft.com/office/drawing/2014/main" id="{37AE4254-9153-78B8-DBB9-36C995CA6C4D}"/>
              </a:ext>
            </a:extLst>
          </p:cNvPr>
          <p:cNvSpPr>
            <a:spLocks noGrp="1"/>
          </p:cNvSpPr>
          <p:nvPr>
            <p:ph type="sldNum" sz="quarter" idx="5"/>
          </p:nvPr>
        </p:nvSpPr>
        <p:spPr/>
        <p:txBody>
          <a:bodyPr/>
          <a:lstStyle/>
          <a:p>
            <a:fld id="{9502F7FA-3984-4F9D-BF36-30DAB3280DBC}" type="slidenum">
              <a:rPr lang="de-DE" smtClean="0"/>
              <a:t>28</a:t>
            </a:fld>
            <a:endParaRPr lang="de-DE"/>
          </a:p>
        </p:txBody>
      </p:sp>
    </p:spTree>
    <p:extLst>
      <p:ext uri="{BB962C8B-B14F-4D97-AF65-F5344CB8AC3E}">
        <p14:creationId xmlns:p14="http://schemas.microsoft.com/office/powerpoint/2010/main" val="1965889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9D3D2-6647-D9C3-7099-B23300453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71D7B4-714B-52B7-8389-21EA9ACE1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8643DE-17C1-ADFA-02E1-9A7ED8455085}"/>
              </a:ext>
            </a:extLst>
          </p:cNvPr>
          <p:cNvSpPr>
            <a:spLocks noGrp="1"/>
          </p:cNvSpPr>
          <p:nvPr>
            <p:ph type="body" idx="1"/>
          </p:nvPr>
        </p:nvSpPr>
        <p:spPr/>
        <p:txBody>
          <a:bodyPr/>
          <a:lstStyle/>
          <a:p>
            <a:pPr algn="just">
              <a:buFont typeface="Wingdings" panose="05000000000000000000" pitchFamily="2" charset="2"/>
              <a:buChar char="à"/>
            </a:pPr>
            <a:r>
              <a:rPr lang="en-US">
                <a:sym typeface="Wingdings" panose="05000000000000000000" pitchFamily="2" charset="2"/>
              </a:rPr>
              <a:t>BL with WER of 0.79 displayed very poor accuracy with SVTR-based pretrained models being better.</a:t>
            </a:r>
          </a:p>
          <a:p>
            <a:pPr algn="just">
              <a:buFont typeface="Wingdings" panose="05000000000000000000" pitchFamily="2" charset="2"/>
              <a:buChar char="à"/>
            </a:pPr>
            <a:r>
              <a:rPr lang="en-US">
                <a:sym typeface="Wingdings" panose="05000000000000000000" pitchFamily="2" charset="2"/>
              </a:rPr>
              <a:t>Similar trend was observed in trained versions of SVTR models with DB++ having lowest error rate.</a:t>
            </a:r>
          </a:p>
          <a:p>
            <a:pPr algn="just">
              <a:buFont typeface="Wingdings" panose="05000000000000000000" pitchFamily="2" charset="2"/>
              <a:buChar char="à"/>
            </a:pPr>
            <a:r>
              <a:rPr lang="en-US">
                <a:sym typeface="Wingdings" panose="05000000000000000000" pitchFamily="2" charset="2"/>
              </a:rPr>
              <a:t>Both the pretrained and trained versions of PaddleOCR models with CRNN as recognizer were outliers.</a:t>
            </a:r>
            <a:endParaRPr lang="en-US" dirty="0">
              <a:sym typeface="Wingdings" panose="05000000000000000000" pitchFamily="2" charset="2"/>
            </a:endParaRPr>
          </a:p>
        </p:txBody>
      </p:sp>
      <p:sp>
        <p:nvSpPr>
          <p:cNvPr id="4" name="Slide Number Placeholder 3">
            <a:extLst>
              <a:ext uri="{FF2B5EF4-FFF2-40B4-BE49-F238E27FC236}">
                <a16:creationId xmlns:a16="http://schemas.microsoft.com/office/drawing/2014/main" id="{ED187B21-0F71-803B-881D-BD51E153A316}"/>
              </a:ext>
            </a:extLst>
          </p:cNvPr>
          <p:cNvSpPr>
            <a:spLocks noGrp="1"/>
          </p:cNvSpPr>
          <p:nvPr>
            <p:ph type="sldNum" sz="quarter" idx="5"/>
          </p:nvPr>
        </p:nvSpPr>
        <p:spPr/>
        <p:txBody>
          <a:bodyPr/>
          <a:lstStyle/>
          <a:p>
            <a:fld id="{9502F7FA-3984-4F9D-BF36-30DAB3280DBC}" type="slidenum">
              <a:rPr lang="de-DE" smtClean="0"/>
              <a:t>29</a:t>
            </a:fld>
            <a:endParaRPr lang="de-DE"/>
          </a:p>
        </p:txBody>
      </p:sp>
    </p:spTree>
    <p:extLst>
      <p:ext uri="{BB962C8B-B14F-4D97-AF65-F5344CB8AC3E}">
        <p14:creationId xmlns:p14="http://schemas.microsoft.com/office/powerpoint/2010/main" val="171087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BCBA3-4BEC-5248-94E1-4599573239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5464F1-92BA-53AD-CB12-7B6D761392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7E6E67-4912-81BA-C794-8ADBE5FAEE95}"/>
              </a:ext>
            </a:extLst>
          </p:cNvPr>
          <p:cNvSpPr>
            <a:spLocks noGrp="1"/>
          </p:cNvSpPr>
          <p:nvPr>
            <p:ph type="body" idx="1"/>
          </p:nvPr>
        </p:nvSpPr>
        <p:spPr/>
        <p:txBody>
          <a:bodyPr/>
          <a:lstStyle/>
          <a:p>
            <a:pPr algn="l"/>
            <a:r>
              <a:rPr lang="de-DE" sz="1800" b="0" i="0" u="none" strike="noStrike" baseline="0">
                <a:solidFill>
                  <a:srgbClr val="000000"/>
                </a:solidFill>
                <a:latin typeface="CMR10"/>
              </a:rPr>
              <a:t>Was ist OCR? -&gt; Erklären Sie OCR -&gt; Typisches zu erkennendes Bild, das von OCR-Modellen im Automobilbereich erkannt wird;</a:t>
            </a:r>
          </a:p>
          <a:p>
            <a:pPr algn="l"/>
            <a:r>
              <a:rPr lang="de-DE" sz="1800" b="0" i="0" u="none" strike="noStrike" baseline="0">
                <a:solidFill>
                  <a:srgbClr val="000000"/>
                </a:solidFill>
                <a:latin typeface="CMR10"/>
              </a:rPr>
              <a:t>IAV BL: Gute Detektionsgenauigkeit, gute Erkennungsgenauigkeit für gerade Texte</a:t>
            </a:r>
          </a:p>
          <a:p>
            <a:pPr algn="l"/>
            <a:r>
              <a:rPr lang="de-DE" sz="1800" b="0" i="0" u="none" strike="noStrike" baseline="0">
                <a:solidFill>
                  <a:srgbClr val="000000"/>
                </a:solidFill>
                <a:latin typeface="CMR10"/>
              </a:rPr>
              <a:t>Paddle OCR: Selbst das vortrainierte Modell hat eine mäßige Detektionsgenauigkeit, gute Erkennungsgenauigkeit mit der Fähigkeit, invertierte Texte zu erkennen </a:t>
            </a:r>
            <a:r>
              <a:rPr lang="de-DE" sz="2800">
                <a:sym typeface="Wingdings" panose="05000000000000000000" pitchFamily="2" charset="2"/>
              </a:rPr>
              <a:t>Mehrere moderne OCR-Frameworks wie Tesseract OCR, Keras OCR und Easy OCR wurden untersucht und PaddleOCR wurde ausgewählt. Lassen Sie uns nun das Arbeitsprinzip des gewählten OCR-Frameworks, Paddle, näher betrachten, um diese Herausforderungen zu bewältigen.</a:t>
            </a:r>
          </a:p>
          <a:p>
            <a:pPr algn="l"/>
            <a:r>
              <a:rPr lang="de-DE" sz="2800">
                <a:sym typeface="Wingdings" panose="05000000000000000000" pitchFamily="2" charset="2"/>
              </a:rPr>
              <a:t>OCR-Technologie für die Automobilindustrie: Unterboden/</a:t>
            </a:r>
            <a:r>
              <a:rPr lang="en-US" sz="2800">
                <a:sym typeface="Wingdings" panose="05000000000000000000" pitchFamily="2" charset="2"/>
              </a:rPr>
              <a:t>Underhood</a:t>
            </a:r>
            <a:r>
              <a:rPr lang="de-DE" sz="2800">
                <a:sym typeface="Wingdings" panose="05000000000000000000" pitchFamily="2" charset="2"/>
              </a:rPr>
              <a:t>, Reifen/</a:t>
            </a:r>
            <a:r>
              <a:rPr lang="en-US" sz="2800">
                <a:sym typeface="Wingdings" panose="05000000000000000000" pitchFamily="2" charset="2"/>
              </a:rPr>
              <a:t>tyres</a:t>
            </a:r>
            <a:r>
              <a:rPr lang="de-DE" sz="2800">
                <a:sym typeface="Wingdings" panose="05000000000000000000" pitchFamily="2" charset="2"/>
              </a:rPr>
              <a:t>, Armaturenbrett/</a:t>
            </a:r>
            <a:r>
              <a:rPr lang="en-US" sz="2800">
                <a:sym typeface="Wingdings" panose="05000000000000000000" pitchFamily="2" charset="2"/>
              </a:rPr>
              <a:t>dashboard</a:t>
            </a:r>
            <a:r>
              <a:rPr lang="de-DE" sz="2800">
                <a:sym typeface="Wingdings" panose="05000000000000000000" pitchFamily="2" charset="2"/>
              </a:rPr>
              <a:t>, Sicherheitsgurte/</a:t>
            </a:r>
            <a:r>
              <a:rPr lang="en-US" sz="2800">
                <a:sym typeface="Wingdings" panose="05000000000000000000" pitchFamily="2" charset="2"/>
              </a:rPr>
              <a:t>seat belts</a:t>
            </a:r>
            <a:r>
              <a:rPr lang="de-DE" sz="2800">
                <a:sym typeface="Wingdings" panose="05000000000000000000" pitchFamily="2" charset="2"/>
              </a:rPr>
              <a:t>.</a:t>
            </a:r>
          </a:p>
          <a:p>
            <a:pPr algn="l"/>
            <a:endParaRPr lang="en-US" sz="2800" dirty="0">
              <a:sym typeface="Wingdings" panose="05000000000000000000" pitchFamily="2" charset="2"/>
            </a:endParaRPr>
          </a:p>
          <a:p>
            <a:pPr algn="l"/>
            <a:r>
              <a:rPr lang="en-US" sz="1800" b="0" i="0" u="none" strike="noStrike" baseline="0" dirty="0">
                <a:solidFill>
                  <a:srgbClr val="000000"/>
                </a:solidFill>
                <a:latin typeface="CMR10"/>
              </a:rPr>
              <a:t>Currently, </a:t>
            </a:r>
            <a:r>
              <a:rPr lang="en-US" sz="1800" b="0" i="0" u="none" strike="noStrike" baseline="0" dirty="0">
                <a:solidFill>
                  <a:srgbClr val="0000FF"/>
                </a:solidFill>
                <a:latin typeface="CMR10"/>
              </a:rPr>
              <a:t>IAV </a:t>
            </a:r>
            <a:r>
              <a:rPr lang="en-US" sz="1800" b="0" i="0" u="none" strike="noStrike" baseline="0" dirty="0">
                <a:solidFill>
                  <a:srgbClr val="000000"/>
                </a:solidFill>
                <a:latin typeface="CMR10"/>
              </a:rPr>
              <a:t>employs the Character Region Awareness for Text Detection (</a:t>
            </a:r>
            <a:r>
              <a:rPr lang="en-US" sz="1800" b="0" i="0" u="none" strike="noStrike" baseline="0" dirty="0">
                <a:solidFill>
                  <a:srgbClr val="0000FF"/>
                </a:solidFill>
                <a:latin typeface="CMR10"/>
              </a:rPr>
              <a:t>CRAFT</a:t>
            </a:r>
            <a:r>
              <a:rPr lang="en-US" sz="1800" b="0" i="0" u="none" strike="noStrike" baseline="0" dirty="0">
                <a:solidFill>
                  <a:srgbClr val="000000"/>
                </a:solidFill>
                <a:latin typeface="CMR10"/>
              </a:rPr>
              <a:t>) model for text</a:t>
            </a:r>
          </a:p>
          <a:p>
            <a:pPr algn="l"/>
            <a:r>
              <a:rPr lang="en-US" sz="1800" b="0" i="0" u="none" strike="noStrike" baseline="0" dirty="0">
                <a:solidFill>
                  <a:srgbClr val="000000"/>
                </a:solidFill>
                <a:latin typeface="CMR10"/>
              </a:rPr>
              <a:t>detection and the Convolutional Recurrent Neural Networks (</a:t>
            </a:r>
            <a:r>
              <a:rPr lang="en-US" sz="1800" b="0" i="0" u="none" strike="noStrike" baseline="0" dirty="0">
                <a:solidFill>
                  <a:srgbClr val="0000FF"/>
                </a:solidFill>
                <a:latin typeface="CMR10"/>
              </a:rPr>
              <a:t>CRNN</a:t>
            </a:r>
            <a:r>
              <a:rPr lang="en-US" sz="1800" b="0" i="0" u="none" strike="noStrike" baseline="0" dirty="0">
                <a:solidFill>
                  <a:srgbClr val="000000"/>
                </a:solidFill>
                <a:latin typeface="CMR10"/>
              </a:rPr>
              <a:t>) model for text recognition. </a:t>
            </a:r>
          </a:p>
          <a:p>
            <a:pPr algn="l"/>
            <a:r>
              <a:rPr lang="en-US" sz="1800" b="0" i="0" u="none" strike="noStrike" baseline="0" dirty="0">
                <a:solidFill>
                  <a:srgbClr val="000000"/>
                </a:solidFill>
                <a:latin typeface="CMR10"/>
              </a:rPr>
              <a:t>This constitutes BL for thesis.</a:t>
            </a:r>
          </a:p>
          <a:p>
            <a:pPr marL="0" marR="0" lvl="0" indent="0" algn="l" defTabSz="863995"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MR10"/>
              </a:rPr>
              <a:t>Modern OCR frameworks – Tesseract, </a:t>
            </a:r>
            <a:r>
              <a:rPr lang="en-US" sz="1800" b="0" i="0" u="none" strike="noStrike" baseline="0" dirty="0" err="1">
                <a:solidFill>
                  <a:srgbClr val="000000"/>
                </a:solidFill>
                <a:latin typeface="CMR10"/>
              </a:rPr>
              <a:t>Keras</a:t>
            </a:r>
            <a:r>
              <a:rPr lang="en-US" sz="1800" b="0" i="0" u="none" strike="noStrike" baseline="0" dirty="0">
                <a:solidFill>
                  <a:srgbClr val="000000"/>
                </a:solidFill>
                <a:latin typeface="CMR10"/>
              </a:rPr>
              <a:t>, Easy, PaddleOCR were explored, Paddle was chosen due to its advanced text detection, recognition methods as evident from the image. Other frameworks - </a:t>
            </a:r>
            <a:r>
              <a:rPr lang="en-US" sz="2800" dirty="0">
                <a:sym typeface="Wingdings" panose="05000000000000000000" pitchFamily="2" charset="2"/>
              </a:rPr>
              <a:t>PDF, documents, handwritten Notes, license plates and printed materials </a:t>
            </a:r>
            <a:r>
              <a:rPr lang="en-US" sz="1800" dirty="0" err="1"/>
              <a:t>whr</a:t>
            </a:r>
            <a:r>
              <a:rPr lang="en-US" sz="1800" dirty="0"/>
              <a:t> controlled environments with clear and well-formatted text;</a:t>
            </a:r>
            <a:endParaRPr lang="de-DE" sz="1800" dirty="0"/>
          </a:p>
          <a:p>
            <a:pPr algn="l"/>
            <a:endParaRPr lang="en-US" sz="1800" b="0" i="0" u="none" strike="noStrike" baseline="0" dirty="0">
              <a:solidFill>
                <a:srgbClr val="000000"/>
              </a:solidFill>
              <a:latin typeface="CMR10"/>
            </a:endParaRPr>
          </a:p>
          <a:p>
            <a:r>
              <a:rPr lang="de-DE" sz="1800" dirty="0" err="1"/>
              <a:t>Tesseract</a:t>
            </a:r>
            <a:r>
              <a:rPr lang="de-DE" sz="1800" dirty="0"/>
              <a:t> OCR – Original HP, </a:t>
            </a:r>
            <a:r>
              <a:rPr lang="de-DE" sz="1800" dirty="0" err="1"/>
              <a:t>maintained</a:t>
            </a:r>
            <a:r>
              <a:rPr lang="de-DE" sz="1800" dirty="0"/>
              <a:t> </a:t>
            </a:r>
            <a:r>
              <a:rPr lang="de-DE" sz="1800" dirty="0" err="1"/>
              <a:t>by</a:t>
            </a:r>
            <a:r>
              <a:rPr lang="de-DE" sz="1800" dirty="0"/>
              <a:t> Google, </a:t>
            </a:r>
            <a:r>
              <a:rPr lang="de-DE" sz="1800" dirty="0" err="1"/>
              <a:t>Pytesseract</a:t>
            </a:r>
            <a:r>
              <a:rPr lang="de-DE" sz="1800" dirty="0"/>
              <a:t> – GPT </a:t>
            </a:r>
            <a:r>
              <a:rPr lang="de-DE" sz="1800" dirty="0" err="1"/>
              <a:t>models</a:t>
            </a:r>
            <a:r>
              <a:rPr lang="de-DE" sz="1800" dirty="0"/>
              <a:t> – </a:t>
            </a:r>
            <a:r>
              <a:rPr lang="de-DE" sz="1800" dirty="0" err="1"/>
              <a:t>Controlled</a:t>
            </a:r>
            <a:r>
              <a:rPr lang="de-DE" sz="1800" dirty="0"/>
              <a:t> </a:t>
            </a:r>
            <a:r>
              <a:rPr lang="de-DE" sz="1800" dirty="0" err="1"/>
              <a:t>environments</a:t>
            </a:r>
            <a:r>
              <a:rPr lang="de-DE" sz="1800" dirty="0"/>
              <a:t> – RNN – </a:t>
            </a:r>
            <a:r>
              <a:rPr lang="de-DE" sz="1800" dirty="0" err="1"/>
              <a:t>Filtering</a:t>
            </a:r>
            <a:r>
              <a:rPr lang="de-DE" sz="1800" dirty="0"/>
              <a:t> + Line Construction.</a:t>
            </a:r>
          </a:p>
          <a:p>
            <a:r>
              <a:rPr lang="de-DE" sz="1800" dirty="0"/>
              <a:t>Keras OCR – Keras </a:t>
            </a:r>
            <a:r>
              <a:rPr lang="de-DE" sz="1800" dirty="0" err="1"/>
              <a:t>library</a:t>
            </a:r>
            <a:r>
              <a:rPr lang="de-DE" sz="1800" dirty="0"/>
              <a:t>, CRAFT + CRNN</a:t>
            </a:r>
          </a:p>
          <a:p>
            <a:r>
              <a:rPr lang="de-DE" sz="1800" dirty="0"/>
              <a:t>Easy OCR – </a:t>
            </a:r>
            <a:r>
              <a:rPr lang="de-DE" sz="1800" dirty="0" err="1"/>
              <a:t>Jaided</a:t>
            </a:r>
            <a:r>
              <a:rPr lang="de-DE" sz="1800" dirty="0"/>
              <a:t> AI, CNN, CRNN + CTC</a:t>
            </a:r>
          </a:p>
          <a:p>
            <a:pPr algn="l"/>
            <a:endParaRPr lang="en-US" sz="1800" b="0" i="0" u="none" strike="noStrike" baseline="0" dirty="0">
              <a:solidFill>
                <a:srgbClr val="000000"/>
              </a:solidFill>
              <a:latin typeface="CMR10"/>
            </a:endParaRPr>
          </a:p>
          <a:p>
            <a:pPr algn="l"/>
            <a:r>
              <a:rPr lang="de-DE" dirty="0"/>
              <a:t>Bjorn – Storytelling, </a:t>
            </a:r>
            <a:r>
              <a:rPr lang="de-DE" dirty="0" err="1"/>
              <a:t>focus</a:t>
            </a:r>
            <a:r>
              <a:rPr lang="de-DE" dirty="0"/>
              <a:t> on </a:t>
            </a:r>
            <a:r>
              <a:rPr lang="de-DE" dirty="0" err="1"/>
              <a:t>connecting</a:t>
            </a:r>
            <a:r>
              <a:rPr lang="de-DE" dirty="0"/>
              <a:t> </a:t>
            </a:r>
            <a:r>
              <a:rPr lang="de-DE" dirty="0" err="1"/>
              <a:t>slides</a:t>
            </a:r>
            <a:r>
              <a:rPr lang="de-DE" dirty="0"/>
              <a:t>, </a:t>
            </a:r>
            <a:r>
              <a:rPr lang="de-DE" dirty="0" err="1"/>
              <a:t>what</a:t>
            </a:r>
            <a:r>
              <a:rPr lang="de-DE" dirty="0"/>
              <a:t> </a:t>
            </a:r>
            <a:r>
              <a:rPr lang="de-DE" dirty="0" err="1"/>
              <a:t>comes</a:t>
            </a:r>
            <a:r>
              <a:rPr lang="de-DE" dirty="0"/>
              <a:t> </a:t>
            </a:r>
            <a:r>
              <a:rPr lang="de-DE" dirty="0" err="1"/>
              <a:t>next</a:t>
            </a:r>
            <a:r>
              <a:rPr lang="de-DE" dirty="0"/>
              <a:t> – </a:t>
            </a:r>
            <a:r>
              <a:rPr lang="de-DE" dirty="0" err="1"/>
              <a:t>coherence</a:t>
            </a:r>
            <a:r>
              <a:rPr lang="de-DE" dirty="0"/>
              <a:t> </a:t>
            </a:r>
            <a:r>
              <a:rPr lang="de-DE" dirty="0" err="1"/>
              <a:t>needed</a:t>
            </a:r>
            <a:endParaRPr lang="de-DE" dirty="0"/>
          </a:p>
        </p:txBody>
      </p:sp>
      <p:sp>
        <p:nvSpPr>
          <p:cNvPr id="4" name="Slide Number Placeholder 3">
            <a:extLst>
              <a:ext uri="{FF2B5EF4-FFF2-40B4-BE49-F238E27FC236}">
                <a16:creationId xmlns:a16="http://schemas.microsoft.com/office/drawing/2014/main" id="{A3044312-F540-54BD-02B8-FAED8A53451D}"/>
              </a:ext>
            </a:extLst>
          </p:cNvPr>
          <p:cNvSpPr>
            <a:spLocks noGrp="1"/>
          </p:cNvSpPr>
          <p:nvPr>
            <p:ph type="sldNum" sz="quarter" idx="5"/>
          </p:nvPr>
        </p:nvSpPr>
        <p:spPr/>
        <p:txBody>
          <a:bodyPr/>
          <a:lstStyle/>
          <a:p>
            <a:fld id="{9502F7FA-3984-4F9D-BF36-30DAB3280DBC}" type="slidenum">
              <a:rPr lang="de-DE" smtClean="0"/>
              <a:t>3</a:t>
            </a:fld>
            <a:endParaRPr lang="de-DE"/>
          </a:p>
        </p:txBody>
      </p:sp>
    </p:spTree>
    <p:extLst>
      <p:ext uri="{BB962C8B-B14F-4D97-AF65-F5344CB8AC3E}">
        <p14:creationId xmlns:p14="http://schemas.microsoft.com/office/powerpoint/2010/main" val="2270261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55406-8F94-B36E-F71B-B8114D0AFA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2DC58-5816-2970-99F5-6F1CF4CB3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CEC1B-9AE5-728D-8215-732B5A9547DE}"/>
              </a:ext>
            </a:extLst>
          </p:cNvPr>
          <p:cNvSpPr>
            <a:spLocks noGrp="1"/>
          </p:cNvSpPr>
          <p:nvPr>
            <p:ph type="body" idx="1"/>
          </p:nvPr>
        </p:nvSpPr>
        <p:spPr/>
        <p:txBody>
          <a:bodyPr/>
          <a:lstStyle/>
          <a:p>
            <a:pPr algn="l"/>
            <a:r>
              <a:rPr lang="en-US" sz="1800" b="0" i="0" u="none" strike="noStrike" baseline="0" dirty="0">
                <a:solidFill>
                  <a:srgbClr val="000000"/>
                </a:solidFill>
                <a:latin typeface="CMR10"/>
              </a:rPr>
              <a:t>What is OCR? -&gt; Explain OCR -&gt; </a:t>
            </a:r>
            <a:r>
              <a:rPr lang="de-DE" sz="1800" dirty="0" err="1"/>
              <a:t>Typical</a:t>
            </a:r>
            <a:r>
              <a:rPr lang="de-DE" sz="1800" dirty="0"/>
              <a:t> </a:t>
            </a:r>
            <a:r>
              <a:rPr lang="de-DE" sz="1800" dirty="0" err="1"/>
              <a:t>image</a:t>
            </a:r>
            <a:r>
              <a:rPr lang="de-DE" sz="1800" dirty="0"/>
              <a:t> </a:t>
            </a:r>
            <a:r>
              <a:rPr lang="de-DE" sz="1800" dirty="0" err="1"/>
              <a:t>to</a:t>
            </a:r>
            <a:r>
              <a:rPr lang="de-DE" sz="1800" dirty="0"/>
              <a:t> </a:t>
            </a:r>
            <a:r>
              <a:rPr lang="de-DE" sz="1800" dirty="0" err="1"/>
              <a:t>be</a:t>
            </a:r>
            <a:r>
              <a:rPr lang="de-DE" sz="1800" dirty="0"/>
              <a:t> </a:t>
            </a:r>
            <a:r>
              <a:rPr lang="de-DE" sz="1800" dirty="0" err="1"/>
              <a:t>detected</a:t>
            </a:r>
            <a:r>
              <a:rPr lang="de-DE" sz="1800" dirty="0"/>
              <a:t>, </a:t>
            </a:r>
            <a:r>
              <a:rPr lang="de-DE" sz="1800" dirty="0" err="1"/>
              <a:t>recognized</a:t>
            </a:r>
            <a:r>
              <a:rPr lang="de-DE" sz="1800" dirty="0"/>
              <a:t> </a:t>
            </a:r>
            <a:r>
              <a:rPr lang="de-DE" sz="1800" dirty="0" err="1"/>
              <a:t>by</a:t>
            </a:r>
            <a:r>
              <a:rPr lang="de-DE" sz="1800" dirty="0"/>
              <a:t> OCR </a:t>
            </a:r>
            <a:r>
              <a:rPr lang="de-DE" sz="1800" dirty="0" err="1"/>
              <a:t>models</a:t>
            </a:r>
            <a:r>
              <a:rPr lang="de-DE" sz="1800" dirty="0"/>
              <a:t> in </a:t>
            </a:r>
            <a:r>
              <a:rPr lang="de-DE" sz="1800" dirty="0" err="1"/>
              <a:t>automotive</a:t>
            </a:r>
            <a:r>
              <a:rPr lang="de-DE" sz="1800" dirty="0"/>
              <a:t> </a:t>
            </a:r>
            <a:r>
              <a:rPr lang="de-DE" sz="1800" dirty="0" err="1"/>
              <a:t>domain</a:t>
            </a:r>
            <a:r>
              <a:rPr lang="de-DE" sz="1800" dirty="0"/>
              <a:t>;</a:t>
            </a:r>
          </a:p>
          <a:p>
            <a:pPr algn="l"/>
            <a:r>
              <a:rPr lang="en-US" sz="2800" dirty="0">
                <a:sym typeface="Wingdings" panose="05000000000000000000" pitchFamily="2" charset="2"/>
              </a:rPr>
              <a:t>OCR technology for automotive: </a:t>
            </a:r>
            <a:r>
              <a:rPr lang="en-US" sz="2800" dirty="0" err="1">
                <a:sym typeface="Wingdings" panose="05000000000000000000" pitchFamily="2" charset="2"/>
              </a:rPr>
              <a:t>Underhood</a:t>
            </a:r>
            <a:r>
              <a:rPr lang="en-US" sz="2800" dirty="0">
                <a:sym typeface="Wingdings" panose="05000000000000000000" pitchFamily="2" charset="2"/>
              </a:rPr>
              <a:t>, </a:t>
            </a:r>
            <a:r>
              <a:rPr lang="en-US" sz="2800" dirty="0" err="1">
                <a:sym typeface="Wingdings" panose="05000000000000000000" pitchFamily="2" charset="2"/>
              </a:rPr>
              <a:t>tyres</a:t>
            </a:r>
            <a:r>
              <a:rPr lang="en-US" sz="2800" dirty="0">
                <a:sym typeface="Wingdings" panose="05000000000000000000" pitchFamily="2" charset="2"/>
              </a:rPr>
              <a:t>, dashboard, seat belts.</a:t>
            </a:r>
          </a:p>
          <a:p>
            <a:pPr algn="l"/>
            <a:r>
              <a:rPr lang="en-US" sz="2800" dirty="0">
                <a:sym typeface="Wingdings" panose="05000000000000000000" pitchFamily="2" charset="2"/>
              </a:rPr>
              <a:t>IAV BL: Above 90% det acc, 0% rec acc</a:t>
            </a:r>
          </a:p>
          <a:p>
            <a:pPr algn="l"/>
            <a:r>
              <a:rPr lang="en-US" sz="2800" dirty="0">
                <a:sym typeface="Wingdings" panose="05000000000000000000" pitchFamily="2" charset="2"/>
              </a:rPr>
              <a:t>Paddle: Above 90% accuracy,100% rec acc </a:t>
            </a:r>
          </a:p>
          <a:p>
            <a:pPr algn="l"/>
            <a:endParaRPr lang="en-US" sz="2800" dirty="0">
              <a:sym typeface="Wingdings" panose="05000000000000000000" pitchFamily="2" charset="2"/>
            </a:endParaRPr>
          </a:p>
          <a:p>
            <a:pPr algn="l"/>
            <a:r>
              <a:rPr lang="en-US" sz="1800" b="0" i="0" u="none" strike="noStrike" baseline="0" dirty="0">
                <a:solidFill>
                  <a:srgbClr val="000000"/>
                </a:solidFill>
                <a:latin typeface="CMR10"/>
              </a:rPr>
              <a:t>Currently, </a:t>
            </a:r>
            <a:r>
              <a:rPr lang="en-US" sz="1800" b="0" i="0" u="none" strike="noStrike" baseline="0" dirty="0">
                <a:solidFill>
                  <a:srgbClr val="0000FF"/>
                </a:solidFill>
                <a:latin typeface="CMR10"/>
              </a:rPr>
              <a:t>IAV </a:t>
            </a:r>
            <a:r>
              <a:rPr lang="en-US" sz="1800" b="0" i="0" u="none" strike="noStrike" baseline="0" dirty="0">
                <a:solidFill>
                  <a:srgbClr val="000000"/>
                </a:solidFill>
                <a:latin typeface="CMR10"/>
              </a:rPr>
              <a:t>employs the Character Region Awareness for Text Detection (</a:t>
            </a:r>
            <a:r>
              <a:rPr lang="en-US" sz="1800" b="0" i="0" u="none" strike="noStrike" baseline="0" dirty="0">
                <a:solidFill>
                  <a:srgbClr val="0000FF"/>
                </a:solidFill>
                <a:latin typeface="CMR10"/>
              </a:rPr>
              <a:t>CRAFT</a:t>
            </a:r>
            <a:r>
              <a:rPr lang="en-US" sz="1800" b="0" i="0" u="none" strike="noStrike" baseline="0" dirty="0">
                <a:solidFill>
                  <a:srgbClr val="000000"/>
                </a:solidFill>
                <a:latin typeface="CMR10"/>
              </a:rPr>
              <a:t>) model for text</a:t>
            </a:r>
          </a:p>
          <a:p>
            <a:pPr algn="l"/>
            <a:r>
              <a:rPr lang="en-US" sz="1800" b="0" i="0" u="none" strike="noStrike" baseline="0" dirty="0">
                <a:solidFill>
                  <a:srgbClr val="000000"/>
                </a:solidFill>
                <a:latin typeface="CMR10"/>
              </a:rPr>
              <a:t>detection and the Convolutional Recurrent Neural Networks (</a:t>
            </a:r>
            <a:r>
              <a:rPr lang="en-US" sz="1800" b="0" i="0" u="none" strike="noStrike" baseline="0" dirty="0">
                <a:solidFill>
                  <a:srgbClr val="0000FF"/>
                </a:solidFill>
                <a:latin typeface="CMR10"/>
              </a:rPr>
              <a:t>CRNN</a:t>
            </a:r>
            <a:r>
              <a:rPr lang="en-US" sz="1800" b="0" i="0" u="none" strike="noStrike" baseline="0" dirty="0">
                <a:solidFill>
                  <a:srgbClr val="000000"/>
                </a:solidFill>
                <a:latin typeface="CMR10"/>
              </a:rPr>
              <a:t>) model for text recognition. </a:t>
            </a:r>
          </a:p>
          <a:p>
            <a:pPr algn="l"/>
            <a:r>
              <a:rPr lang="en-US" sz="1800" b="0" i="0" u="none" strike="noStrike" baseline="0" dirty="0">
                <a:solidFill>
                  <a:srgbClr val="000000"/>
                </a:solidFill>
                <a:latin typeface="CMR10"/>
              </a:rPr>
              <a:t>This constitutes BL for thesis.</a:t>
            </a:r>
          </a:p>
          <a:p>
            <a:pPr marL="0" marR="0" lvl="0" indent="0" algn="l" defTabSz="863995"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MR10"/>
              </a:rPr>
              <a:t>Modern OCR frameworks – Tesseract, </a:t>
            </a:r>
            <a:r>
              <a:rPr lang="en-US" sz="1800" b="0" i="0" u="none" strike="noStrike" baseline="0" dirty="0" err="1">
                <a:solidFill>
                  <a:srgbClr val="000000"/>
                </a:solidFill>
                <a:latin typeface="CMR10"/>
              </a:rPr>
              <a:t>Keras</a:t>
            </a:r>
            <a:r>
              <a:rPr lang="en-US" sz="1800" b="0" i="0" u="none" strike="noStrike" baseline="0" dirty="0">
                <a:solidFill>
                  <a:srgbClr val="000000"/>
                </a:solidFill>
                <a:latin typeface="CMR10"/>
              </a:rPr>
              <a:t>, Easy, PaddleOCR were explored, Paddle was chosen due to its advanced text detection, recognition methods as evident from the image. Other frameworks - </a:t>
            </a:r>
            <a:r>
              <a:rPr lang="en-US" sz="2800" dirty="0">
                <a:sym typeface="Wingdings" panose="05000000000000000000" pitchFamily="2" charset="2"/>
              </a:rPr>
              <a:t>PDF, documents, handwritten Notes, license plates and printed materials </a:t>
            </a:r>
            <a:r>
              <a:rPr lang="en-US" sz="1800" dirty="0" err="1"/>
              <a:t>whr</a:t>
            </a:r>
            <a:r>
              <a:rPr lang="en-US" sz="1800" dirty="0"/>
              <a:t> controlled environments with clear and well-formatted text;</a:t>
            </a:r>
            <a:endParaRPr lang="de-DE" sz="1800" dirty="0"/>
          </a:p>
          <a:p>
            <a:pPr algn="l"/>
            <a:endParaRPr lang="en-US" sz="1800" b="0" i="0" u="none" strike="noStrike" baseline="0" dirty="0">
              <a:solidFill>
                <a:srgbClr val="000000"/>
              </a:solidFill>
              <a:latin typeface="CMR10"/>
            </a:endParaRPr>
          </a:p>
          <a:p>
            <a:r>
              <a:rPr lang="de-DE" sz="1800" dirty="0" err="1"/>
              <a:t>Tesseract</a:t>
            </a:r>
            <a:r>
              <a:rPr lang="de-DE" sz="1800" dirty="0"/>
              <a:t> OCR – Original HP, </a:t>
            </a:r>
            <a:r>
              <a:rPr lang="de-DE" sz="1800" dirty="0" err="1"/>
              <a:t>maintained</a:t>
            </a:r>
            <a:r>
              <a:rPr lang="de-DE" sz="1800" dirty="0"/>
              <a:t> </a:t>
            </a:r>
            <a:r>
              <a:rPr lang="de-DE" sz="1800" dirty="0" err="1"/>
              <a:t>by</a:t>
            </a:r>
            <a:r>
              <a:rPr lang="de-DE" sz="1800" dirty="0"/>
              <a:t> Google, </a:t>
            </a:r>
            <a:r>
              <a:rPr lang="de-DE" sz="1800" dirty="0" err="1"/>
              <a:t>Pytesseract</a:t>
            </a:r>
            <a:r>
              <a:rPr lang="de-DE" sz="1800" dirty="0"/>
              <a:t> – GPT </a:t>
            </a:r>
            <a:r>
              <a:rPr lang="de-DE" sz="1800" dirty="0" err="1"/>
              <a:t>models</a:t>
            </a:r>
            <a:r>
              <a:rPr lang="de-DE" sz="1800" dirty="0"/>
              <a:t> – </a:t>
            </a:r>
            <a:r>
              <a:rPr lang="de-DE" sz="1800" dirty="0" err="1"/>
              <a:t>Controlled</a:t>
            </a:r>
            <a:r>
              <a:rPr lang="de-DE" sz="1800" dirty="0"/>
              <a:t> </a:t>
            </a:r>
            <a:r>
              <a:rPr lang="de-DE" sz="1800" dirty="0" err="1"/>
              <a:t>environments</a:t>
            </a:r>
            <a:r>
              <a:rPr lang="de-DE" sz="1800" dirty="0"/>
              <a:t> – RNN – </a:t>
            </a:r>
            <a:r>
              <a:rPr lang="de-DE" sz="1800" dirty="0" err="1"/>
              <a:t>Filtering</a:t>
            </a:r>
            <a:r>
              <a:rPr lang="de-DE" sz="1800" dirty="0"/>
              <a:t> + Line Construction.</a:t>
            </a:r>
          </a:p>
          <a:p>
            <a:r>
              <a:rPr lang="de-DE" sz="1800" dirty="0"/>
              <a:t>Keras OCR – Keras </a:t>
            </a:r>
            <a:r>
              <a:rPr lang="de-DE" sz="1800" dirty="0" err="1"/>
              <a:t>library</a:t>
            </a:r>
            <a:r>
              <a:rPr lang="de-DE" sz="1800" dirty="0"/>
              <a:t>, CRAFT + CRNN</a:t>
            </a:r>
          </a:p>
          <a:p>
            <a:r>
              <a:rPr lang="de-DE" sz="1800" dirty="0"/>
              <a:t>Easy OCR – </a:t>
            </a:r>
            <a:r>
              <a:rPr lang="de-DE" sz="1800" dirty="0" err="1"/>
              <a:t>Jaided</a:t>
            </a:r>
            <a:r>
              <a:rPr lang="de-DE" sz="1800" dirty="0"/>
              <a:t> AI, CNN, CRNN + CTC</a:t>
            </a:r>
          </a:p>
          <a:p>
            <a:pPr algn="l"/>
            <a:endParaRPr lang="en-US" sz="1800" b="0" i="0" u="none" strike="noStrike" baseline="0" dirty="0">
              <a:solidFill>
                <a:srgbClr val="000000"/>
              </a:solidFill>
              <a:latin typeface="CMR10"/>
            </a:endParaRPr>
          </a:p>
          <a:p>
            <a:pPr algn="l"/>
            <a:r>
              <a:rPr lang="de-DE" dirty="0"/>
              <a:t>Bjorn – Storytelling, </a:t>
            </a:r>
            <a:r>
              <a:rPr lang="de-DE" dirty="0" err="1"/>
              <a:t>focus</a:t>
            </a:r>
            <a:r>
              <a:rPr lang="de-DE" dirty="0"/>
              <a:t> on </a:t>
            </a:r>
            <a:r>
              <a:rPr lang="de-DE" dirty="0" err="1"/>
              <a:t>connecting</a:t>
            </a:r>
            <a:r>
              <a:rPr lang="de-DE" dirty="0"/>
              <a:t> </a:t>
            </a:r>
            <a:r>
              <a:rPr lang="de-DE" dirty="0" err="1"/>
              <a:t>slides</a:t>
            </a:r>
            <a:r>
              <a:rPr lang="de-DE" dirty="0"/>
              <a:t>, </a:t>
            </a:r>
            <a:r>
              <a:rPr lang="de-DE" dirty="0" err="1"/>
              <a:t>what</a:t>
            </a:r>
            <a:r>
              <a:rPr lang="de-DE" dirty="0"/>
              <a:t> </a:t>
            </a:r>
            <a:r>
              <a:rPr lang="de-DE" dirty="0" err="1"/>
              <a:t>comes</a:t>
            </a:r>
            <a:r>
              <a:rPr lang="de-DE" dirty="0"/>
              <a:t> </a:t>
            </a:r>
            <a:r>
              <a:rPr lang="de-DE" dirty="0" err="1"/>
              <a:t>next</a:t>
            </a:r>
            <a:r>
              <a:rPr lang="de-DE" dirty="0"/>
              <a:t> – </a:t>
            </a:r>
            <a:r>
              <a:rPr lang="de-DE" dirty="0" err="1"/>
              <a:t>coherence</a:t>
            </a:r>
            <a:r>
              <a:rPr lang="de-DE" dirty="0"/>
              <a:t> </a:t>
            </a:r>
            <a:r>
              <a:rPr lang="de-DE" dirty="0" err="1"/>
              <a:t>needed</a:t>
            </a:r>
            <a:endParaRPr lang="de-DE" dirty="0"/>
          </a:p>
        </p:txBody>
      </p:sp>
      <p:sp>
        <p:nvSpPr>
          <p:cNvPr id="4" name="Slide Number Placeholder 3">
            <a:extLst>
              <a:ext uri="{FF2B5EF4-FFF2-40B4-BE49-F238E27FC236}">
                <a16:creationId xmlns:a16="http://schemas.microsoft.com/office/drawing/2014/main" id="{C0D34F38-CFC1-4580-82EF-D66B6F1E4662}"/>
              </a:ext>
            </a:extLst>
          </p:cNvPr>
          <p:cNvSpPr>
            <a:spLocks noGrp="1"/>
          </p:cNvSpPr>
          <p:nvPr>
            <p:ph type="sldNum" sz="quarter" idx="5"/>
          </p:nvPr>
        </p:nvSpPr>
        <p:spPr/>
        <p:txBody>
          <a:bodyPr/>
          <a:lstStyle/>
          <a:p>
            <a:fld id="{9502F7FA-3984-4F9D-BF36-30DAB3280DBC}" type="slidenum">
              <a:rPr lang="de-DE" smtClean="0"/>
              <a:t>30</a:t>
            </a:fld>
            <a:endParaRPr lang="de-DE"/>
          </a:p>
        </p:txBody>
      </p:sp>
    </p:spTree>
    <p:extLst>
      <p:ext uri="{BB962C8B-B14F-4D97-AF65-F5344CB8AC3E}">
        <p14:creationId xmlns:p14="http://schemas.microsoft.com/office/powerpoint/2010/main" val="199991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C3960-F7C0-8379-4BDE-97CA8DF51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A041-A6A4-8F31-1DE0-C59E215AB1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9AA5A-DB9A-681A-717A-274FE38DAEEF}"/>
              </a:ext>
            </a:extLst>
          </p:cNvPr>
          <p:cNvSpPr>
            <a:spLocks noGrp="1"/>
          </p:cNvSpPr>
          <p:nvPr>
            <p:ph type="body" idx="1"/>
          </p:nvPr>
        </p:nvSpPr>
        <p:spPr/>
        <p:txBody>
          <a:bodyPr/>
          <a:lstStyle/>
          <a:p>
            <a:r>
              <a:rPr lang="de-DE" dirty="0" err="1"/>
              <a:t>Typical</a:t>
            </a:r>
            <a:r>
              <a:rPr lang="de-DE" dirty="0"/>
              <a:t> </a:t>
            </a:r>
            <a:r>
              <a:rPr lang="de-DE" dirty="0" err="1"/>
              <a:t>image</a:t>
            </a:r>
            <a:r>
              <a:rPr lang="de-DE" dirty="0"/>
              <a:t> </a:t>
            </a:r>
            <a:r>
              <a:rPr lang="de-DE" dirty="0" err="1"/>
              <a:t>to</a:t>
            </a:r>
            <a:r>
              <a:rPr lang="de-DE" dirty="0"/>
              <a:t> </a:t>
            </a:r>
            <a:r>
              <a:rPr lang="de-DE" dirty="0" err="1"/>
              <a:t>be</a:t>
            </a:r>
            <a:r>
              <a:rPr lang="de-DE" dirty="0"/>
              <a:t> </a:t>
            </a:r>
            <a:r>
              <a:rPr lang="de-DE" dirty="0" err="1"/>
              <a:t>recognized</a:t>
            </a:r>
            <a:r>
              <a:rPr lang="de-DE" dirty="0"/>
              <a:t> </a:t>
            </a:r>
            <a:r>
              <a:rPr lang="de-DE" dirty="0" err="1"/>
              <a:t>by</a:t>
            </a:r>
            <a:r>
              <a:rPr lang="de-DE" dirty="0"/>
              <a:t> OCR </a:t>
            </a:r>
            <a:r>
              <a:rPr lang="de-DE" dirty="0" err="1"/>
              <a:t>models</a:t>
            </a:r>
            <a:r>
              <a:rPr lang="de-DE" dirty="0"/>
              <a:t> in </a:t>
            </a:r>
            <a:r>
              <a:rPr lang="de-DE" dirty="0" err="1"/>
              <a:t>automotive</a:t>
            </a:r>
            <a:r>
              <a:rPr lang="de-DE" dirty="0"/>
              <a:t> </a:t>
            </a:r>
            <a:r>
              <a:rPr lang="de-DE" dirty="0" err="1"/>
              <a:t>domain</a:t>
            </a:r>
            <a:r>
              <a:rPr lang="de-DE" dirty="0"/>
              <a:t>. Presence </a:t>
            </a:r>
            <a:r>
              <a:rPr lang="de-DE" dirty="0" err="1"/>
              <a:t>of</a:t>
            </a:r>
            <a:r>
              <a:rPr lang="de-DE" dirty="0"/>
              <a:t> </a:t>
            </a:r>
            <a:r>
              <a:rPr lang="de-DE" dirty="0" err="1"/>
              <a:t>texts</a:t>
            </a:r>
            <a:r>
              <a:rPr lang="de-DE" dirty="0"/>
              <a:t> on EDS, Brake, Suspension, Wheel Assembly, Steering, Transmission – Metallic </a:t>
            </a:r>
            <a:r>
              <a:rPr lang="de-DE" dirty="0" err="1"/>
              <a:t>surfaces</a:t>
            </a:r>
            <a:r>
              <a:rPr lang="de-DE" dirty="0"/>
              <a:t>, </a:t>
            </a:r>
            <a:r>
              <a:rPr lang="de-DE" dirty="0" err="1"/>
              <a:t>wire</a:t>
            </a:r>
            <a:r>
              <a:rPr lang="de-DE" dirty="0"/>
              <a:t> </a:t>
            </a:r>
            <a:r>
              <a:rPr lang="de-DE" dirty="0" err="1"/>
              <a:t>harnesses</a:t>
            </a:r>
            <a:r>
              <a:rPr lang="de-DE" dirty="0"/>
              <a:t>, </a:t>
            </a:r>
            <a:r>
              <a:rPr lang="de-DE" dirty="0" err="1"/>
              <a:t>oil</a:t>
            </a:r>
            <a:r>
              <a:rPr lang="de-DE" dirty="0"/>
              <a:t> </a:t>
            </a:r>
            <a:r>
              <a:rPr lang="de-DE" dirty="0" err="1"/>
              <a:t>cap</a:t>
            </a:r>
            <a:r>
              <a:rPr lang="de-DE" dirty="0"/>
              <a:t>, </a:t>
            </a:r>
            <a:r>
              <a:rPr lang="de-DE" dirty="0" err="1"/>
              <a:t>radiator</a:t>
            </a:r>
            <a:r>
              <a:rPr lang="de-DE" dirty="0"/>
              <a:t> etc.</a:t>
            </a:r>
          </a:p>
          <a:p>
            <a:r>
              <a:rPr lang="de-DE" dirty="0"/>
              <a:t>Modern OCR: </a:t>
            </a:r>
            <a:r>
              <a:rPr lang="en-US" dirty="0"/>
              <a:t>automatic number plate character recognition (ANPCR), </a:t>
            </a:r>
            <a:r>
              <a:rPr lang="en-US" dirty="0" err="1"/>
              <a:t>whr</a:t>
            </a:r>
            <a:r>
              <a:rPr lang="en-US" dirty="0"/>
              <a:t> controlled environments with clear and well-formatted text;</a:t>
            </a:r>
            <a:endParaRPr lang="de-DE" dirty="0"/>
          </a:p>
          <a:p>
            <a:r>
              <a:rPr lang="de-DE" dirty="0" err="1"/>
              <a:t>Tesseract</a:t>
            </a:r>
            <a:r>
              <a:rPr lang="de-DE" dirty="0"/>
              <a:t> OCR – Original HP, </a:t>
            </a:r>
            <a:r>
              <a:rPr lang="de-DE" dirty="0" err="1"/>
              <a:t>maintained</a:t>
            </a:r>
            <a:r>
              <a:rPr lang="de-DE" dirty="0"/>
              <a:t> </a:t>
            </a:r>
            <a:r>
              <a:rPr lang="de-DE" dirty="0" err="1"/>
              <a:t>by</a:t>
            </a:r>
            <a:r>
              <a:rPr lang="de-DE" dirty="0"/>
              <a:t> Google, </a:t>
            </a:r>
            <a:r>
              <a:rPr lang="de-DE" dirty="0" err="1"/>
              <a:t>Pytesseract</a:t>
            </a:r>
            <a:r>
              <a:rPr lang="de-DE" dirty="0"/>
              <a:t> – GPT </a:t>
            </a:r>
            <a:r>
              <a:rPr lang="de-DE" dirty="0" err="1"/>
              <a:t>models</a:t>
            </a:r>
            <a:r>
              <a:rPr lang="de-DE" dirty="0"/>
              <a:t> – </a:t>
            </a:r>
            <a:r>
              <a:rPr lang="de-DE" dirty="0" err="1"/>
              <a:t>Controlled</a:t>
            </a:r>
            <a:r>
              <a:rPr lang="de-DE" dirty="0"/>
              <a:t> </a:t>
            </a:r>
            <a:r>
              <a:rPr lang="de-DE" dirty="0" err="1"/>
              <a:t>environments</a:t>
            </a:r>
            <a:r>
              <a:rPr lang="de-DE" dirty="0"/>
              <a:t> – RNN – </a:t>
            </a:r>
            <a:r>
              <a:rPr lang="de-DE" dirty="0" err="1"/>
              <a:t>Filtering</a:t>
            </a:r>
            <a:r>
              <a:rPr lang="de-DE" dirty="0"/>
              <a:t> + Line Construction.</a:t>
            </a:r>
          </a:p>
          <a:p>
            <a:r>
              <a:rPr lang="de-DE" dirty="0"/>
              <a:t>Keras OCR – Keras </a:t>
            </a:r>
            <a:r>
              <a:rPr lang="de-DE" dirty="0" err="1"/>
              <a:t>library</a:t>
            </a:r>
            <a:r>
              <a:rPr lang="de-DE" dirty="0"/>
              <a:t>, CRAFT + CRNN</a:t>
            </a:r>
          </a:p>
          <a:p>
            <a:r>
              <a:rPr lang="de-DE" dirty="0"/>
              <a:t>Easy OCR – </a:t>
            </a:r>
            <a:r>
              <a:rPr lang="de-DE" dirty="0" err="1"/>
              <a:t>Jaided</a:t>
            </a:r>
            <a:r>
              <a:rPr lang="de-DE" dirty="0"/>
              <a:t> AI, CNN, CRNN + CTC</a:t>
            </a:r>
          </a:p>
          <a:p>
            <a:endParaRPr lang="de-DE" dirty="0"/>
          </a:p>
        </p:txBody>
      </p:sp>
      <p:sp>
        <p:nvSpPr>
          <p:cNvPr id="4" name="Slide Number Placeholder 3">
            <a:extLst>
              <a:ext uri="{FF2B5EF4-FFF2-40B4-BE49-F238E27FC236}">
                <a16:creationId xmlns:a16="http://schemas.microsoft.com/office/drawing/2014/main" id="{DFDA4434-0AE1-F603-150A-A65A692D2A3D}"/>
              </a:ext>
            </a:extLst>
          </p:cNvPr>
          <p:cNvSpPr>
            <a:spLocks noGrp="1"/>
          </p:cNvSpPr>
          <p:nvPr>
            <p:ph type="sldNum" sz="quarter" idx="5"/>
          </p:nvPr>
        </p:nvSpPr>
        <p:spPr/>
        <p:txBody>
          <a:bodyPr/>
          <a:lstStyle/>
          <a:p>
            <a:fld id="{9502F7FA-3984-4F9D-BF36-30DAB3280DBC}" type="slidenum">
              <a:rPr lang="de-DE" smtClean="0"/>
              <a:t>31</a:t>
            </a:fld>
            <a:endParaRPr lang="de-DE"/>
          </a:p>
        </p:txBody>
      </p:sp>
    </p:spTree>
    <p:extLst>
      <p:ext uri="{BB962C8B-B14F-4D97-AF65-F5344CB8AC3E}">
        <p14:creationId xmlns:p14="http://schemas.microsoft.com/office/powerpoint/2010/main" val="3811979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72B44-EF4B-B022-B0D5-8CACC27ED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A04E2-6402-9D1F-B53D-92931AC80E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3872F-BE18-8AC3-6179-81D38DA7DB1D}"/>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D9782F15-C0EA-2404-01DC-4EDCBFF94262}"/>
              </a:ext>
            </a:extLst>
          </p:cNvPr>
          <p:cNvSpPr>
            <a:spLocks noGrp="1"/>
          </p:cNvSpPr>
          <p:nvPr>
            <p:ph type="sldNum" sz="quarter" idx="5"/>
          </p:nvPr>
        </p:nvSpPr>
        <p:spPr/>
        <p:txBody>
          <a:bodyPr/>
          <a:lstStyle/>
          <a:p>
            <a:fld id="{9502F7FA-3984-4F9D-BF36-30DAB3280DBC}" type="slidenum">
              <a:rPr lang="de-DE" smtClean="0"/>
              <a:t>32</a:t>
            </a:fld>
            <a:endParaRPr lang="de-DE"/>
          </a:p>
        </p:txBody>
      </p:sp>
    </p:spTree>
    <p:extLst>
      <p:ext uri="{BB962C8B-B14F-4D97-AF65-F5344CB8AC3E}">
        <p14:creationId xmlns:p14="http://schemas.microsoft.com/office/powerpoint/2010/main" val="408741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0F302-BE93-906D-BAAB-A01260B11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0C5A1-212A-284D-7903-D76AB7F1AD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A923E-43EE-E59B-CE1E-16276F816A5B}"/>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4327467-2560-B6D1-E23C-D46B7CE9ADAD}"/>
              </a:ext>
            </a:extLst>
          </p:cNvPr>
          <p:cNvSpPr>
            <a:spLocks noGrp="1"/>
          </p:cNvSpPr>
          <p:nvPr>
            <p:ph type="sldNum" sz="quarter" idx="5"/>
          </p:nvPr>
        </p:nvSpPr>
        <p:spPr/>
        <p:txBody>
          <a:bodyPr/>
          <a:lstStyle/>
          <a:p>
            <a:fld id="{9502F7FA-3984-4F9D-BF36-30DAB3280DBC}" type="slidenum">
              <a:rPr lang="de-DE" smtClean="0"/>
              <a:t>33</a:t>
            </a:fld>
            <a:endParaRPr lang="de-DE"/>
          </a:p>
        </p:txBody>
      </p:sp>
    </p:spTree>
    <p:extLst>
      <p:ext uri="{BB962C8B-B14F-4D97-AF65-F5344CB8AC3E}">
        <p14:creationId xmlns:p14="http://schemas.microsoft.com/office/powerpoint/2010/main" val="2680552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7F506-67A6-BF12-241B-A85A43879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6DAE7-9F87-6191-096A-7949FA88F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6EFE33-D16D-7C19-F861-5E1C582AF93F}"/>
              </a:ext>
            </a:extLst>
          </p:cNvPr>
          <p:cNvSpPr>
            <a:spLocks noGrp="1"/>
          </p:cNvSpPr>
          <p:nvPr>
            <p:ph type="body" idx="1"/>
          </p:nvPr>
        </p:nvSpPr>
        <p:spPr/>
        <p:txBody>
          <a:bodyPr/>
          <a:lstStyle/>
          <a:p>
            <a:pPr algn="just">
              <a:buFont typeface="Wingdings" panose="05000000000000000000" pitchFamily="2" charset="2"/>
              <a:buNone/>
            </a:pPr>
            <a:r>
              <a:rPr lang="de-DE" sz="4000">
                <a:sym typeface="Wingdings" panose="05000000000000000000" pitchFamily="2" charset="2"/>
              </a:rPr>
              <a:t>PPOCR ist ein modernes, leichtgewichtiges, mehrsprachiges OCR-Framework;Ausrichtung dieser Boxen nach oben;In dieser Thesis wird es als zweistufiger Prozess behandelt, da das Training des Textklassifikators nicht berücksichtigt wird.</a:t>
            </a:r>
          </a:p>
          <a:p>
            <a:pPr algn="just">
              <a:buFont typeface="Wingdings" panose="05000000000000000000" pitchFamily="2" charset="2"/>
              <a:buNone/>
            </a:pPr>
            <a:endParaRPr lang="en-US" sz="4000">
              <a:sym typeface="Wingdings" panose="05000000000000000000" pitchFamily="2" charset="2"/>
            </a:endParaRPr>
          </a:p>
          <a:p>
            <a:pPr algn="l"/>
            <a:r>
              <a:rPr lang="en-US" sz="1800" b="0" i="0" u="none" strike="noStrike" baseline="0">
                <a:solidFill>
                  <a:srgbClr val="000000"/>
                </a:solidFill>
                <a:latin typeface="CMR10"/>
              </a:rPr>
              <a:t>Models </a:t>
            </a:r>
            <a:r>
              <a:rPr lang="en-US" sz="1800" b="0" i="0" u="none" strike="noStrike" baseline="0" dirty="0">
                <a:solidFill>
                  <a:srgbClr val="000000"/>
                </a:solidFill>
                <a:latin typeface="CMR10"/>
              </a:rPr>
              <a:t>are deployed from the </a:t>
            </a:r>
            <a:r>
              <a:rPr lang="en-US" sz="1800" b="0" i="0" u="none" strike="noStrike" baseline="0" dirty="0">
                <a:solidFill>
                  <a:srgbClr val="0000FF"/>
                </a:solidFill>
                <a:latin typeface="CMR10"/>
              </a:rPr>
              <a:t>PPOCR </a:t>
            </a:r>
            <a:r>
              <a:rPr lang="en-US" sz="1800" b="0" i="0" u="none" strike="noStrike" baseline="0" dirty="0">
                <a:solidFill>
                  <a:srgbClr val="000000"/>
                </a:solidFill>
                <a:latin typeface="CMR10"/>
              </a:rPr>
              <a:t>framework.</a:t>
            </a:r>
            <a:endParaRPr lang="en-US" sz="1800" b="0" i="0" u="none" strike="noStrike" baseline="0" dirty="0">
              <a:latin typeface="CMR10"/>
            </a:endParaRPr>
          </a:p>
          <a:p>
            <a:pPr algn="l"/>
            <a:r>
              <a:rPr lang="en-US" sz="1800" b="0" i="0" u="none" strike="noStrike" baseline="0" dirty="0">
                <a:latin typeface="CMR10"/>
              </a:rPr>
              <a:t>Detector : Initial text detection using bounding boxes; </a:t>
            </a:r>
          </a:p>
          <a:p>
            <a:pPr algn="l"/>
            <a:r>
              <a:rPr lang="en-US" sz="1800" b="0" i="0" u="none" strike="noStrike" baseline="0" dirty="0">
                <a:latin typeface="CMR10"/>
              </a:rPr>
              <a:t>Classifier : Correction of these boxes through a detection frame correction module; </a:t>
            </a:r>
          </a:p>
          <a:p>
            <a:pPr algn="l"/>
            <a:r>
              <a:rPr lang="en-US" sz="1800" b="0" i="0" u="none" strike="noStrike" baseline="0" dirty="0">
                <a:latin typeface="CMR10"/>
              </a:rPr>
              <a:t>Recognizer: Returns one or more text labels as part of recognition.</a:t>
            </a:r>
          </a:p>
          <a:p>
            <a:pPr algn="l"/>
            <a:r>
              <a:rPr lang="en-US" sz="1800" b="0" i="0" u="none" strike="noStrike" baseline="0" dirty="0">
                <a:latin typeface="CMR10"/>
              </a:rPr>
              <a:t>In this Thesis, it is treated as a two-step process since the training of text classifier is not considered.</a:t>
            </a:r>
          </a:p>
          <a:p>
            <a:pPr algn="l"/>
            <a:r>
              <a:rPr lang="en-US" sz="1800" b="0" i="0" u="none" strike="noStrike" baseline="0" dirty="0">
                <a:latin typeface="CMR10"/>
              </a:rPr>
              <a:t>ONNX: Greater Interoperability/Ecosystem Support, Optimized Performance</a:t>
            </a:r>
            <a:endParaRPr lang="de-DE" dirty="0"/>
          </a:p>
        </p:txBody>
      </p:sp>
      <p:sp>
        <p:nvSpPr>
          <p:cNvPr id="4" name="Slide Number Placeholder 3">
            <a:extLst>
              <a:ext uri="{FF2B5EF4-FFF2-40B4-BE49-F238E27FC236}">
                <a16:creationId xmlns:a16="http://schemas.microsoft.com/office/drawing/2014/main" id="{66260757-ACAA-BCF8-7099-BB660D3812A3}"/>
              </a:ext>
            </a:extLst>
          </p:cNvPr>
          <p:cNvSpPr>
            <a:spLocks noGrp="1"/>
          </p:cNvSpPr>
          <p:nvPr>
            <p:ph type="sldNum" sz="quarter" idx="5"/>
          </p:nvPr>
        </p:nvSpPr>
        <p:spPr/>
        <p:txBody>
          <a:bodyPr/>
          <a:lstStyle/>
          <a:p>
            <a:fld id="{9502F7FA-3984-4F9D-BF36-30DAB3280DBC}" type="slidenum">
              <a:rPr lang="de-DE" smtClean="0"/>
              <a:t>4</a:t>
            </a:fld>
            <a:endParaRPr lang="de-DE"/>
          </a:p>
        </p:txBody>
      </p:sp>
    </p:spTree>
    <p:extLst>
      <p:ext uri="{BB962C8B-B14F-4D97-AF65-F5344CB8AC3E}">
        <p14:creationId xmlns:p14="http://schemas.microsoft.com/office/powerpoint/2010/main" val="6041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47886-ACD7-F91D-D193-D463CFADC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4EF3E5-5D8A-5392-4818-AB0F19B191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DAE9FF-FC87-EDDE-0D5C-973A67ABAD2D}"/>
              </a:ext>
            </a:extLst>
          </p:cNvPr>
          <p:cNvSpPr>
            <a:spLocks noGrp="1"/>
          </p:cNvSpPr>
          <p:nvPr>
            <p:ph type="body" idx="1"/>
          </p:nvPr>
        </p:nvSpPr>
        <p:spPr/>
        <p:txBody>
          <a:bodyPr/>
          <a:lstStyle/>
          <a:p>
            <a:pPr marL="0" marR="0" lvl="0" indent="0" algn="l" defTabSz="863995" rtl="0" eaLnBrk="1" fontAlgn="auto" latinLnBrk="0" hangingPunct="1">
              <a:lnSpc>
                <a:spcPct val="100000"/>
              </a:lnSpc>
              <a:spcBef>
                <a:spcPts val="0"/>
              </a:spcBef>
              <a:spcAft>
                <a:spcPts val="0"/>
              </a:spcAft>
              <a:buClrTx/>
              <a:buSzTx/>
              <a:buFontTx/>
              <a:buNone/>
              <a:tabLst/>
              <a:defRPr/>
            </a:pPr>
            <a:r>
              <a:rPr lang="en-US">
                <a:sym typeface="Wingdings" panose="05000000000000000000" pitchFamily="2" charset="2"/>
              </a:rPr>
              <a:t>Training – Val – Test Data (</a:t>
            </a:r>
            <a:r>
              <a:rPr lang="de-DE">
                <a:sym typeface="Wingdings" panose="05000000000000000000" pitchFamily="2" charset="2"/>
              </a:rPr>
              <a:t>Die Aufteilung des Datensatzes ist 70:15:15</a:t>
            </a:r>
            <a:r>
              <a:rPr lang="en-US">
                <a:sym typeface="Wingdings" panose="05000000000000000000" pitchFamily="2" charset="2"/>
              </a:rPr>
              <a:t>)</a:t>
            </a:r>
          </a:p>
          <a:p>
            <a:pPr marL="0" marR="0" lvl="0" indent="0" algn="l" defTabSz="863995" rtl="0" eaLnBrk="1" fontAlgn="auto" latinLnBrk="0" hangingPunct="1">
              <a:lnSpc>
                <a:spcPct val="100000"/>
              </a:lnSpc>
              <a:spcBef>
                <a:spcPts val="0"/>
              </a:spcBef>
              <a:spcAft>
                <a:spcPts val="0"/>
              </a:spcAft>
              <a:buClrTx/>
              <a:buSzTx/>
              <a:buFontTx/>
              <a:buNone/>
              <a:tabLst/>
              <a:defRPr/>
            </a:pPr>
            <a:r>
              <a:rPr lang="de-DE">
                <a:sym typeface="Wingdings" panose="05000000000000000000" pitchFamily="2" charset="2"/>
              </a:rPr>
              <a:t>Trainingsdaten des Detektors und des Erkenners sind IAV-eigene Daten; von IAV bereitgestellt;</a:t>
            </a:r>
          </a:p>
          <a:p>
            <a:pPr marL="0" marR="0" lvl="0" indent="0" algn="l" defTabSz="863995" rtl="0" eaLnBrk="1" fontAlgn="auto" latinLnBrk="0" hangingPunct="1">
              <a:lnSpc>
                <a:spcPct val="100000"/>
              </a:lnSpc>
              <a:spcBef>
                <a:spcPts val="0"/>
              </a:spcBef>
              <a:spcAft>
                <a:spcPts val="0"/>
              </a:spcAft>
              <a:buClrTx/>
              <a:buSzTx/>
              <a:buFontTx/>
              <a:buNone/>
              <a:tabLst/>
              <a:defRPr/>
            </a:pPr>
            <a:r>
              <a:rPr lang="de-DE">
                <a:sym typeface="Wingdings" panose="05000000000000000000" pitchFamily="2" charset="2"/>
              </a:rPr>
              <a:t>Die Testdaten für Bilder und Videos wurden manuell gesammelt;</a:t>
            </a:r>
          </a:p>
          <a:p>
            <a:pPr marL="0" marR="0" lvl="0" indent="0" algn="l" defTabSz="863995" rtl="0" eaLnBrk="1" fontAlgn="auto" latinLnBrk="0" hangingPunct="1">
              <a:lnSpc>
                <a:spcPct val="100000"/>
              </a:lnSpc>
              <a:spcBef>
                <a:spcPts val="0"/>
              </a:spcBef>
              <a:spcAft>
                <a:spcPts val="0"/>
              </a:spcAft>
              <a:buClrTx/>
              <a:buSzTx/>
              <a:buFontTx/>
              <a:buNone/>
              <a:tabLst/>
              <a:defRPr/>
            </a:pPr>
            <a:r>
              <a:rPr lang="de-DE">
                <a:sym typeface="Wingdings" panose="05000000000000000000" pitchFamily="2" charset="2"/>
              </a:rPr>
              <a:t>Warum Video? Mehr als 70 % der Publikationen im Bereich OCR bewerten OCR-Modelle nicht für videobasierte Metriken; </a:t>
            </a:r>
          </a:p>
          <a:p>
            <a:pPr marL="0" marR="0" lvl="0" indent="0" algn="l" defTabSz="863995" rtl="0" eaLnBrk="1" fontAlgn="auto" latinLnBrk="0" hangingPunct="1">
              <a:lnSpc>
                <a:spcPct val="100000"/>
              </a:lnSpc>
              <a:spcBef>
                <a:spcPts val="0"/>
              </a:spcBef>
              <a:spcAft>
                <a:spcPts val="0"/>
              </a:spcAft>
              <a:buClrTx/>
              <a:buSzTx/>
              <a:buFontTx/>
              <a:buNone/>
              <a:tabLst/>
              <a:defRPr/>
            </a:pPr>
            <a:r>
              <a:rPr lang="de-DE" sz="1800" kern="100">
                <a:effectLst/>
                <a:latin typeface="Calibri" panose="020F0502020204030204" pitchFamily="34" charset="0"/>
                <a:ea typeface="Calibri" panose="020F0502020204030204" pitchFamily="34" charset="0"/>
                <a:cs typeface="Times New Roman" panose="02020603050405020304" pitchFamily="18" charset="0"/>
              </a:rPr>
              <a:t>Die Auswertung für videobasierte Metriken validiert die Konsistenz des Modells über mehrere Frames hinweg, wodurch schnelle Änderungen erfasst und Frame-weise Inkonsistenzen aufgedeckt werden, die in statischen Bildern nicht erscheinen - Live-Feed ist wichtig;</a:t>
            </a:r>
          </a:p>
          <a:p>
            <a:pPr marL="0" marR="0" lvl="0" indent="0" algn="l" defTabSz="863995" rtl="0" eaLnBrk="1" fontAlgn="auto" latinLnBrk="0" hangingPunct="1">
              <a:lnSpc>
                <a:spcPct val="100000"/>
              </a:lnSpc>
              <a:spcBef>
                <a:spcPts val="0"/>
              </a:spcBef>
              <a:spcAft>
                <a:spcPts val="0"/>
              </a:spcAft>
              <a:buClrTx/>
              <a:buSzTx/>
              <a:buFontTx/>
              <a:buNone/>
              <a:tabLst/>
              <a:defRPr/>
            </a:pPr>
            <a:r>
              <a:rPr lang="de-DE" sz="1800" kern="100">
                <a:effectLst/>
                <a:latin typeface="Calibri" panose="020F0502020204030204" pitchFamily="34" charset="0"/>
                <a:ea typeface="Calibri" panose="020F0502020204030204" pitchFamily="34" charset="0"/>
                <a:cs typeface="Times New Roman" panose="02020603050405020304" pitchFamily="18" charset="0"/>
              </a:rPr>
              <a:t>Durch die Einbeziehung videobasierter Bewertungen schließen wir eine Lücke in der Literatur und drängen das Forschungsfeld zu realistischeren und auf die Industrie abgestimmten Tests;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25F34A7-4292-C6F2-AF30-7FDE8418D3FE}"/>
              </a:ext>
            </a:extLst>
          </p:cNvPr>
          <p:cNvSpPr>
            <a:spLocks noGrp="1"/>
          </p:cNvSpPr>
          <p:nvPr>
            <p:ph type="sldNum" sz="quarter" idx="5"/>
          </p:nvPr>
        </p:nvSpPr>
        <p:spPr/>
        <p:txBody>
          <a:bodyPr/>
          <a:lstStyle/>
          <a:p>
            <a:fld id="{9502F7FA-3984-4F9D-BF36-30DAB3280DBC}" type="slidenum">
              <a:rPr lang="de-DE" smtClean="0"/>
              <a:t>5</a:t>
            </a:fld>
            <a:endParaRPr lang="de-DE"/>
          </a:p>
        </p:txBody>
      </p:sp>
    </p:spTree>
    <p:extLst>
      <p:ext uri="{BB962C8B-B14F-4D97-AF65-F5344CB8AC3E}">
        <p14:creationId xmlns:p14="http://schemas.microsoft.com/office/powerpoint/2010/main" val="2046010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8A8FA-7B59-B399-34CE-589A9008C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3D97B-E200-DD71-5B7C-15CCE7AFD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4F3DB-F130-D174-02EF-E14F0202FE07}"/>
              </a:ext>
            </a:extLst>
          </p:cNvPr>
          <p:cNvSpPr>
            <a:spLocks noGrp="1"/>
          </p:cNvSpPr>
          <p:nvPr>
            <p:ph type="body" idx="1"/>
          </p:nvPr>
        </p:nvSpPr>
        <p:spPr/>
        <p:txBody>
          <a:bodyPr/>
          <a:lstStyle/>
          <a:p>
            <a:pPr marL="0" marR="0" lvl="0" indent="0" algn="l" defTabSz="863995" rtl="0" eaLnBrk="1" fontAlgn="auto" latinLnBrk="0" hangingPunct="1">
              <a:lnSpc>
                <a:spcPct val="100000"/>
              </a:lnSpc>
              <a:spcBef>
                <a:spcPts val="0"/>
              </a:spcBef>
              <a:spcAft>
                <a:spcPts val="0"/>
              </a:spcAft>
              <a:buClrTx/>
              <a:buSzTx/>
              <a:buFontTx/>
              <a:buNone/>
              <a:tabLst/>
              <a:defRPr/>
            </a:pPr>
            <a:r>
              <a:rPr lang="de-DE" sz="2800">
                <a:sym typeface="Wingdings" panose="05000000000000000000" pitchFamily="2" charset="2"/>
              </a:rPr>
              <a:t>Binarisierung - Umwandlung eines Bildes (mit Texten) in ein binäres Bild, wobei Text durch 1 und Nicht-Text (Bilder) durch Null dargestellt wird;</a:t>
            </a:r>
          </a:p>
          <a:p>
            <a:pPr marL="0" marR="0" lvl="0" indent="0" algn="l" defTabSz="863995" rtl="0" eaLnBrk="1" fontAlgn="auto" latinLnBrk="0" hangingPunct="1">
              <a:lnSpc>
                <a:spcPct val="100000"/>
              </a:lnSpc>
              <a:spcBef>
                <a:spcPts val="0"/>
              </a:spcBef>
              <a:spcAft>
                <a:spcPts val="0"/>
              </a:spcAft>
              <a:buClrTx/>
              <a:buSzTx/>
              <a:buFontTx/>
              <a:buNone/>
              <a:tabLst/>
              <a:defRPr/>
            </a:pPr>
            <a:r>
              <a:rPr lang="en-US" sz="2800">
                <a:sym typeface="Wingdings" panose="05000000000000000000" pitchFamily="2" charset="2"/>
              </a:rPr>
              <a:t>Backbone - Neck - Head</a:t>
            </a:r>
          </a:p>
          <a:p>
            <a:pPr marL="0" marR="0" lvl="0" indent="0" algn="l" defTabSz="863995" rtl="0" eaLnBrk="1" fontAlgn="auto" latinLnBrk="0" hangingPunct="1">
              <a:lnSpc>
                <a:spcPct val="100000"/>
              </a:lnSpc>
              <a:spcBef>
                <a:spcPts val="0"/>
              </a:spcBef>
              <a:spcAft>
                <a:spcPts val="0"/>
              </a:spcAft>
              <a:buClrTx/>
              <a:buSzTx/>
              <a:buFontTx/>
              <a:buNone/>
              <a:tabLst/>
              <a:defRPr/>
            </a:pPr>
            <a:r>
              <a:rPr lang="en-US" sz="2800">
                <a:sym typeface="Wingdings" panose="05000000000000000000" pitchFamily="2" charset="2"/>
              </a:rPr>
              <a:t>θ: </a:t>
            </a:r>
            <a:r>
              <a:rPr lang="de-DE" sz="2800">
                <a:sym typeface="Wingdings" panose="05000000000000000000" pitchFamily="2" charset="2"/>
              </a:rPr>
              <a:t>Textdetektor-Hyperparameter, die regeln, wie die trainierbaren Parameter während des Trainings so aktualisiert werden, dass der skalare Verlustwert l_D reduziert wird.</a:t>
            </a:r>
            <a:endParaRPr lang="en-US" sz="2800" b="0" i="0" u="none" strike="noStrike" baseline="0" dirty="0">
              <a:solidFill>
                <a:srgbClr val="000000"/>
              </a:solidFill>
              <a:latin typeface="CMR10"/>
              <a:sym typeface="Wingdings" panose="05000000000000000000" pitchFamily="2" charset="2"/>
            </a:endParaRPr>
          </a:p>
          <a:p>
            <a:pPr marL="0" marR="0" lvl="0" indent="0" algn="l" defTabSz="863995"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MR10"/>
              </a:rPr>
              <a:t>One of the reasons to employ the </a:t>
            </a:r>
            <a:r>
              <a:rPr lang="en-US" sz="1800" b="0" i="0" u="none" strike="noStrike" baseline="0" dirty="0">
                <a:solidFill>
                  <a:srgbClr val="0000FF"/>
                </a:solidFill>
                <a:latin typeface="CMR10"/>
              </a:rPr>
              <a:t>DB </a:t>
            </a:r>
            <a:r>
              <a:rPr lang="en-US" sz="1800" b="0" i="0" u="none" strike="noStrike" baseline="0" dirty="0">
                <a:solidFill>
                  <a:srgbClr val="000000"/>
                </a:solidFill>
                <a:latin typeface="CMR10"/>
              </a:rPr>
              <a:t>model is to set thresholds adaptively for the differentiable binarization process, which is a binary segmentation process with a differentiable function to differentiate texts and </a:t>
            </a:r>
            <a:r>
              <a:rPr lang="en-US" sz="1800" b="0" i="0" u="none" strike="noStrike" baseline="0" dirty="0">
                <a:latin typeface="CMR10"/>
              </a:rPr>
              <a:t>non-texts. This advanced method of segmentation process leads to better detection results.</a:t>
            </a:r>
            <a:endParaRPr lang="en-US" sz="1800" b="0" i="0" u="none" strike="noStrike" baseline="0" dirty="0">
              <a:latin typeface="CMMI10"/>
            </a:endParaRPr>
          </a:p>
          <a:p>
            <a:pPr marL="0" marR="0" lvl="0" indent="0" algn="l" defTabSz="863995"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000000"/>
              </a:solidFill>
              <a:latin typeface="CMR10"/>
            </a:endParaRPr>
          </a:p>
          <a:p>
            <a:pPr algn="l"/>
            <a:endParaRPr lang="en-US" sz="1800" b="0" i="0" u="none" strike="noStrike" baseline="0" dirty="0">
              <a:solidFill>
                <a:srgbClr val="000000"/>
              </a:solidFill>
              <a:latin typeface="CMR10"/>
            </a:endParaRPr>
          </a:p>
          <a:p>
            <a:pPr algn="l"/>
            <a:r>
              <a:rPr lang="en-US" sz="1800" b="0" i="0" u="none" strike="noStrike" baseline="0" dirty="0">
                <a:solidFill>
                  <a:srgbClr val="000000"/>
                </a:solidFill>
                <a:latin typeface="CMR10"/>
              </a:rPr>
              <a:t>Usually, segmentation-based models employ pixel-wise segmentation techniques to evaluate segmented text areas to extract the underlying text and binarization assigns 1 to texts and 0 to non-texts. </a:t>
            </a:r>
            <a:endParaRPr lang="en-US" sz="1800" b="0" i="0" u="none" strike="noStrike" baseline="0" dirty="0">
              <a:latin typeface="CMMI10"/>
            </a:endParaRPr>
          </a:p>
          <a:p>
            <a:pPr algn="l"/>
            <a:r>
              <a:rPr lang="en-US" sz="1800" b="0" i="0" u="none" strike="noStrike" baseline="0" dirty="0" err="1">
                <a:latin typeface="CMMI10"/>
              </a:rPr>
              <a:t>B</a:t>
            </a:r>
            <a:r>
              <a:rPr lang="en-US" sz="1800" b="0" i="0" u="none" strike="noStrike" baseline="0" dirty="0" err="1">
                <a:latin typeface="CMMI7"/>
              </a:rPr>
              <a:t>i,j</a:t>
            </a:r>
            <a:r>
              <a:rPr lang="en-US" sz="1800" b="0" i="0" u="none" strike="noStrike" baseline="0" dirty="0">
                <a:latin typeface="CMR10"/>
              </a:rPr>
              <a:t>(</a:t>
            </a:r>
            <a:r>
              <a:rPr lang="en-US" sz="1800" b="0" i="0" u="none" strike="noStrike" baseline="0" dirty="0" err="1">
                <a:latin typeface="CMMI10"/>
              </a:rPr>
              <a:t>P</a:t>
            </a:r>
            <a:r>
              <a:rPr lang="en-US" sz="1800" b="0" i="0" u="none" strike="noStrike" baseline="0" dirty="0" err="1">
                <a:latin typeface="CMMI7"/>
              </a:rPr>
              <a:t>i,j</a:t>
            </a:r>
            <a:r>
              <a:rPr lang="en-US" sz="1800" b="0" i="0" u="none" strike="noStrike" baseline="0" dirty="0">
                <a:latin typeface="CMMI7"/>
              </a:rPr>
              <a:t> </a:t>
            </a:r>
            <a:r>
              <a:rPr lang="en-US" sz="1800" b="0" i="0" u="none" strike="noStrike" baseline="0" dirty="0">
                <a:latin typeface="CMMI10"/>
              </a:rPr>
              <a:t>, </a:t>
            </a:r>
            <a:r>
              <a:rPr lang="en-US" sz="1800" b="0" i="0" u="none" strike="noStrike" baseline="0" dirty="0" err="1">
                <a:latin typeface="CMMI10"/>
              </a:rPr>
              <a:t>t</a:t>
            </a:r>
            <a:r>
              <a:rPr lang="en-US" sz="1800" b="0" i="0" u="none" strike="noStrike" baseline="0" dirty="0" err="1">
                <a:latin typeface="CMMI7"/>
              </a:rPr>
              <a:t>h</a:t>
            </a:r>
            <a:r>
              <a:rPr lang="en-US" sz="1800" b="0" i="0" u="none" strike="noStrike" baseline="0" dirty="0">
                <a:latin typeface="CMR10"/>
              </a:rPr>
              <a:t>): 0/1 is the standard binary map, </a:t>
            </a:r>
            <a:r>
              <a:rPr lang="en-US" sz="1800" b="0" i="0" u="none" strike="noStrike" baseline="0" dirty="0" err="1">
                <a:latin typeface="CMMI10"/>
              </a:rPr>
              <a:t>P</a:t>
            </a:r>
            <a:r>
              <a:rPr lang="en-US" sz="1800" b="0" i="0" u="none" strike="noStrike" baseline="0" dirty="0" err="1">
                <a:latin typeface="CMMI7"/>
              </a:rPr>
              <a:t>i,j</a:t>
            </a:r>
            <a:r>
              <a:rPr lang="en-US" sz="1800" b="0" i="0" u="none" strike="noStrike" baseline="0" dirty="0">
                <a:latin typeface="CMR10"/>
              </a:rPr>
              <a:t>(</a:t>
            </a:r>
            <a:r>
              <a:rPr lang="en-US" sz="1800" b="0" i="0" u="none" strike="noStrike" baseline="0" dirty="0" err="1">
                <a:latin typeface="CMMI10"/>
              </a:rPr>
              <a:t>X</a:t>
            </a:r>
            <a:r>
              <a:rPr lang="en-US" sz="1800" b="0" i="0" u="none" strike="noStrike" baseline="0" dirty="0" err="1">
                <a:latin typeface="CMMI7"/>
              </a:rPr>
              <a:t>i,j</a:t>
            </a:r>
            <a:r>
              <a:rPr lang="en-US" sz="1800" b="0" i="0" u="none" strike="noStrike" baseline="0" dirty="0">
                <a:latin typeface="CMR10"/>
              </a:rPr>
              <a:t>) </a:t>
            </a:r>
            <a:r>
              <a:rPr lang="en-US" sz="1800" b="0" i="0" u="none" strike="noStrike" baseline="0" dirty="0">
                <a:latin typeface="CMSY10"/>
              </a:rPr>
              <a:t>∈ </a:t>
            </a:r>
            <a:r>
              <a:rPr lang="en-US" sz="1800" b="0" i="0" u="none" strike="noStrike" baseline="0" dirty="0">
                <a:latin typeface="CMR10"/>
              </a:rPr>
              <a:t>[0</a:t>
            </a:r>
            <a:r>
              <a:rPr lang="en-US" sz="1800" b="0" i="0" u="none" strike="noStrike" baseline="0" dirty="0">
                <a:latin typeface="CMMI10"/>
              </a:rPr>
              <a:t>, </a:t>
            </a:r>
            <a:r>
              <a:rPr lang="en-US" sz="1800" b="0" i="0" u="none" strike="noStrike" baseline="0" dirty="0">
                <a:latin typeface="CMR10"/>
              </a:rPr>
              <a:t>1]</a:t>
            </a:r>
            <a:r>
              <a:rPr lang="en-US" sz="1800" b="0" i="0" u="none" strike="noStrike" baseline="0" dirty="0" err="1">
                <a:latin typeface="CMMI7"/>
              </a:rPr>
              <a:t>h</a:t>
            </a:r>
            <a:r>
              <a:rPr lang="en-US" sz="1800" b="0" i="0" u="none" strike="noStrike" baseline="0" dirty="0" err="1">
                <a:latin typeface="CMSY7"/>
              </a:rPr>
              <a:t>×</a:t>
            </a:r>
            <a:r>
              <a:rPr lang="en-US" sz="1800" b="0" i="0" u="none" strike="noStrike" baseline="0" dirty="0" err="1">
                <a:latin typeface="CMMI7"/>
              </a:rPr>
              <a:t>w</a:t>
            </a:r>
            <a:r>
              <a:rPr lang="en-US" sz="1800" b="0" i="0" u="none" strike="noStrike" baseline="0" dirty="0">
                <a:latin typeface="CMMI7"/>
              </a:rPr>
              <a:t> </a:t>
            </a:r>
            <a:r>
              <a:rPr lang="en-US" sz="1800" b="0" i="0" u="none" strike="noStrike" baseline="0" dirty="0">
                <a:latin typeface="CMR10"/>
              </a:rPr>
              <a:t>is prob map, </a:t>
            </a:r>
            <a:r>
              <a:rPr lang="en-US" sz="1800" b="0" i="0" u="none" strike="noStrike" baseline="0" dirty="0" err="1">
                <a:latin typeface="CMMI10"/>
              </a:rPr>
              <a:t>t</a:t>
            </a:r>
            <a:r>
              <a:rPr lang="en-US" sz="1800" b="0" i="0" u="none" strike="noStrike" baseline="0" dirty="0" err="1">
                <a:latin typeface="CMMI7"/>
              </a:rPr>
              <a:t>h</a:t>
            </a:r>
            <a:r>
              <a:rPr lang="en-US" sz="1800" b="0" i="0" u="none" strike="noStrike" baseline="0" dirty="0">
                <a:latin typeface="CMMI7"/>
              </a:rPr>
              <a:t> </a:t>
            </a:r>
            <a:r>
              <a:rPr lang="en-US" sz="1800" b="0" i="0" u="none" strike="noStrike" baseline="0" dirty="0">
                <a:latin typeface="CMR10"/>
              </a:rPr>
              <a:t>is the predefined threshold and (</a:t>
            </a:r>
            <a:r>
              <a:rPr lang="en-US" sz="1800" b="0" i="0" u="none" strike="noStrike" baseline="0" dirty="0" err="1">
                <a:latin typeface="CMMI10"/>
              </a:rPr>
              <a:t>i</a:t>
            </a:r>
            <a:r>
              <a:rPr lang="en-US" sz="1800" b="0" i="0" u="none" strike="noStrike" baseline="0" dirty="0">
                <a:latin typeface="CMMI10"/>
              </a:rPr>
              <a:t>, j</a:t>
            </a:r>
            <a:r>
              <a:rPr lang="en-US" sz="1800" b="0" i="0" u="none" strike="noStrike" baseline="0" dirty="0">
                <a:latin typeface="CMR10"/>
              </a:rPr>
              <a:t>) indicates the coordinate points in the map. </a:t>
            </a:r>
            <a:r>
              <a:rPr lang="en-US" sz="1800" b="0" i="0" u="none" strike="noStrike" baseline="0" dirty="0">
                <a:solidFill>
                  <a:srgbClr val="000000"/>
                </a:solidFill>
                <a:latin typeface="CMR10"/>
              </a:rPr>
              <a:t>Binarization process is straightforward and clear-cut, but not differentiable. </a:t>
            </a:r>
          </a:p>
          <a:p>
            <a:pPr algn="l"/>
            <a:endParaRPr lang="en-US" sz="1800" b="0" i="0" u="none" strike="noStrike" baseline="0" dirty="0">
              <a:latin typeface="CMR10"/>
            </a:endParaRPr>
          </a:p>
          <a:p>
            <a:pPr algn="l"/>
            <a:r>
              <a:rPr lang="en-US" sz="1800" b="0" i="0" u="none" strike="noStrike" baseline="0" dirty="0">
                <a:latin typeface="CMR10"/>
              </a:rPr>
              <a:t>Differentiable Map: ^</a:t>
            </a:r>
            <a:r>
              <a:rPr lang="en-US" sz="1800" b="0" i="0" u="none" strike="noStrike" baseline="0" dirty="0" err="1">
                <a:latin typeface="CMMI10"/>
              </a:rPr>
              <a:t>B</a:t>
            </a:r>
            <a:r>
              <a:rPr lang="en-US" sz="1800" b="0" i="0" u="none" strike="noStrike" baseline="0" dirty="0" err="1">
                <a:latin typeface="CMMI7"/>
              </a:rPr>
              <a:t>i,j</a:t>
            </a:r>
            <a:r>
              <a:rPr lang="en-US" sz="1800" b="0" i="0" u="none" strike="noStrike" baseline="0" dirty="0">
                <a:latin typeface="CMR10"/>
              </a:rPr>
              <a:t>(</a:t>
            </a:r>
            <a:r>
              <a:rPr lang="en-US" sz="1800" b="0" i="0" u="none" strike="noStrike" baseline="0" dirty="0" err="1">
                <a:latin typeface="CMMI10"/>
              </a:rPr>
              <a:t>P</a:t>
            </a:r>
            <a:r>
              <a:rPr lang="en-US" sz="1800" b="0" i="0" u="none" strike="noStrike" baseline="0" dirty="0" err="1">
                <a:latin typeface="CMMI7"/>
              </a:rPr>
              <a:t>i,j</a:t>
            </a:r>
            <a:r>
              <a:rPr lang="en-US" sz="1800" b="0" i="0" u="none" strike="noStrike" baseline="0" dirty="0">
                <a:latin typeface="CMMI7"/>
              </a:rPr>
              <a:t> </a:t>
            </a:r>
            <a:r>
              <a:rPr lang="en-US" sz="1800" b="0" i="0" u="none" strike="noStrike" baseline="0" dirty="0">
                <a:latin typeface="CMMI10"/>
              </a:rPr>
              <a:t>, </a:t>
            </a:r>
            <a:r>
              <a:rPr lang="en-US" sz="1800" b="0" i="0" u="none" strike="noStrike" baseline="0" dirty="0" err="1">
                <a:latin typeface="CMMI10"/>
              </a:rPr>
              <a:t>T</a:t>
            </a:r>
            <a:r>
              <a:rPr lang="en-US" sz="1800" b="0" i="0" u="none" strike="noStrike" baseline="0" dirty="0" err="1">
                <a:latin typeface="CMMI7"/>
              </a:rPr>
              <a:t>i,j</a:t>
            </a:r>
            <a:r>
              <a:rPr lang="en-US" sz="1800" b="0" i="0" u="none" strike="noStrike" baseline="0" dirty="0">
                <a:latin typeface="CMR10"/>
              </a:rPr>
              <a:t>): 0/1 is the approximate binary map, </a:t>
            </a:r>
            <a:r>
              <a:rPr lang="en-US" sz="1800" b="0" i="0" u="none" strike="noStrike" baseline="0" dirty="0" err="1">
                <a:latin typeface="CMMI10"/>
              </a:rPr>
              <a:t>T</a:t>
            </a:r>
            <a:r>
              <a:rPr lang="en-US" sz="1800" b="0" i="0" u="none" strike="noStrike" baseline="0" dirty="0" err="1">
                <a:latin typeface="CMMI7"/>
              </a:rPr>
              <a:t>i,j</a:t>
            </a:r>
            <a:r>
              <a:rPr lang="en-US" sz="1800" b="0" i="0" u="none" strike="noStrike" baseline="0" dirty="0">
                <a:latin typeface="CMR10"/>
              </a:rPr>
              <a:t>(</a:t>
            </a:r>
            <a:r>
              <a:rPr lang="en-US" sz="1800" b="0" i="0" u="none" strike="noStrike" baseline="0" dirty="0" err="1">
                <a:latin typeface="CMMI10"/>
              </a:rPr>
              <a:t>X</a:t>
            </a:r>
            <a:r>
              <a:rPr lang="en-US" sz="1800" b="0" i="0" u="none" strike="noStrike" baseline="0" dirty="0" err="1">
                <a:latin typeface="CMMI7"/>
              </a:rPr>
              <a:t>i,j</a:t>
            </a:r>
            <a:r>
              <a:rPr lang="en-US" sz="1800" b="0" i="0" u="none" strike="noStrike" baseline="0" dirty="0">
                <a:latin typeface="CMR10"/>
              </a:rPr>
              <a:t>) </a:t>
            </a:r>
            <a:r>
              <a:rPr lang="en-US" sz="1800" b="0" i="0" u="none" strike="noStrike" baseline="0" dirty="0">
                <a:latin typeface="CMSY10"/>
              </a:rPr>
              <a:t>∈ </a:t>
            </a:r>
            <a:r>
              <a:rPr lang="en-US" sz="1800" b="0" i="0" u="none" strike="noStrike" baseline="0" dirty="0">
                <a:latin typeface="CMR10"/>
              </a:rPr>
              <a:t>[0</a:t>
            </a:r>
            <a:r>
              <a:rPr lang="en-US" sz="1800" b="0" i="0" u="none" strike="noStrike" baseline="0" dirty="0">
                <a:latin typeface="CMMI10"/>
              </a:rPr>
              <a:t>, </a:t>
            </a:r>
            <a:r>
              <a:rPr lang="en-US" sz="1800" b="0" i="0" u="none" strike="noStrike" baseline="0" dirty="0">
                <a:latin typeface="CMR10"/>
              </a:rPr>
              <a:t>1]</a:t>
            </a:r>
            <a:r>
              <a:rPr lang="en-US" sz="1800" b="0" i="0" u="none" strike="noStrike" baseline="0" dirty="0">
                <a:latin typeface="CMMI7"/>
              </a:rPr>
              <a:t> </a:t>
            </a:r>
            <a:r>
              <a:rPr lang="en-US" sz="1800" b="0" i="0" u="none" strike="noStrike" baseline="0" dirty="0">
                <a:latin typeface="CMR10"/>
              </a:rPr>
              <a:t>is the threshold map, </a:t>
            </a:r>
            <a:r>
              <a:rPr lang="en-US" sz="1800" b="0" i="0" u="none" strike="noStrike" baseline="0" dirty="0">
                <a:latin typeface="CMMI10"/>
              </a:rPr>
              <a:t>k (50 emp) </a:t>
            </a:r>
            <a:r>
              <a:rPr lang="en-US" sz="1800" b="0" i="0" u="none" strike="noStrike" baseline="0" dirty="0">
                <a:latin typeface="CMR10"/>
              </a:rPr>
              <a:t>is amplifying factor</a:t>
            </a:r>
            <a:r>
              <a:rPr lang="en-US" sz="1800" b="0" i="0" u="none" strike="noStrike" baseline="0" dirty="0">
                <a:solidFill>
                  <a:srgbClr val="000000"/>
                </a:solidFill>
                <a:latin typeface="CMR10"/>
              </a:rPr>
              <a:t>, 0 indicates non-texts, 1 indicates text.</a:t>
            </a:r>
          </a:p>
          <a:p>
            <a:pPr algn="l"/>
            <a:endParaRPr lang="en-US" sz="1800" b="0" i="0" u="none" strike="noStrike" baseline="0" dirty="0">
              <a:solidFill>
                <a:srgbClr val="000000"/>
              </a:solidFill>
              <a:latin typeface="CMR10"/>
            </a:endParaRPr>
          </a:p>
          <a:p>
            <a:pPr algn="l"/>
            <a:r>
              <a:rPr lang="en-US" sz="1800" b="0" i="0" u="none" strike="noStrike" baseline="0" dirty="0">
                <a:latin typeface="CMR10"/>
              </a:rPr>
              <a:t>Trainable parameters: W and b of conv layers that produce prob n threshold maps. </a:t>
            </a:r>
            <a:r>
              <a:rPr lang="en-US" sz="1800" b="0" i="0" u="none" strike="noStrike" baseline="0" dirty="0" err="1">
                <a:latin typeface="CMR10"/>
              </a:rPr>
              <a:t>Vatti</a:t>
            </a:r>
            <a:r>
              <a:rPr lang="en-US" sz="1800" b="0" i="0" u="none" strike="noStrike" baseline="0" dirty="0">
                <a:latin typeface="CMR10"/>
              </a:rPr>
              <a:t> clipping algorithm transforms the regions marked with 1 into irregular polygons, which are then restructured into 4-sided polygons.</a:t>
            </a:r>
          </a:p>
          <a:p>
            <a:pPr algn="l"/>
            <a:endParaRPr lang="en-US" sz="1800" b="0" i="0" u="none" strike="noStrike" baseline="0" dirty="0">
              <a:latin typeface="CMR10"/>
            </a:endParaRPr>
          </a:p>
          <a:p>
            <a:pPr algn="l"/>
            <a:r>
              <a:rPr lang="en-US" sz="1800" b="0" i="0" u="none" strike="noStrike" baseline="0" dirty="0">
                <a:solidFill>
                  <a:srgbClr val="000000"/>
                </a:solidFill>
                <a:latin typeface="CMMI10"/>
              </a:rPr>
              <a:t>θ </a:t>
            </a:r>
            <a:r>
              <a:rPr lang="en-US" sz="1800" b="0" i="0" u="none" strike="noStrike" baseline="0" dirty="0">
                <a:solidFill>
                  <a:srgbClr val="000000"/>
                </a:solidFill>
                <a:latin typeface="CMR10"/>
              </a:rPr>
              <a:t>refers to the </a:t>
            </a:r>
            <a:r>
              <a:rPr lang="en-US" sz="1800" b="0" i="0" u="none" strike="noStrike" baseline="0" dirty="0">
                <a:solidFill>
                  <a:srgbClr val="0000FF"/>
                </a:solidFill>
                <a:latin typeface="CMR10"/>
              </a:rPr>
              <a:t>DB </a:t>
            </a:r>
            <a:r>
              <a:rPr lang="en-US" sz="1800" b="0" i="0" u="none" strike="noStrike" baseline="0" dirty="0">
                <a:solidFill>
                  <a:srgbClr val="000000"/>
                </a:solidFill>
                <a:latin typeface="CMR10"/>
              </a:rPr>
              <a:t>hyperparameters that regulate how the trainable parameters are updated during training such that the</a:t>
            </a:r>
          </a:p>
          <a:p>
            <a:pPr algn="l"/>
            <a:r>
              <a:rPr lang="en-US" sz="1800" b="0" i="0" u="none" strike="noStrike" baseline="0" dirty="0">
                <a:solidFill>
                  <a:srgbClr val="000000"/>
                </a:solidFill>
                <a:latin typeface="CMR10"/>
              </a:rPr>
              <a:t>scalar loss value </a:t>
            </a:r>
            <a:r>
              <a:rPr lang="en-US" sz="1800" b="0" i="0" u="none" strike="noStrike" baseline="0" dirty="0" err="1">
                <a:solidFill>
                  <a:srgbClr val="000000"/>
                </a:solidFill>
                <a:latin typeface="CMMI10"/>
              </a:rPr>
              <a:t>l_</a:t>
            </a:r>
            <a:r>
              <a:rPr lang="en-US" sz="1800" b="0" i="0" u="none" strike="noStrike" baseline="0" dirty="0" err="1">
                <a:solidFill>
                  <a:srgbClr val="000000"/>
                </a:solidFill>
                <a:latin typeface="CMMI7"/>
              </a:rPr>
              <a:t>D</a:t>
            </a:r>
            <a:r>
              <a:rPr lang="en-US" sz="1800" b="0" i="0" u="none" strike="noStrike" baseline="0" dirty="0">
                <a:solidFill>
                  <a:srgbClr val="000000"/>
                </a:solidFill>
                <a:latin typeface="CMMI7"/>
              </a:rPr>
              <a:t> </a:t>
            </a:r>
            <a:r>
              <a:rPr lang="en-US" sz="1800" b="0" i="0" u="none" strike="noStrike" baseline="0" dirty="0">
                <a:solidFill>
                  <a:srgbClr val="000000"/>
                </a:solidFill>
                <a:latin typeface="CMR10"/>
              </a:rPr>
              <a:t>is reduced. The values of </a:t>
            </a:r>
            <a:r>
              <a:rPr lang="en-US" sz="1800" b="0" i="0" u="none" strike="noStrike" baseline="0" dirty="0">
                <a:solidFill>
                  <a:srgbClr val="000000"/>
                </a:solidFill>
                <a:latin typeface="CMMI10"/>
              </a:rPr>
              <a:t>α </a:t>
            </a:r>
            <a:r>
              <a:rPr lang="en-US" sz="1800" b="0" i="0" u="none" strike="noStrike" baseline="0" dirty="0">
                <a:solidFill>
                  <a:srgbClr val="000000"/>
                </a:solidFill>
                <a:latin typeface="CMR10"/>
              </a:rPr>
              <a:t>and </a:t>
            </a:r>
            <a:r>
              <a:rPr lang="en-US" sz="1800" b="0" i="0" u="none" strike="noStrike" baseline="0" dirty="0">
                <a:solidFill>
                  <a:srgbClr val="000000"/>
                </a:solidFill>
                <a:latin typeface="CMMI10"/>
              </a:rPr>
              <a:t>β </a:t>
            </a:r>
            <a:r>
              <a:rPr lang="en-US" sz="1800" b="0" i="0" u="none" strike="noStrike" baseline="0" dirty="0">
                <a:solidFill>
                  <a:srgbClr val="000000"/>
                </a:solidFill>
                <a:latin typeface="CMR10"/>
              </a:rPr>
              <a:t>are set empirically to 1.0 and 10, respectively.</a:t>
            </a:r>
          </a:p>
          <a:p>
            <a:pPr algn="l"/>
            <a:r>
              <a:rPr lang="en-US" sz="1800" b="0" i="0" u="none" strike="noStrike" baseline="0" dirty="0" err="1">
                <a:latin typeface="CMMI10"/>
              </a:rPr>
              <a:t>f_</a:t>
            </a:r>
            <a:r>
              <a:rPr lang="en-US" sz="1800" b="0" i="0" u="none" strike="noStrike" baseline="0" dirty="0" err="1">
                <a:latin typeface="CMMI7"/>
              </a:rPr>
              <a:t>D^DB</a:t>
            </a:r>
            <a:r>
              <a:rPr lang="en-US" sz="1800" b="0" i="0" u="none" strike="noStrike" baseline="0" dirty="0">
                <a:latin typeface="CMR10"/>
              </a:rPr>
              <a:t>(</a:t>
            </a:r>
            <a:r>
              <a:rPr lang="en-US" sz="1800" b="0" i="0" u="none" strike="noStrike" baseline="0" dirty="0">
                <a:latin typeface="CMMI10"/>
              </a:rPr>
              <a:t>X</a:t>
            </a:r>
            <a:r>
              <a:rPr lang="en-US" sz="1800" b="0" i="0" u="none" strike="noStrike" baseline="0" dirty="0">
                <a:latin typeface="CMR10"/>
              </a:rPr>
              <a:t>) = </a:t>
            </a:r>
            <a:r>
              <a:rPr lang="en-US" sz="1800" b="0" i="0" u="none" strike="noStrike" baseline="0" dirty="0">
                <a:latin typeface="CMMI10"/>
              </a:rPr>
              <a:t>B </a:t>
            </a:r>
            <a:r>
              <a:rPr lang="en-US" sz="1800" b="0" i="0" u="none" strike="noStrike" baseline="0" dirty="0">
                <a:latin typeface="CMSY10"/>
              </a:rPr>
              <a:t>|</a:t>
            </a:r>
            <a:r>
              <a:rPr lang="en-US" sz="1800" b="0" i="0" u="none" strike="noStrike" baseline="0" dirty="0">
                <a:latin typeface="CMMI10"/>
              </a:rPr>
              <a:t>f</a:t>
            </a:r>
            <a:r>
              <a:rPr lang="de-DE" sz="1800" b="0" i="0" u="none" strike="noStrike" baseline="0" dirty="0">
                <a:latin typeface="CMMI7"/>
              </a:rPr>
              <a:t>_</a:t>
            </a:r>
            <a:r>
              <a:rPr lang="en-US" sz="1800" b="0" i="0" u="none" strike="noStrike" baseline="0" dirty="0">
                <a:latin typeface="CMMI7"/>
              </a:rPr>
              <a:t>D^DB</a:t>
            </a:r>
            <a:r>
              <a:rPr lang="en-US" sz="1800" b="0" i="0" u="none" strike="noStrike" baseline="0" dirty="0">
                <a:latin typeface="CMR10"/>
              </a:rPr>
              <a:t>(ˆ</a:t>
            </a:r>
            <a:r>
              <a:rPr lang="en-US" sz="1800" b="0" i="0" u="none" strike="noStrike" baseline="0" dirty="0" err="1">
                <a:latin typeface="CMMI10"/>
              </a:rPr>
              <a:t>B</a:t>
            </a:r>
            <a:r>
              <a:rPr lang="en-US" sz="1800" b="0" i="0" u="none" strike="noStrike" baseline="0" dirty="0" err="1">
                <a:latin typeface="CMMI7"/>
              </a:rPr>
              <a:t>i,j</a:t>
            </a:r>
            <a:r>
              <a:rPr lang="en-US" sz="1800" b="0" i="0" u="none" strike="noStrike" baseline="0" dirty="0">
                <a:latin typeface="CMR10"/>
              </a:rPr>
              <a:t>(</a:t>
            </a:r>
            <a:r>
              <a:rPr lang="en-US" sz="1800" b="0" i="0" u="none" strike="noStrike" baseline="0" dirty="0" err="1">
                <a:latin typeface="CMMI10"/>
              </a:rPr>
              <a:t>P</a:t>
            </a:r>
            <a:r>
              <a:rPr lang="en-US" sz="1800" b="0" i="0" u="none" strike="noStrike" baseline="0" dirty="0" err="1">
                <a:latin typeface="CMMI7"/>
              </a:rPr>
              <a:t>i,j</a:t>
            </a:r>
            <a:r>
              <a:rPr lang="en-US" sz="1800" b="0" i="0" u="none" strike="noStrike" baseline="0" dirty="0">
                <a:latin typeface="CMMI7"/>
              </a:rPr>
              <a:t> </a:t>
            </a:r>
            <a:r>
              <a:rPr lang="en-US" sz="1800" b="0" i="0" u="none" strike="noStrike" baseline="0" dirty="0">
                <a:latin typeface="CMMI10"/>
              </a:rPr>
              <a:t>, </a:t>
            </a:r>
            <a:r>
              <a:rPr lang="en-US" sz="1800" b="0" i="0" u="none" strike="noStrike" baseline="0" dirty="0" err="1">
                <a:latin typeface="CMMI10"/>
              </a:rPr>
              <a:t>T</a:t>
            </a:r>
            <a:r>
              <a:rPr lang="en-US" sz="1800" b="0" i="0" u="none" strike="noStrike" baseline="0" dirty="0" err="1">
                <a:latin typeface="CMMI7"/>
              </a:rPr>
              <a:t>i,j</a:t>
            </a:r>
            <a:r>
              <a:rPr lang="en-US" sz="1800" b="0" i="0" u="none" strike="noStrike" baseline="0" dirty="0">
                <a:latin typeface="CMR10"/>
              </a:rPr>
              <a:t>)) = </a:t>
            </a:r>
            <a:r>
              <a:rPr lang="en-US" sz="1800" b="0" i="0" u="none" strike="noStrike" baseline="0" dirty="0">
                <a:latin typeface="CMMI10"/>
              </a:rPr>
              <a:t>B</a:t>
            </a:r>
            <a:endParaRPr lang="en-US" sz="1800" b="0" i="0" u="none" strike="noStrike" baseline="0" dirty="0">
              <a:solidFill>
                <a:srgbClr val="000000"/>
              </a:solidFill>
              <a:latin typeface="CMR10"/>
            </a:endParaRPr>
          </a:p>
          <a:p>
            <a:pPr algn="l"/>
            <a:endParaRPr lang="en-US" sz="1800" b="0" i="0" u="none" strike="noStrike" baseline="0" dirty="0">
              <a:solidFill>
                <a:srgbClr val="000000"/>
              </a:solidFill>
              <a:latin typeface="CMR10"/>
            </a:endParaRPr>
          </a:p>
          <a:p>
            <a:pPr algn="l"/>
            <a:r>
              <a:rPr lang="en-US" sz="1800" b="0" i="0" u="none" strike="noStrike" baseline="0" dirty="0">
                <a:solidFill>
                  <a:srgbClr val="000000"/>
                </a:solidFill>
                <a:latin typeface="CMR10"/>
              </a:rPr>
              <a:t>Loss: </a:t>
            </a:r>
            <a:r>
              <a:rPr lang="en-US" sz="1800" b="0" i="0" u="none" strike="noStrike" baseline="0" dirty="0" err="1">
                <a:latin typeface="CMMI10"/>
              </a:rPr>
              <a:t>B</a:t>
            </a:r>
            <a:r>
              <a:rPr lang="en-US" sz="1800" b="0" i="0" u="none" strike="noStrike" baseline="0" dirty="0" err="1">
                <a:latin typeface="CMSY7"/>
              </a:rPr>
              <a:t>∗</a:t>
            </a:r>
            <a:r>
              <a:rPr lang="en-US" sz="1800" b="0" i="0" u="none" strike="noStrike" baseline="0" dirty="0" err="1">
                <a:latin typeface="CMMI7"/>
              </a:rPr>
              <a:t>v,i,j</a:t>
            </a:r>
            <a:r>
              <a:rPr lang="en-US" sz="1800" b="0" i="0" u="none" strike="noStrike" baseline="0" dirty="0">
                <a:latin typeface="CMR10"/>
              </a:rPr>
              <a:t>(</a:t>
            </a:r>
            <a:r>
              <a:rPr lang="en-US" sz="1800" b="0" i="0" u="none" strike="noStrike" baseline="0" dirty="0" err="1">
                <a:latin typeface="CMMI10"/>
              </a:rPr>
              <a:t>B</a:t>
            </a:r>
            <a:r>
              <a:rPr lang="en-US" sz="1800" b="0" i="0" u="none" strike="noStrike" baseline="0" dirty="0" err="1">
                <a:latin typeface="CMMI7"/>
              </a:rPr>
              <a:t>v</a:t>
            </a:r>
            <a:r>
              <a:rPr lang="en-US" sz="1800" b="0" i="0" u="none" strike="noStrike" baseline="0" dirty="0">
                <a:latin typeface="CMR10"/>
              </a:rPr>
              <a:t>) = 0/1 – true label pixel-wise; </a:t>
            </a:r>
            <a:r>
              <a:rPr lang="pl-PL" sz="1800" b="0" i="0" u="none" strike="noStrike" baseline="0" dirty="0">
                <a:latin typeface="CMMI10"/>
              </a:rPr>
              <a:t>P</a:t>
            </a:r>
            <a:r>
              <a:rPr lang="pl-PL" sz="1800" b="0" i="0" u="none" strike="noStrike" baseline="0" dirty="0">
                <a:latin typeface="CMMI7"/>
              </a:rPr>
              <a:t>v,i,j</a:t>
            </a:r>
            <a:r>
              <a:rPr lang="pl-PL" sz="1800" b="0" i="0" u="none" strike="noStrike" baseline="0" dirty="0">
                <a:latin typeface="CMR10"/>
              </a:rPr>
              <a:t>(</a:t>
            </a:r>
            <a:r>
              <a:rPr lang="pl-PL" sz="1800" b="0" i="0" u="none" strike="noStrike" baseline="0" dirty="0">
                <a:latin typeface="CMMI10"/>
              </a:rPr>
              <a:t>X</a:t>
            </a:r>
            <a:r>
              <a:rPr lang="pl-PL" sz="1800" b="0" i="0" u="none" strike="noStrike" baseline="0" dirty="0">
                <a:latin typeface="CMMI7"/>
              </a:rPr>
              <a:t>v,i,j</a:t>
            </a:r>
            <a:r>
              <a:rPr lang="pl-PL" sz="1800" b="0" i="0" u="none" strike="noStrike" baseline="0" dirty="0">
                <a:latin typeface="CMR10"/>
              </a:rPr>
              <a:t>) </a:t>
            </a:r>
            <a:r>
              <a:rPr lang="pl-PL" sz="1800" b="0" i="0" u="none" strike="noStrike" baseline="0" dirty="0">
                <a:latin typeface="CMSY10"/>
              </a:rPr>
              <a:t>∈ </a:t>
            </a:r>
            <a:r>
              <a:rPr lang="pl-PL" sz="1800" b="0" i="0" u="none" strike="noStrike" baseline="0" dirty="0">
                <a:latin typeface="CMR10"/>
              </a:rPr>
              <a:t>[0</a:t>
            </a:r>
            <a:r>
              <a:rPr lang="pl-PL" sz="1800" b="0" i="0" u="none" strike="noStrike" baseline="0" dirty="0">
                <a:latin typeface="CMMI10"/>
              </a:rPr>
              <a:t>, </a:t>
            </a:r>
            <a:r>
              <a:rPr lang="pl-PL" sz="1800" b="0" i="0" u="none" strike="noStrike" baseline="0" dirty="0">
                <a:latin typeface="CMR10"/>
              </a:rPr>
              <a:t>1]</a:t>
            </a:r>
            <a:r>
              <a:rPr lang="pl-PL" sz="1800" b="0" i="0" u="none" strike="noStrike" baseline="0" dirty="0">
                <a:latin typeface="CMMI7"/>
              </a:rPr>
              <a:t>h</a:t>
            </a:r>
            <a:r>
              <a:rPr lang="pl-PL" sz="1800" b="0" i="0" u="none" strike="noStrike" baseline="0" dirty="0">
                <a:latin typeface="CMSY7"/>
              </a:rPr>
              <a:t>×</a:t>
            </a:r>
            <a:r>
              <a:rPr lang="pl-PL" sz="1800" b="0" i="0" u="none" strike="noStrike" baseline="0" dirty="0">
                <a:latin typeface="CMMI7"/>
              </a:rPr>
              <a:t>w</a:t>
            </a:r>
            <a:r>
              <a:rPr lang="de-DE" sz="1800" b="0" i="0" u="none" strike="noStrike" baseline="0" dirty="0">
                <a:latin typeface="CMMI7"/>
              </a:rPr>
              <a:t>; </a:t>
            </a:r>
            <a:r>
              <a:rPr lang="en-US" sz="1800" b="0" i="0" u="none" strike="noStrike" baseline="0" dirty="0">
                <a:latin typeface="CMR10"/>
              </a:rPr>
              <a:t>ˆ</a:t>
            </a:r>
            <a:r>
              <a:rPr lang="en-US" sz="1800" b="0" i="0" u="none" strike="noStrike" baseline="0" dirty="0" err="1">
                <a:latin typeface="CMMI10"/>
              </a:rPr>
              <a:t>B</a:t>
            </a:r>
            <a:r>
              <a:rPr lang="en-US" sz="1800" b="0" i="0" u="none" strike="noStrike" baseline="0" dirty="0" err="1">
                <a:latin typeface="CMMI7"/>
              </a:rPr>
              <a:t>v,i,j</a:t>
            </a:r>
            <a:r>
              <a:rPr lang="en-US" sz="1800" b="0" i="0" u="none" strike="noStrike" baseline="0" dirty="0">
                <a:latin typeface="CMR10"/>
              </a:rPr>
              <a:t>(</a:t>
            </a:r>
            <a:r>
              <a:rPr lang="en-US" sz="1800" b="0" i="0" u="none" strike="noStrike" baseline="0" dirty="0" err="1">
                <a:latin typeface="CMMI10"/>
              </a:rPr>
              <a:t>P</a:t>
            </a:r>
            <a:r>
              <a:rPr lang="en-US" sz="1800" b="0" i="0" u="none" strike="noStrike" baseline="0" dirty="0" err="1">
                <a:latin typeface="CMMI7"/>
              </a:rPr>
              <a:t>v,i,j</a:t>
            </a:r>
            <a:r>
              <a:rPr lang="en-US" sz="1800" b="0" i="0" u="none" strike="noStrike" baseline="0" dirty="0">
                <a:latin typeface="CMMI7"/>
              </a:rPr>
              <a:t> </a:t>
            </a:r>
            <a:r>
              <a:rPr lang="en-US" sz="1800" b="0" i="0" u="none" strike="noStrike" baseline="0" dirty="0">
                <a:latin typeface="CMMI10"/>
              </a:rPr>
              <a:t>, </a:t>
            </a:r>
            <a:r>
              <a:rPr lang="en-US" sz="1800" b="0" i="0" u="none" strike="noStrike" baseline="0" dirty="0" err="1">
                <a:latin typeface="CMMI10"/>
              </a:rPr>
              <a:t>T</a:t>
            </a:r>
            <a:r>
              <a:rPr lang="en-US" sz="1800" b="0" i="0" u="none" strike="noStrike" baseline="0" dirty="0" err="1">
                <a:latin typeface="CMMI7"/>
              </a:rPr>
              <a:t>v,i,j</a:t>
            </a:r>
            <a:r>
              <a:rPr lang="en-US" sz="1800" b="0" i="0" u="none" strike="noStrike" baseline="0" dirty="0">
                <a:latin typeface="CMR10"/>
              </a:rPr>
              <a:t>); </a:t>
            </a:r>
            <a:r>
              <a:rPr lang="en-US" sz="1800" b="0" i="0" u="none" strike="noStrike" baseline="0" dirty="0">
                <a:latin typeface="CMMI10"/>
              </a:rPr>
              <a:t>T</a:t>
            </a:r>
            <a:r>
              <a:rPr lang="en-US" sz="1800" b="0" i="0" u="none" strike="noStrike" baseline="0" dirty="0">
                <a:latin typeface="CMSY7"/>
              </a:rPr>
              <a:t>∗</a:t>
            </a:r>
          </a:p>
          <a:p>
            <a:pPr algn="l"/>
            <a:r>
              <a:rPr lang="en-US" sz="1800" b="0" i="0" u="none" strike="noStrike" baseline="0" dirty="0" err="1">
                <a:latin typeface="CMMI7"/>
              </a:rPr>
              <a:t>v,i,j</a:t>
            </a:r>
            <a:r>
              <a:rPr lang="en-US" sz="1800" b="0" i="0" u="none" strike="noStrike" baseline="0" dirty="0">
                <a:latin typeface="CMR10"/>
              </a:rPr>
              <a:t>(</a:t>
            </a:r>
            <a:r>
              <a:rPr lang="en-US" sz="1800" b="0" i="0" u="none" strike="noStrike" baseline="0" dirty="0" err="1">
                <a:latin typeface="CMMI10"/>
              </a:rPr>
              <a:t>X</a:t>
            </a:r>
            <a:r>
              <a:rPr lang="en-US" sz="1800" b="0" i="0" u="none" strike="noStrike" baseline="0" dirty="0" err="1">
                <a:latin typeface="CMMI7"/>
              </a:rPr>
              <a:t>v,i,j</a:t>
            </a:r>
            <a:r>
              <a:rPr lang="en-US" sz="1800" b="0" i="0" u="none" strike="noStrike" baseline="0" dirty="0">
                <a:latin typeface="CMR10"/>
              </a:rPr>
              <a:t>) - true threshold value</a:t>
            </a:r>
            <a:endParaRPr lang="de-DE" dirty="0"/>
          </a:p>
        </p:txBody>
      </p:sp>
      <p:sp>
        <p:nvSpPr>
          <p:cNvPr id="4" name="Slide Number Placeholder 3">
            <a:extLst>
              <a:ext uri="{FF2B5EF4-FFF2-40B4-BE49-F238E27FC236}">
                <a16:creationId xmlns:a16="http://schemas.microsoft.com/office/drawing/2014/main" id="{1F8C3660-B4C0-82C5-1C4F-6172C83B83FD}"/>
              </a:ext>
            </a:extLst>
          </p:cNvPr>
          <p:cNvSpPr>
            <a:spLocks noGrp="1"/>
          </p:cNvSpPr>
          <p:nvPr>
            <p:ph type="sldNum" sz="quarter" idx="5"/>
          </p:nvPr>
        </p:nvSpPr>
        <p:spPr/>
        <p:txBody>
          <a:bodyPr/>
          <a:lstStyle/>
          <a:p>
            <a:fld id="{9502F7FA-3984-4F9D-BF36-30DAB3280DBC}" type="slidenum">
              <a:rPr lang="de-DE" smtClean="0"/>
              <a:t>6</a:t>
            </a:fld>
            <a:endParaRPr lang="de-DE"/>
          </a:p>
        </p:txBody>
      </p:sp>
    </p:spTree>
    <p:extLst>
      <p:ext uri="{BB962C8B-B14F-4D97-AF65-F5344CB8AC3E}">
        <p14:creationId xmlns:p14="http://schemas.microsoft.com/office/powerpoint/2010/main" val="2352190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70484-B77F-504B-ABB4-F2AA43F79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003B6-4C5F-8E71-2103-4415479F3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C9AEF-58D2-EE6A-863E-B431DF415A7F}"/>
              </a:ext>
            </a:extLst>
          </p:cNvPr>
          <p:cNvSpPr>
            <a:spLocks noGrp="1"/>
          </p:cNvSpPr>
          <p:nvPr>
            <p:ph type="body" idx="1"/>
          </p:nvPr>
        </p:nvSpPr>
        <p:spPr/>
        <p:txBody>
          <a:bodyPr/>
          <a:lstStyle/>
          <a:p>
            <a:pPr marL="0" marR="0" lvl="0" indent="0" algn="l" defTabSz="863995" rtl="0" eaLnBrk="1" fontAlgn="auto" latinLnBrk="0" hangingPunct="1">
              <a:lnSpc>
                <a:spcPct val="100000"/>
              </a:lnSpc>
              <a:spcBef>
                <a:spcPts val="0"/>
              </a:spcBef>
              <a:spcAft>
                <a:spcPts val="0"/>
              </a:spcAft>
              <a:buClrTx/>
              <a:buSzTx/>
              <a:buFontTx/>
              <a:buNone/>
              <a:tabLst/>
              <a:defRPr/>
            </a:pPr>
            <a:r>
              <a:rPr lang="en-US" sz="1800">
                <a:sym typeface="Wingdings" panose="05000000000000000000" pitchFamily="2" charset="2"/>
              </a:rPr>
              <a:t>θ~: Text Recognier Hyperparameters that regulate how the trainable parameters are updated during training such that the scalar loss value l_R is reduced.</a:t>
            </a:r>
            <a:endParaRPr lang="en-US" sz="1800" b="0" i="0" u="none" strike="noStrike" baseline="0">
              <a:solidFill>
                <a:schemeClr val="tx1"/>
              </a:solidFill>
              <a:latin typeface="+mn-lt"/>
              <a:sym typeface="Wingdings" panose="05000000000000000000" pitchFamily="2" charset="2"/>
            </a:endParaRPr>
          </a:p>
          <a:p>
            <a:pPr algn="l"/>
            <a:endParaRPr lang="en-US" sz="1800" b="0" i="0" u="none" strike="noStrike" baseline="0">
              <a:solidFill>
                <a:srgbClr val="000000"/>
              </a:solidFill>
              <a:latin typeface="CMMI10"/>
            </a:endParaRPr>
          </a:p>
          <a:p>
            <a:pPr algn="l"/>
            <a:r>
              <a:rPr lang="en-US" sz="1800" b="0" i="0" u="none" strike="noStrike" baseline="0">
                <a:solidFill>
                  <a:srgbClr val="000000"/>
                </a:solidFill>
                <a:latin typeface="CMMI10"/>
              </a:rPr>
              <a:t>Feature </a:t>
            </a:r>
            <a:r>
              <a:rPr lang="en-US" sz="1800" b="0" i="0" u="none" strike="noStrike" baseline="0" dirty="0">
                <a:solidFill>
                  <a:srgbClr val="000000"/>
                </a:solidFill>
                <a:latin typeface="CMMI10"/>
              </a:rPr>
              <a:t>maps </a:t>
            </a:r>
            <a:r>
              <a:rPr lang="en-US" sz="1800" b="0" i="0" u="none" strike="noStrike" baseline="0" dirty="0" err="1">
                <a:solidFill>
                  <a:srgbClr val="000000"/>
                </a:solidFill>
                <a:latin typeface="CMMI10"/>
              </a:rPr>
              <a:t>F</a:t>
            </a:r>
            <a:r>
              <a:rPr lang="en-US" sz="1800" b="0" i="0" u="none" strike="noStrike" baseline="0" dirty="0" err="1">
                <a:solidFill>
                  <a:srgbClr val="000000"/>
                </a:solidFill>
                <a:latin typeface="CMMI7"/>
              </a:rPr>
              <a:t>M</a:t>
            </a:r>
            <a:r>
              <a:rPr lang="en-US" sz="1800" b="0" i="0" u="none" strike="noStrike" baseline="0" dirty="0" err="1">
                <a:solidFill>
                  <a:srgbClr val="000000"/>
                </a:solidFill>
                <a:latin typeface="CMMI5"/>
              </a:rPr>
              <a:t>k</a:t>
            </a:r>
            <a:r>
              <a:rPr lang="en-US" sz="1800" b="0" i="0" u="none" strike="noStrike" baseline="0" dirty="0">
                <a:solidFill>
                  <a:srgbClr val="000000"/>
                </a:solidFill>
                <a:latin typeface="CMMI5"/>
              </a:rPr>
              <a:t> </a:t>
            </a:r>
            <a:r>
              <a:rPr lang="en-US" sz="1800" b="0" i="0" u="none" strike="noStrike" baseline="0" dirty="0">
                <a:solidFill>
                  <a:srgbClr val="000000"/>
                </a:solidFill>
                <a:latin typeface="CMR10"/>
              </a:rPr>
              <a:t>(</a:t>
            </a:r>
            <a:r>
              <a:rPr lang="en-US" sz="1800" b="0" i="0" u="none" strike="noStrike" baseline="0" dirty="0" err="1">
                <a:solidFill>
                  <a:srgbClr val="000000"/>
                </a:solidFill>
                <a:latin typeface="CMMI10"/>
              </a:rPr>
              <a:t>X</a:t>
            </a:r>
            <a:r>
              <a:rPr lang="en-US" sz="1800" b="0" i="0" u="none" strike="noStrike" baseline="0" dirty="0" err="1">
                <a:solidFill>
                  <a:srgbClr val="000000"/>
                </a:solidFill>
                <a:latin typeface="CMMI7"/>
              </a:rPr>
              <a:t>i,j</a:t>
            </a:r>
            <a:r>
              <a:rPr lang="en-US" sz="1800" b="0" i="0" u="none" strike="noStrike" baseline="0" dirty="0">
                <a:solidFill>
                  <a:srgbClr val="000000"/>
                </a:solidFill>
                <a:latin typeface="CMR10"/>
              </a:rPr>
              <a:t>) </a:t>
            </a:r>
            <a:r>
              <a:rPr lang="en-US" sz="1800" b="0" i="0" u="none" strike="noStrike" baseline="0" dirty="0">
                <a:solidFill>
                  <a:srgbClr val="000000"/>
                </a:solidFill>
                <a:latin typeface="CMSY10"/>
              </a:rPr>
              <a:t>∈ </a:t>
            </a:r>
            <a:r>
              <a:rPr lang="en-US" sz="1800" b="0" i="0" u="none" strike="noStrike" baseline="0" dirty="0" err="1">
                <a:solidFill>
                  <a:srgbClr val="000000"/>
                </a:solidFill>
                <a:latin typeface="MSBM10"/>
              </a:rPr>
              <a:t>R</a:t>
            </a:r>
            <a:r>
              <a:rPr lang="en-US" sz="1800" b="0" i="0" u="none" strike="noStrike" baseline="0" dirty="0" err="1">
                <a:solidFill>
                  <a:srgbClr val="000000"/>
                </a:solidFill>
                <a:latin typeface="CMMI7"/>
              </a:rPr>
              <a:t>n</a:t>
            </a:r>
            <a:r>
              <a:rPr lang="en-US" sz="1800" b="0" i="0" u="none" strike="noStrike" baseline="0" dirty="0" err="1">
                <a:solidFill>
                  <a:srgbClr val="000000"/>
                </a:solidFill>
                <a:latin typeface="CMSY7"/>
              </a:rPr>
              <a:t>×</a:t>
            </a:r>
            <a:r>
              <a:rPr lang="en-US" sz="1800" b="0" i="0" u="none" strike="noStrike" baseline="0" dirty="0" err="1">
                <a:solidFill>
                  <a:srgbClr val="000000"/>
                </a:solidFill>
                <a:latin typeface="CMMI7"/>
              </a:rPr>
              <a:t>c</a:t>
            </a:r>
            <a:r>
              <a:rPr lang="en-US" sz="1800" b="0" i="0" u="none" strike="noStrike" baseline="0" dirty="0" err="1">
                <a:solidFill>
                  <a:srgbClr val="000000"/>
                </a:solidFill>
                <a:latin typeface="CMSY7"/>
              </a:rPr>
              <a:t>×</a:t>
            </a:r>
            <a:r>
              <a:rPr lang="en-US" sz="1800" b="0" i="0" u="none" strike="noStrike" baseline="0" dirty="0" err="1">
                <a:solidFill>
                  <a:srgbClr val="000000"/>
                </a:solidFill>
                <a:latin typeface="CMMI7"/>
              </a:rPr>
              <a:t>h</a:t>
            </a:r>
            <a:r>
              <a:rPr lang="en-US" sz="1800" b="0" i="0" u="none" strike="noStrike" baseline="0" dirty="0" err="1">
                <a:solidFill>
                  <a:srgbClr val="000000"/>
                </a:solidFill>
                <a:latin typeface="CMSY7"/>
              </a:rPr>
              <a:t>×</a:t>
            </a:r>
            <a:r>
              <a:rPr lang="en-US" sz="1800" b="0" i="0" u="none" strike="noStrike" baseline="0" dirty="0" err="1">
                <a:solidFill>
                  <a:srgbClr val="000000"/>
                </a:solidFill>
                <a:latin typeface="CMMI7"/>
              </a:rPr>
              <a:t>w</a:t>
            </a:r>
            <a:r>
              <a:rPr lang="en-US" sz="1800" b="0" i="0" u="none" strike="noStrike" baseline="0" dirty="0">
                <a:solidFill>
                  <a:srgbClr val="000000"/>
                </a:solidFill>
                <a:latin typeface="CMMI10"/>
              </a:rPr>
              <a:t>, </a:t>
            </a:r>
            <a:r>
              <a:rPr lang="en-US" sz="1800" b="0" i="0" u="none" strike="noStrike" baseline="0" dirty="0">
                <a:solidFill>
                  <a:srgbClr val="000000"/>
                </a:solidFill>
                <a:latin typeface="CMSY10"/>
              </a:rPr>
              <a:t>∀</a:t>
            </a:r>
            <a:r>
              <a:rPr lang="en-US" sz="1800" b="0" i="0" u="none" strike="noStrike" baseline="0" dirty="0">
                <a:solidFill>
                  <a:srgbClr val="000000"/>
                </a:solidFill>
                <a:latin typeface="CMMI10"/>
              </a:rPr>
              <a:t>k </a:t>
            </a:r>
            <a:r>
              <a:rPr lang="en-US" sz="1800" b="0" i="0" u="none" strike="noStrike" baseline="0" dirty="0">
                <a:solidFill>
                  <a:srgbClr val="000000"/>
                </a:solidFill>
                <a:latin typeface="CMSY10"/>
              </a:rPr>
              <a:t>∈ </a:t>
            </a:r>
            <a:r>
              <a:rPr lang="en-US" sz="1800" b="0" i="0" u="none" strike="noStrike" baseline="0" dirty="0">
                <a:solidFill>
                  <a:srgbClr val="000000"/>
                </a:solidFill>
                <a:latin typeface="MSBM10"/>
              </a:rPr>
              <a:t>N </a:t>
            </a:r>
            <a:r>
              <a:rPr lang="en-US" sz="1800" b="0" i="0" u="none" strike="noStrike" baseline="0" dirty="0">
                <a:solidFill>
                  <a:srgbClr val="000000"/>
                </a:solidFill>
                <a:latin typeface="CMR10"/>
              </a:rPr>
              <a:t>that is generated </a:t>
            </a:r>
            <a:r>
              <a:rPr lang="en-US" sz="1800" b="0" i="0" u="none" strike="noStrike" baseline="0" dirty="0">
                <a:solidFill>
                  <a:srgbClr val="0000FF"/>
                </a:solidFill>
                <a:latin typeface="CMR10"/>
              </a:rPr>
              <a:t>CNN; Feature maps </a:t>
            </a:r>
            <a:r>
              <a:rPr lang="en-US" sz="1800" b="0" i="0" u="none" strike="noStrike" baseline="0" dirty="0">
                <a:solidFill>
                  <a:srgbClr val="000000"/>
                </a:solidFill>
                <a:latin typeface="CMR10"/>
              </a:rPr>
              <a:t>containing feature vectors enters the RNN block where a label distribution (consisting of texts as </a:t>
            </a:r>
            <a:r>
              <a:rPr lang="en-US" sz="1800" b="0" i="0" u="none" strike="noStrike" baseline="0" dirty="0">
                <a:latin typeface="CMR10"/>
              </a:rPr>
              <a:t>strings) is predicted for each time frame/stamp </a:t>
            </a:r>
            <a:r>
              <a:rPr lang="en-US" sz="1800" b="0" i="0" u="none" strike="noStrike" baseline="0" dirty="0">
                <a:latin typeface="CMMI10"/>
              </a:rPr>
              <a:t>t</a:t>
            </a:r>
            <a:r>
              <a:rPr lang="en-US" sz="1800" b="0" i="0" u="none" strike="noStrike" baseline="0" dirty="0">
                <a:latin typeface="CMSY7"/>
              </a:rPr>
              <a:t>′</a:t>
            </a:r>
            <a:r>
              <a:rPr lang="en-US" sz="1800" b="0" i="0" u="none" strike="noStrike" baseline="0" dirty="0">
                <a:latin typeface="CMR10"/>
              </a:rPr>
              <a:t>.</a:t>
            </a:r>
            <a:r>
              <a:rPr lang="de-DE" sz="1800" b="0" i="0" u="none" strike="noStrike" baseline="0" dirty="0">
                <a:latin typeface="CMR10"/>
              </a:rPr>
              <a:t> </a:t>
            </a:r>
            <a:r>
              <a:rPr lang="en-US" sz="1800" b="0" i="0" u="none" strike="noStrike" baseline="0" dirty="0">
                <a:latin typeface="CMR10"/>
              </a:rPr>
              <a:t>These per-frame predictions entering the transcription layer are finally converted into a predicted sequence, </a:t>
            </a:r>
            <a:r>
              <a:rPr lang="en-US" sz="1800" b="0" i="0" u="none" strike="noStrike" baseline="0" dirty="0">
                <a:latin typeface="CMMI10"/>
              </a:rPr>
              <a:t>L</a:t>
            </a:r>
            <a:r>
              <a:rPr lang="en-US" sz="1800" b="0" i="0" u="none" strike="noStrike" baseline="0" dirty="0">
                <a:latin typeface="CMSY7"/>
              </a:rPr>
              <a:t>∗</a:t>
            </a:r>
            <a:r>
              <a:rPr lang="en-US" sz="1800" b="0" i="0" u="none" strike="noStrike" baseline="0" dirty="0">
                <a:latin typeface="CMR10"/>
              </a:rPr>
              <a:t>(</a:t>
            </a:r>
            <a:r>
              <a:rPr lang="en-US" sz="1800" b="0" i="0" u="none" strike="noStrike" baseline="0" dirty="0">
                <a:latin typeface="CMMI10"/>
              </a:rPr>
              <a:t>X</a:t>
            </a:r>
            <a:r>
              <a:rPr lang="en-US" sz="1800" b="0" i="0" u="none" strike="noStrike" baseline="0" dirty="0">
                <a:latin typeface="CMR10"/>
              </a:rPr>
              <a:t>) highlighting the decoded text label.</a:t>
            </a:r>
          </a:p>
          <a:p>
            <a:pPr algn="l"/>
            <a:r>
              <a:rPr lang="en-US" sz="1800" b="0" i="0" u="none" strike="noStrike" baseline="0" dirty="0">
                <a:latin typeface="CMMI10"/>
              </a:rPr>
              <a:t>L</a:t>
            </a:r>
            <a:r>
              <a:rPr lang="en-US" sz="1800" b="0" i="0" u="none" strike="noStrike" baseline="0" dirty="0">
                <a:latin typeface="CMSY7"/>
              </a:rPr>
              <a:t>∗</a:t>
            </a:r>
            <a:r>
              <a:rPr lang="en-US" sz="1800" b="0" i="0" u="none" strike="noStrike" baseline="0" dirty="0">
                <a:latin typeface="CMR10"/>
              </a:rPr>
              <a:t>(</a:t>
            </a:r>
            <a:r>
              <a:rPr lang="en-US" sz="1800" b="0" i="0" u="none" strike="noStrike" baseline="0" dirty="0">
                <a:latin typeface="CMMI10"/>
              </a:rPr>
              <a:t>X</a:t>
            </a:r>
            <a:r>
              <a:rPr lang="en-US" sz="1800" b="0" i="0" u="none" strike="noStrike" baseline="0" dirty="0">
                <a:latin typeface="CMR10"/>
              </a:rPr>
              <a:t>) = </a:t>
            </a:r>
            <a:r>
              <a:rPr lang="en-US" sz="1800" b="0" i="0" u="none" strike="noStrike" baseline="0" dirty="0" err="1">
                <a:latin typeface="CMR10"/>
              </a:rPr>
              <a:t>arg</a:t>
            </a:r>
            <a:r>
              <a:rPr lang="en-US" sz="1800" b="0" i="0" u="none" strike="noStrike" baseline="0" dirty="0">
                <a:latin typeface="CMR10"/>
              </a:rPr>
              <a:t> max_(</a:t>
            </a:r>
            <a:r>
              <a:rPr lang="en-US" sz="1800" b="0" i="0" u="none" strike="noStrike" baseline="0" dirty="0">
                <a:latin typeface="CMMI7"/>
              </a:rPr>
              <a:t>T</a:t>
            </a:r>
            <a:r>
              <a:rPr lang="en-US" sz="1800" b="0" i="0" u="none" strike="noStrike" baseline="0" dirty="0">
                <a:latin typeface="CMSY7"/>
              </a:rPr>
              <a:t>∈A) </a:t>
            </a:r>
            <a:r>
              <a:rPr lang="en-US" sz="1800" b="0" i="0" u="none" strike="noStrike" baseline="0" dirty="0">
                <a:latin typeface="CMMI10"/>
              </a:rPr>
              <a:t>p(T </a:t>
            </a:r>
            <a:r>
              <a:rPr lang="en-US" sz="1800" b="0" i="0" u="none" strike="noStrike" baseline="0" dirty="0">
                <a:latin typeface="CMSY10"/>
              </a:rPr>
              <a:t>| </a:t>
            </a:r>
            <a:r>
              <a:rPr lang="en-US" sz="1800" b="0" i="0" u="none" strike="noStrike" baseline="0" dirty="0" err="1">
                <a:latin typeface="CMMI10"/>
              </a:rPr>
              <a:t>f_</a:t>
            </a:r>
            <a:r>
              <a:rPr lang="en-US" sz="1800" b="0" i="0" u="none" strike="noStrike" baseline="0" dirty="0" err="1">
                <a:latin typeface="CMMI7"/>
              </a:rPr>
              <a:t>R</a:t>
            </a:r>
            <a:r>
              <a:rPr lang="en-US" sz="1800" b="0" i="0" u="none" strike="noStrike" baseline="0" dirty="0">
                <a:latin typeface="CMR10"/>
              </a:rPr>
              <a:t>(</a:t>
            </a:r>
            <a:r>
              <a:rPr lang="en-US" sz="1800" b="0" i="0" u="none" strike="noStrike" baseline="0" dirty="0">
                <a:latin typeface="CMMI10"/>
              </a:rPr>
              <a:t>X</a:t>
            </a:r>
            <a:r>
              <a:rPr lang="en-US" sz="1800" b="0" i="0" u="none" strike="noStrike" baseline="0" dirty="0">
                <a:latin typeface="CMR10"/>
              </a:rPr>
              <a:t>)); </a:t>
            </a:r>
            <a:r>
              <a:rPr lang="en-US" sz="1800" b="0" i="0" u="none" strike="noStrike" baseline="0" dirty="0">
                <a:latin typeface="CMMI10"/>
              </a:rPr>
              <a:t>L</a:t>
            </a:r>
            <a:r>
              <a:rPr lang="en-US" sz="1800" b="0" i="0" u="none" strike="noStrike" baseline="0" dirty="0">
                <a:latin typeface="CMSY7"/>
              </a:rPr>
              <a:t>∗</a:t>
            </a:r>
            <a:r>
              <a:rPr lang="en-US" sz="1800" b="0" i="0" u="none" strike="noStrike" baseline="0" dirty="0">
                <a:latin typeface="CMR10"/>
              </a:rPr>
              <a:t>(</a:t>
            </a:r>
            <a:r>
              <a:rPr lang="en-US" sz="1800" b="0" i="0" u="none" strike="noStrike" baseline="0" dirty="0">
                <a:latin typeface="CMMI10"/>
              </a:rPr>
              <a:t>X</a:t>
            </a:r>
            <a:r>
              <a:rPr lang="en-US" sz="1800" b="0" i="0" u="none" strike="noStrike" baseline="0" dirty="0">
                <a:latin typeface="CMR10"/>
              </a:rPr>
              <a:t>) is the chosen label sequence that maximizes the probability</a:t>
            </a:r>
            <a:r>
              <a:rPr lang="en-US" sz="1800" b="0" i="0" u="none" strike="noStrike" baseline="0" dirty="0">
                <a:latin typeface="CMEX10"/>
              </a:rPr>
              <a:t>; p </a:t>
            </a:r>
            <a:r>
              <a:rPr lang="en-US" sz="1800" b="0" i="0" u="none" strike="noStrike" baseline="0" dirty="0">
                <a:latin typeface="CMR10"/>
              </a:rPr>
              <a:t>is the probability of certain label sequence </a:t>
            </a:r>
            <a:r>
              <a:rPr lang="en-US" sz="1800" b="0" i="0" u="none" strike="noStrike" baseline="0" dirty="0">
                <a:latin typeface="CMMI10"/>
              </a:rPr>
              <a:t>T </a:t>
            </a:r>
            <a:r>
              <a:rPr lang="en-US" sz="1800" b="0" i="0" u="none" strike="noStrike" baseline="0" dirty="0">
                <a:latin typeface="CMSY10"/>
              </a:rPr>
              <a:t>∈ A </a:t>
            </a:r>
            <a:r>
              <a:rPr lang="en-US" sz="1800" b="0" i="0" u="none" strike="noStrike" baseline="0" dirty="0">
                <a:latin typeface="CMR10"/>
              </a:rPr>
              <a:t>given per-frame predictions; A - set of allowable character </a:t>
            </a:r>
            <a:r>
              <a:rPr lang="en-US" sz="1800" b="0" i="0" u="none" strike="noStrike" baseline="0" dirty="0" err="1">
                <a:latin typeface="CMR10"/>
              </a:rPr>
              <a:t>ie</a:t>
            </a:r>
            <a:r>
              <a:rPr lang="en-US" sz="1800" b="0" i="0" u="none" strike="noStrike" baseline="0" dirty="0">
                <a:latin typeface="CMR10"/>
              </a:rPr>
              <a:t> dictionary; </a:t>
            </a:r>
            <a:r>
              <a:rPr lang="en-US" sz="1800" b="0" i="0" u="none" strike="noStrike" baseline="0" dirty="0" err="1">
                <a:latin typeface="CMR10"/>
              </a:rPr>
              <a:t>arg</a:t>
            </a:r>
            <a:r>
              <a:rPr lang="en-US" sz="1800" b="0" i="0" u="none" strike="noStrike" baseline="0" dirty="0">
                <a:latin typeface="CMR10"/>
              </a:rPr>
              <a:t> max operator picks </a:t>
            </a:r>
            <a:r>
              <a:rPr lang="en-US" sz="1800" b="0" i="0" u="none" strike="noStrike" baseline="0" dirty="0">
                <a:latin typeface="CMMI10"/>
              </a:rPr>
              <a:t>T such that p is large; </a:t>
            </a:r>
            <a:r>
              <a:rPr lang="en-US" sz="1800" b="0" i="0" u="none" strike="noStrike" baseline="0" dirty="0" err="1">
                <a:latin typeface="CMMI10"/>
              </a:rPr>
              <a:t>f_R</a:t>
            </a:r>
            <a:r>
              <a:rPr lang="en-US" sz="1800" b="0" i="0" u="none" strike="noStrike" baseline="0" dirty="0">
                <a:latin typeface="CMMI10"/>
              </a:rPr>
              <a:t>(</a:t>
            </a:r>
            <a:r>
              <a:rPr lang="en-US" sz="1800" b="0" i="0" u="none" strike="noStrike" baseline="0" dirty="0" err="1">
                <a:latin typeface="CMMI10"/>
              </a:rPr>
              <a:t>Xv</a:t>
            </a:r>
            <a:r>
              <a:rPr lang="en-US" sz="1800" b="0" i="0" u="none" strike="noStrike" baseline="0" dirty="0">
                <a:latin typeface="CMMI10"/>
              </a:rPr>
              <a:t>) is the mapping function;</a:t>
            </a:r>
            <a:endParaRPr lang="en-US" sz="1800" b="0" i="0" u="none" strike="noStrike" baseline="0" dirty="0">
              <a:latin typeface="CMR10"/>
            </a:endParaRPr>
          </a:p>
          <a:p>
            <a:pPr algn="l"/>
            <a:endParaRPr lang="en-US" sz="1800" b="0" i="0" u="none" strike="noStrike" baseline="0" dirty="0">
              <a:latin typeface="CMR10"/>
            </a:endParaRPr>
          </a:p>
          <a:p>
            <a:pPr algn="l"/>
            <a:r>
              <a:rPr lang="en-US" sz="1800" b="0" i="0" u="none" strike="noStrike" baseline="0" dirty="0">
                <a:solidFill>
                  <a:srgbClr val="000000"/>
                </a:solidFill>
                <a:latin typeface="CMR10"/>
              </a:rPr>
              <a:t>The trainable parameters are the weights and biases of both the CNN and </a:t>
            </a:r>
            <a:r>
              <a:rPr lang="en-US" sz="1800" b="0" i="0" u="none" strike="noStrike" baseline="0" dirty="0">
                <a:solidFill>
                  <a:srgbClr val="0000FF"/>
                </a:solidFill>
                <a:latin typeface="CMR10"/>
              </a:rPr>
              <a:t>RNN</a:t>
            </a:r>
            <a:r>
              <a:rPr lang="en-US" sz="1800" b="0" i="0" u="none" strike="noStrike" baseline="0" dirty="0">
                <a:solidFill>
                  <a:srgbClr val="000000"/>
                </a:solidFill>
                <a:latin typeface="CMR10"/>
              </a:rPr>
              <a:t> portions of the network, including all convolutional filters in the </a:t>
            </a:r>
            <a:r>
              <a:rPr lang="en-US" sz="1800" b="0" i="0" u="none" strike="noStrike" baseline="0" dirty="0">
                <a:solidFill>
                  <a:srgbClr val="0000FF"/>
                </a:solidFill>
                <a:latin typeface="CMR10"/>
              </a:rPr>
              <a:t>CNN </a:t>
            </a:r>
            <a:r>
              <a:rPr lang="en-US" sz="1800" b="0" i="0" u="none" strike="noStrike" baseline="0" dirty="0">
                <a:solidFill>
                  <a:srgbClr val="000000"/>
                </a:solidFill>
                <a:latin typeface="CMR10"/>
              </a:rPr>
              <a:t>and the hidden-state parameters (input, forget, and output gates) in the </a:t>
            </a:r>
            <a:r>
              <a:rPr lang="en-US" sz="1800" b="0" i="0" u="none" strike="noStrike" baseline="0" dirty="0">
                <a:solidFill>
                  <a:srgbClr val="0000FF"/>
                </a:solidFill>
                <a:latin typeface="CMR10"/>
              </a:rPr>
              <a:t>RNN</a:t>
            </a:r>
            <a:r>
              <a:rPr lang="en-US" sz="1800" b="0" i="0" u="none" strike="noStrike" baseline="0" dirty="0">
                <a:solidFill>
                  <a:srgbClr val="000000"/>
                </a:solidFill>
                <a:latin typeface="CMR10"/>
              </a:rPr>
              <a:t>. The </a:t>
            </a:r>
            <a:r>
              <a:rPr lang="en-US" sz="1800" b="0" i="0" u="none" strike="noStrike" baseline="0" dirty="0">
                <a:solidFill>
                  <a:srgbClr val="0000FF"/>
                </a:solidFill>
                <a:latin typeface="CMR10"/>
              </a:rPr>
              <a:t>CTC </a:t>
            </a:r>
            <a:r>
              <a:rPr lang="en-US" sz="1800" b="0" i="0" u="none" strike="noStrike" baseline="0" dirty="0">
                <a:solidFill>
                  <a:srgbClr val="000000"/>
                </a:solidFill>
                <a:latin typeface="CMR10"/>
              </a:rPr>
              <a:t>loss itself does not learn any parameters. Instead, it measures how closely the predicted text matches the ground truth, and then back-propagates the resulting gradients to the </a:t>
            </a:r>
            <a:r>
              <a:rPr lang="en-US" sz="1800" b="0" i="0" u="none" strike="noStrike" baseline="0" dirty="0">
                <a:solidFill>
                  <a:srgbClr val="0000FF"/>
                </a:solidFill>
                <a:latin typeface="CMR10"/>
              </a:rPr>
              <a:t>CNN </a:t>
            </a:r>
            <a:r>
              <a:rPr lang="en-US" sz="1800" b="0" i="0" u="none" strike="noStrike" baseline="0" dirty="0">
                <a:solidFill>
                  <a:srgbClr val="000000"/>
                </a:solidFill>
                <a:latin typeface="CMR10"/>
              </a:rPr>
              <a:t>and </a:t>
            </a:r>
            <a:r>
              <a:rPr lang="en-US" sz="1800" b="0" i="0" u="none" strike="noStrike" baseline="0" dirty="0">
                <a:solidFill>
                  <a:srgbClr val="0000FF"/>
                </a:solidFill>
                <a:latin typeface="CMR10"/>
              </a:rPr>
              <a:t>RNN </a:t>
            </a:r>
            <a:r>
              <a:rPr lang="en-US" sz="1800" b="0" i="0" u="none" strike="noStrike" baseline="0" dirty="0">
                <a:solidFill>
                  <a:srgbClr val="000000"/>
                </a:solidFill>
                <a:latin typeface="CMR10"/>
              </a:rPr>
              <a:t>layers.</a:t>
            </a:r>
            <a:endParaRPr lang="en-US" sz="1800" b="0" i="0" u="none" strike="noStrike" baseline="0" dirty="0">
              <a:latin typeface="CMR10"/>
            </a:endParaRPr>
          </a:p>
        </p:txBody>
      </p:sp>
      <p:sp>
        <p:nvSpPr>
          <p:cNvPr id="4" name="Slide Number Placeholder 3">
            <a:extLst>
              <a:ext uri="{FF2B5EF4-FFF2-40B4-BE49-F238E27FC236}">
                <a16:creationId xmlns:a16="http://schemas.microsoft.com/office/drawing/2014/main" id="{71E97B33-7980-B2F3-99FC-6B6349506224}"/>
              </a:ext>
            </a:extLst>
          </p:cNvPr>
          <p:cNvSpPr>
            <a:spLocks noGrp="1"/>
          </p:cNvSpPr>
          <p:nvPr>
            <p:ph type="sldNum" sz="quarter" idx="5"/>
          </p:nvPr>
        </p:nvSpPr>
        <p:spPr/>
        <p:txBody>
          <a:bodyPr/>
          <a:lstStyle/>
          <a:p>
            <a:fld id="{9502F7FA-3984-4F9D-BF36-30DAB3280DBC}" type="slidenum">
              <a:rPr lang="de-DE" smtClean="0"/>
              <a:t>7</a:t>
            </a:fld>
            <a:endParaRPr lang="de-DE"/>
          </a:p>
        </p:txBody>
      </p:sp>
    </p:spTree>
    <p:extLst>
      <p:ext uri="{BB962C8B-B14F-4D97-AF65-F5344CB8AC3E}">
        <p14:creationId xmlns:p14="http://schemas.microsoft.com/office/powerpoint/2010/main" val="4287952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970DF-14FA-34FA-CB59-847B0C2D5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F22CAE-95E3-36DD-C853-0B94F1D0A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C7ED0-69C5-04A2-C7CD-CFBBC81DED5D}"/>
              </a:ext>
            </a:extLst>
          </p:cNvPr>
          <p:cNvSpPr>
            <a:spLocks noGrp="1"/>
          </p:cNvSpPr>
          <p:nvPr>
            <p:ph type="body" idx="1"/>
          </p:nvPr>
        </p:nvSpPr>
        <p:spPr/>
        <p:txBody>
          <a:bodyPr/>
          <a:lstStyle/>
          <a:p>
            <a:pPr algn="l"/>
            <a:r>
              <a:rPr lang="de-DE" sz="2800"/>
              <a:t>Nachdem wir nun die Architektur der Text-Detektor- und Erkenner-Modelle betrachtet haben, wollen wir systematisch die BL-, vortrainierten und trainierten PaddleOCR-Modelle evaluieren, um zu entscheiden, welches überlegen ist.</a:t>
            </a:r>
          </a:p>
          <a:p>
            <a:pPr algn="l"/>
            <a:endParaRPr lang="en-US" sz="1800" b="0" i="0" u="none" strike="noStrike" baseline="0">
              <a:latin typeface="CMMI10"/>
            </a:endParaRPr>
          </a:p>
          <a:p>
            <a:pPr algn="l"/>
            <a:r>
              <a:rPr lang="en-US" sz="1800" b="0" i="0" u="none" strike="noStrike" baseline="0">
                <a:latin typeface="CMMI10"/>
              </a:rPr>
              <a:t>p</a:t>
            </a:r>
            <a:r>
              <a:rPr lang="en-US" sz="1800" b="0" i="0" u="none" strike="noStrike" baseline="0" dirty="0">
                <a:latin typeface="CMMI10"/>
              </a:rPr>
              <a:t>(T </a:t>
            </a:r>
            <a:r>
              <a:rPr lang="en-US" sz="1800" b="0" i="0" u="none" strike="noStrike" baseline="0" dirty="0">
                <a:latin typeface="CMSY10"/>
              </a:rPr>
              <a:t>| </a:t>
            </a:r>
            <a:r>
              <a:rPr lang="en-US" sz="1800" b="0" i="0" u="none" strike="noStrike" baseline="0" dirty="0" err="1">
                <a:latin typeface="CMMI10"/>
              </a:rPr>
              <a:t>f_</a:t>
            </a:r>
            <a:r>
              <a:rPr lang="en-US" sz="1800" b="0" i="0" u="none" strike="noStrike" baseline="0" dirty="0" err="1">
                <a:latin typeface="CMMI7"/>
              </a:rPr>
              <a:t>R</a:t>
            </a:r>
            <a:r>
              <a:rPr lang="en-US" sz="1800" b="0" i="0" u="none" strike="noStrike" baseline="0" dirty="0">
                <a:latin typeface="CMR10"/>
              </a:rPr>
              <a:t>(</a:t>
            </a:r>
            <a:r>
              <a:rPr lang="en-US" sz="1800" b="0" i="0" u="none" strike="noStrike" baseline="0" dirty="0">
                <a:latin typeface="CMMI10"/>
              </a:rPr>
              <a:t>X</a:t>
            </a:r>
            <a:r>
              <a:rPr lang="en-US" sz="1800" b="0" i="0" u="none" strike="noStrike" baseline="0" dirty="0">
                <a:latin typeface="CMR10"/>
              </a:rPr>
              <a:t>)) - probability of certain label sequence </a:t>
            </a:r>
            <a:r>
              <a:rPr lang="en-US" sz="1800" b="0" i="0" u="none" strike="noStrike" baseline="0" dirty="0">
                <a:latin typeface="CMMI10"/>
              </a:rPr>
              <a:t>T </a:t>
            </a:r>
            <a:r>
              <a:rPr lang="en-US" sz="1800" b="0" i="0" u="none" strike="noStrike" baseline="0" dirty="0">
                <a:latin typeface="CMSY10"/>
              </a:rPr>
              <a:t>∈ A </a:t>
            </a:r>
            <a:r>
              <a:rPr lang="en-US" sz="1800" b="0" i="0" u="none" strike="noStrike" baseline="0" dirty="0">
                <a:latin typeface="CMR10"/>
              </a:rPr>
              <a:t>given per-frame predictions; </a:t>
            </a:r>
            <a:r>
              <a:rPr lang="en-US" sz="1800" b="0" i="0" u="none" strike="noStrike" baseline="0" dirty="0" err="1">
                <a:latin typeface="CMMI10"/>
              </a:rPr>
              <a:t>y</a:t>
            </a:r>
            <a:r>
              <a:rPr lang="en-US" sz="1800" b="0" i="0" u="none" strike="noStrike" baseline="0" dirty="0" err="1">
                <a:latin typeface="CMMI7"/>
              </a:rPr>
              <a:t>v,o</a:t>
            </a:r>
            <a:r>
              <a:rPr lang="en-US" sz="1800" b="0" i="0" u="none" strike="noStrike" baseline="0" dirty="0">
                <a:latin typeface="CMR10"/>
              </a:rPr>
              <a:t>(</a:t>
            </a:r>
            <a:r>
              <a:rPr lang="en-US" sz="1800" b="0" i="0" u="none" strike="noStrike" baseline="0" dirty="0">
                <a:latin typeface="CMMI10"/>
              </a:rPr>
              <a:t>T</a:t>
            </a:r>
            <a:r>
              <a:rPr lang="en-US" sz="1800" b="0" i="0" u="none" strike="noStrike" baseline="0" dirty="0">
                <a:latin typeface="CMMI7"/>
              </a:rPr>
              <a:t>v</a:t>
            </a:r>
            <a:r>
              <a:rPr lang="en-US" sz="1800" b="0" i="0" u="none" strike="noStrike" baseline="0" dirty="0">
                <a:latin typeface="CMR10"/>
              </a:rPr>
              <a:t>) =0/1 with class </a:t>
            </a:r>
            <a:r>
              <a:rPr lang="en-US" sz="1800" b="0" i="0" u="none" strike="noStrike" baseline="0" dirty="0">
                <a:latin typeface="CMMI10"/>
              </a:rPr>
              <a:t>o </a:t>
            </a:r>
            <a:r>
              <a:rPr lang="en-US" sz="1800" b="0" i="0" u="none" strike="noStrike" baseline="0" dirty="0">
                <a:latin typeface="CMSY10"/>
              </a:rPr>
              <a:t>∈ </a:t>
            </a:r>
            <a:r>
              <a:rPr lang="en-US" sz="1800" b="0" i="0" u="none" strike="noStrike" baseline="0" dirty="0">
                <a:latin typeface="CMMI10"/>
              </a:rPr>
              <a:t>O </a:t>
            </a:r>
            <a:r>
              <a:rPr lang="en-US" sz="1800" b="0" i="0" u="none" strike="noStrike" baseline="0" dirty="0">
                <a:latin typeface="CMR10"/>
              </a:rPr>
              <a:t>- correct classification for label </a:t>
            </a:r>
            <a:r>
              <a:rPr lang="en-US" sz="1800" b="0" i="0" u="none" strike="noStrike" baseline="0" dirty="0">
                <a:latin typeface="CMMI10"/>
              </a:rPr>
              <a:t>T</a:t>
            </a:r>
            <a:r>
              <a:rPr lang="en-US" sz="1800" b="0" i="0" u="none" strike="noStrike" baseline="0" dirty="0">
                <a:latin typeface="CMMI7"/>
              </a:rPr>
              <a:t>v; </a:t>
            </a:r>
            <a:r>
              <a:rPr lang="en-US" sz="1800" b="0" i="0" u="none" strike="noStrike" baseline="0" dirty="0">
                <a:latin typeface="CMR10"/>
              </a:rPr>
              <a:t>0 indicates incorrect classification whereas 1 indicates correct classification from the available classes </a:t>
            </a:r>
            <a:r>
              <a:rPr lang="en-US" sz="1800" b="0" i="0" u="none" strike="noStrike" baseline="0" dirty="0">
                <a:latin typeface="CMMI10"/>
              </a:rPr>
              <a:t>o; </a:t>
            </a:r>
            <a:r>
              <a:rPr lang="en-US" sz="1800" b="0" i="0" u="none" strike="noStrike" baseline="0" dirty="0">
                <a:latin typeface="CMR10"/>
              </a:rPr>
              <a:t>(</a:t>
            </a:r>
            <a:r>
              <a:rPr lang="en-US" sz="1800" b="0" i="0" u="none" strike="noStrike" baseline="0" dirty="0" err="1">
                <a:latin typeface="CMMI10"/>
              </a:rPr>
              <a:t>p</a:t>
            </a:r>
            <a:r>
              <a:rPr lang="en-US" sz="1800" b="0" i="0" u="none" strike="noStrike" baseline="0" dirty="0" err="1">
                <a:latin typeface="CMMI7"/>
              </a:rPr>
              <a:t>v,o</a:t>
            </a:r>
            <a:r>
              <a:rPr lang="en-US" sz="1800" b="0" i="0" u="none" strike="noStrike" baseline="0" dirty="0">
                <a:latin typeface="CMR10"/>
              </a:rPr>
              <a:t>)(</a:t>
            </a:r>
            <a:r>
              <a:rPr lang="en-US" sz="1800" b="0" i="0" u="none" strike="noStrike" baseline="0" dirty="0" err="1">
                <a:latin typeface="CMMI10"/>
              </a:rPr>
              <a:t>X</a:t>
            </a:r>
            <a:r>
              <a:rPr lang="en-US" sz="1800" b="0" i="0" u="none" strike="noStrike" baseline="0" dirty="0" err="1">
                <a:latin typeface="CMMI7"/>
              </a:rPr>
              <a:t>v</a:t>
            </a:r>
            <a:r>
              <a:rPr lang="en-US" sz="1800" b="0" i="0" u="none" strike="noStrike" baseline="0" dirty="0">
                <a:latin typeface="CMMI10"/>
              </a:rPr>
              <a:t>, T</a:t>
            </a:r>
            <a:r>
              <a:rPr lang="en-US" sz="1800" b="0" i="0" u="none" strike="noStrike" baseline="0" dirty="0">
                <a:latin typeface="CMMI7"/>
              </a:rPr>
              <a:t>v</a:t>
            </a:r>
            <a:r>
              <a:rPr lang="en-US" sz="1800" b="0" i="0" u="none" strike="noStrike" baseline="0" dirty="0">
                <a:latin typeface="CMMI10"/>
              </a:rPr>
              <a:t>, o</a:t>
            </a:r>
            <a:r>
              <a:rPr lang="en-US" sz="1800" b="0" i="0" u="none" strike="noStrike" baseline="0" dirty="0">
                <a:latin typeface="CMR10"/>
              </a:rPr>
              <a:t>) is the predicted probability that label </a:t>
            </a:r>
            <a:r>
              <a:rPr lang="en-US" sz="1800" b="0" i="0" u="none" strike="noStrike" baseline="0" dirty="0">
                <a:latin typeface="CMMI10"/>
              </a:rPr>
              <a:t>T</a:t>
            </a:r>
            <a:r>
              <a:rPr lang="en-US" sz="1800" b="0" i="0" u="none" strike="noStrike" baseline="0" dirty="0">
                <a:latin typeface="CMMI7"/>
              </a:rPr>
              <a:t>v </a:t>
            </a:r>
            <a:r>
              <a:rPr lang="en-US" sz="1800" b="0" i="0" u="none" strike="noStrike" baseline="0" dirty="0">
                <a:latin typeface="CMR10"/>
              </a:rPr>
              <a:t>for an image </a:t>
            </a:r>
            <a:r>
              <a:rPr lang="en-US" sz="1800" b="0" i="0" u="none" strike="noStrike" baseline="0" dirty="0" err="1">
                <a:latin typeface="CMMI10"/>
              </a:rPr>
              <a:t>X</a:t>
            </a:r>
            <a:r>
              <a:rPr lang="en-US" sz="1800" b="0" i="0" u="none" strike="noStrike" baseline="0" dirty="0" err="1">
                <a:latin typeface="CMMI7"/>
              </a:rPr>
              <a:t>v</a:t>
            </a:r>
            <a:r>
              <a:rPr lang="en-US" sz="1800" b="0" i="0" u="none" strike="noStrike" baseline="0" dirty="0">
                <a:latin typeface="CMMI7"/>
              </a:rPr>
              <a:t> </a:t>
            </a:r>
            <a:r>
              <a:rPr lang="en-US" sz="1800" b="0" i="0" u="none" strike="noStrike" baseline="0" dirty="0">
                <a:latin typeface="CMR10"/>
              </a:rPr>
              <a:t>belongs to </a:t>
            </a:r>
            <a:r>
              <a:rPr lang="en-US" sz="1800" b="0" i="0" u="none" strike="noStrike" baseline="0">
                <a:latin typeface="CMR10"/>
              </a:rPr>
              <a:t>class </a:t>
            </a:r>
            <a:r>
              <a:rPr lang="en-US" sz="1800" b="0" i="0" u="none" strike="noStrike" baseline="0">
                <a:latin typeface="CMMI10"/>
              </a:rPr>
              <a:t>o</a:t>
            </a:r>
            <a:r>
              <a:rPr lang="en-US" sz="1800" b="0" i="0" u="none" strike="noStrike" baseline="0">
                <a:latin typeface="CMR10"/>
              </a:rPr>
              <a:t>; </a:t>
            </a:r>
            <a:r>
              <a:rPr lang="en-US" sz="1800"/>
              <a:t>mod A = 37/95</a:t>
            </a:r>
            <a:endParaRPr lang="en-US" sz="1800" b="0" i="0" u="none" strike="noStrike" baseline="0" dirty="0">
              <a:solidFill>
                <a:srgbClr val="000000"/>
              </a:solidFill>
              <a:latin typeface="CMR10"/>
            </a:endParaRPr>
          </a:p>
          <a:p>
            <a:pPr algn="l"/>
            <a:endParaRPr lang="en-US" sz="1800" b="0" i="0" u="none" strike="noStrike" baseline="0" dirty="0">
              <a:solidFill>
                <a:srgbClr val="000000"/>
              </a:solidFill>
              <a:latin typeface="CMR10"/>
            </a:endParaRPr>
          </a:p>
          <a:p>
            <a:pPr algn="l"/>
            <a:r>
              <a:rPr lang="en-US" sz="1800" b="0" i="0" u="none" strike="noStrike" baseline="0" dirty="0">
                <a:solidFill>
                  <a:srgbClr val="000000"/>
                </a:solidFill>
                <a:latin typeface="CMR10"/>
              </a:rPr>
              <a:t>The input image is fed </a:t>
            </a:r>
            <a:r>
              <a:rPr lang="en-US" sz="1800" b="0" i="0" u="none" strike="noStrike" baseline="0" dirty="0" err="1">
                <a:solidFill>
                  <a:srgbClr val="000000"/>
                </a:solidFill>
                <a:latin typeface="CMR10"/>
              </a:rPr>
              <a:t>whr</a:t>
            </a:r>
            <a:r>
              <a:rPr lang="en-US" sz="1800" b="0" i="0" u="none" strike="noStrike" baseline="0" dirty="0">
                <a:solidFill>
                  <a:srgbClr val="000000"/>
                </a:solidFill>
                <a:latin typeface="CMR10"/>
              </a:rPr>
              <a:t> with progressive overlapping patch embedding(patch-wise image tokenization), the images get converted into 2D patches gradually or progressively using convolutional filters. These 2D patches are called character components (CC), where each component(2D patch) represents a fraction of a text character. These CC enter the three stages of mixing blocks, concluding with either merging or combining operations (for the final stage). </a:t>
            </a:r>
          </a:p>
          <a:p>
            <a:pPr algn="l"/>
            <a:r>
              <a:rPr lang="en-US" sz="1800" b="0" i="0" u="none" strike="noStrike" baseline="0" dirty="0">
                <a:solidFill>
                  <a:srgbClr val="000000"/>
                </a:solidFill>
                <a:latin typeface="CMR10"/>
              </a:rPr>
              <a:t>These merging blocks capture the intra- and inter-character patterns. These multi-grained features are converted into character sequences with the head part of the network. </a:t>
            </a:r>
          </a:p>
          <a:p>
            <a:pPr algn="l"/>
            <a:r>
              <a:rPr lang="en-US" sz="1800" b="0" i="0" u="none" strike="noStrike" baseline="0" dirty="0">
                <a:solidFill>
                  <a:srgbClr val="000000"/>
                </a:solidFill>
                <a:latin typeface="CMR10"/>
              </a:rPr>
              <a:t>The patches of images from mixing blocks are fed into the network’s head part, employing a multi-head network that combines </a:t>
            </a:r>
            <a:r>
              <a:rPr lang="en-US" sz="1800" b="0" i="0" u="none" strike="noStrike" baseline="0" dirty="0">
                <a:solidFill>
                  <a:srgbClr val="0000FF"/>
                </a:solidFill>
                <a:latin typeface="CMR10"/>
              </a:rPr>
              <a:t>CTC </a:t>
            </a:r>
            <a:r>
              <a:rPr lang="en-US" sz="1800" b="0" i="0" u="none" strike="noStrike" baseline="0" dirty="0">
                <a:solidFill>
                  <a:srgbClr val="000000"/>
                </a:solidFill>
                <a:latin typeface="CMR10"/>
              </a:rPr>
              <a:t>and multi-class cross-entropy losses instead of the linear predictor loss function. The trainable parameters include the weights and biases for the 2D convolution operations in patch embedding layers, attention projections, and feed-forward sub layers within the mixing blocks, as well as those of the fully connected layers and the final linear classifier.</a:t>
            </a:r>
          </a:p>
        </p:txBody>
      </p:sp>
      <p:sp>
        <p:nvSpPr>
          <p:cNvPr id="4" name="Slide Number Placeholder 3">
            <a:extLst>
              <a:ext uri="{FF2B5EF4-FFF2-40B4-BE49-F238E27FC236}">
                <a16:creationId xmlns:a16="http://schemas.microsoft.com/office/drawing/2014/main" id="{3B693C98-283E-3B13-A5C0-4F88AFE75574}"/>
              </a:ext>
            </a:extLst>
          </p:cNvPr>
          <p:cNvSpPr>
            <a:spLocks noGrp="1"/>
          </p:cNvSpPr>
          <p:nvPr>
            <p:ph type="sldNum" sz="quarter" idx="5"/>
          </p:nvPr>
        </p:nvSpPr>
        <p:spPr/>
        <p:txBody>
          <a:bodyPr/>
          <a:lstStyle/>
          <a:p>
            <a:fld id="{9502F7FA-3984-4F9D-BF36-30DAB3280DBC}" type="slidenum">
              <a:rPr lang="de-DE" smtClean="0"/>
              <a:t>8</a:t>
            </a:fld>
            <a:endParaRPr lang="de-DE"/>
          </a:p>
        </p:txBody>
      </p:sp>
    </p:spTree>
    <p:extLst>
      <p:ext uri="{BB962C8B-B14F-4D97-AF65-F5344CB8AC3E}">
        <p14:creationId xmlns:p14="http://schemas.microsoft.com/office/powerpoint/2010/main" val="2603411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1733F-DA39-B8EE-2663-B9AA32926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4D5525-6735-8AC8-04DD-380239B01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DB20A-CFBB-5788-FCAC-284470B1B0A7}"/>
              </a:ext>
            </a:extLst>
          </p:cNvPr>
          <p:cNvSpPr>
            <a:spLocks noGrp="1"/>
          </p:cNvSpPr>
          <p:nvPr>
            <p:ph type="body" idx="1"/>
          </p:nvPr>
        </p:nvSpPr>
        <p:spPr/>
        <p:txBody>
          <a:bodyPr/>
          <a:lstStyle/>
          <a:p>
            <a:pPr algn="l"/>
            <a:r>
              <a:rPr lang="de-DE" sz="1800" b="0" i="0" u="none" strike="noStrike" baseline="0">
                <a:solidFill>
                  <a:srgbClr val="000000"/>
                </a:solidFill>
                <a:latin typeface="CMR10"/>
              </a:rPr>
              <a:t>Diese Metriken bewerten OCR-Modelle gut für den Zweck, dem sie später dienen.</a:t>
            </a:r>
          </a:p>
          <a:p>
            <a:pPr algn="l"/>
            <a:endParaRPr lang="en-US" sz="1800" b="0" i="0" u="none" strike="noStrike" baseline="0" dirty="0">
              <a:solidFill>
                <a:srgbClr val="000000"/>
              </a:solidFill>
              <a:latin typeface="CMR10"/>
            </a:endParaRPr>
          </a:p>
          <a:p>
            <a:pPr algn="l"/>
            <a:r>
              <a:rPr lang="en-US" sz="1800" b="0" i="0" u="none" strike="noStrike" baseline="0" dirty="0">
                <a:solidFill>
                  <a:srgbClr val="000000"/>
                </a:solidFill>
                <a:latin typeface="CMR10"/>
              </a:rPr>
              <a:t>Above 70% of research paper in OCR are based on standard OCR metrics;</a:t>
            </a:r>
          </a:p>
          <a:p>
            <a:pPr marL="0" marR="0" lvl="0" indent="0" algn="l" defTabSz="863995"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Videos best depict the real-time processing condition of an OCR model;</a:t>
            </a:r>
          </a:p>
          <a:p>
            <a:pPr algn="l"/>
            <a:endParaRPr lang="en-US" sz="1800" b="0" i="0" u="none" strike="noStrike" baseline="0" dirty="0">
              <a:solidFill>
                <a:srgbClr val="000000"/>
              </a:solidFill>
              <a:latin typeface="CMR10"/>
            </a:endParaRPr>
          </a:p>
          <a:p>
            <a:pPr algn="l"/>
            <a:endParaRPr lang="en-US" sz="1800" b="0" i="0" u="none" strike="noStrike" baseline="0" dirty="0">
              <a:solidFill>
                <a:srgbClr val="000000"/>
              </a:solidFill>
              <a:latin typeface="CMR10"/>
            </a:endParaRPr>
          </a:p>
          <a:p>
            <a:pPr algn="l"/>
            <a:r>
              <a:rPr lang="en-US" sz="1800" b="0" i="0" u="none" strike="noStrike" baseline="0" dirty="0">
                <a:solidFill>
                  <a:srgbClr val="000000"/>
                </a:solidFill>
                <a:latin typeface="CMR10"/>
              </a:rPr>
              <a:t>Precision - proportion of correctly predicted positive instances among all predicted positives. </a:t>
            </a:r>
          </a:p>
          <a:p>
            <a:pPr algn="l"/>
            <a:r>
              <a:rPr lang="en-US" sz="1800" b="0" i="0" u="none" strike="noStrike" baseline="0" dirty="0">
                <a:solidFill>
                  <a:srgbClr val="000000"/>
                </a:solidFill>
                <a:latin typeface="CMR10"/>
              </a:rPr>
              <a:t>Recall - percentage of actual positive instances that the model correctly identified. </a:t>
            </a:r>
          </a:p>
          <a:p>
            <a:pPr algn="l"/>
            <a:r>
              <a:rPr lang="en-US" sz="1800" b="0" i="0" u="none" strike="noStrike" baseline="0" dirty="0">
                <a:solidFill>
                  <a:srgbClr val="000000"/>
                </a:solidFill>
                <a:latin typeface="CMR10"/>
              </a:rPr>
              <a:t>The harmonic mean/F1 score provides a balanced metric that combines precision and recall.</a:t>
            </a:r>
          </a:p>
          <a:p>
            <a:pPr algn="l"/>
            <a:endParaRPr lang="en-US" sz="1800" b="0" i="0" u="none" strike="noStrike" baseline="0" dirty="0">
              <a:solidFill>
                <a:srgbClr val="000000"/>
              </a:solidFill>
              <a:latin typeface="CMR10"/>
            </a:endParaRPr>
          </a:p>
          <a:p>
            <a:pPr algn="l"/>
            <a:r>
              <a:rPr lang="en-US" sz="1800" b="0" i="0" u="none" strike="noStrike" baseline="0" dirty="0">
                <a:latin typeface="CMMI10"/>
              </a:rPr>
              <a:t>precision</a:t>
            </a:r>
            <a:r>
              <a:rPr lang="en-US" sz="1800" b="0" i="0" u="none" strike="noStrike" baseline="0" dirty="0">
                <a:latin typeface="CMR10"/>
              </a:rPr>
              <a:t>(</a:t>
            </a:r>
            <a:r>
              <a:rPr lang="en-US" sz="1800" b="0" i="0" u="none" strike="noStrike" baseline="0" dirty="0" err="1">
                <a:latin typeface="CMMI10"/>
              </a:rPr>
              <a:t>X</a:t>
            </a:r>
            <a:r>
              <a:rPr lang="en-US" sz="1800" b="0" i="0" u="none" strike="noStrike" baseline="0" dirty="0" err="1">
                <a:latin typeface="CMMI7"/>
              </a:rPr>
              <a:t>v</a:t>
            </a:r>
            <a:r>
              <a:rPr lang="en-US" sz="1800" b="0" i="0" u="none" strike="noStrike" baseline="0" dirty="0" err="1">
                <a:latin typeface="CMMI10"/>
              </a:rPr>
              <a:t>,B</a:t>
            </a:r>
            <a:r>
              <a:rPr lang="en-US" sz="1800" b="0" i="0" u="none" strike="noStrike" baseline="0" dirty="0" err="1">
                <a:latin typeface="CMMI7"/>
              </a:rPr>
              <a:t>v</a:t>
            </a:r>
            <a:r>
              <a:rPr lang="en-US" sz="1800" b="0" i="0" u="none" strike="noStrike" baseline="0" dirty="0">
                <a:latin typeface="CMR10"/>
              </a:rPr>
              <a:t>) =</a:t>
            </a:r>
            <a:r>
              <a:rPr lang="en-US" sz="1800" b="0" i="0" u="none" strike="noStrike" baseline="0" dirty="0">
                <a:solidFill>
                  <a:srgbClr val="000000"/>
                </a:solidFill>
                <a:latin typeface="CMR10"/>
              </a:rPr>
              <a:t> </a:t>
            </a:r>
            <a:r>
              <a:rPr lang="en-US" sz="1800" b="0" i="0" u="none" strike="noStrike" baseline="0" dirty="0" err="1">
                <a:solidFill>
                  <a:srgbClr val="000000"/>
                </a:solidFill>
                <a:latin typeface="CMR10"/>
              </a:rPr>
              <a:t>tp</a:t>
            </a:r>
            <a:r>
              <a:rPr lang="en-US" sz="1800" b="0" i="0" u="none" strike="noStrike" baseline="0" dirty="0">
                <a:solidFill>
                  <a:srgbClr val="000000"/>
                </a:solidFill>
                <a:latin typeface="CMR10"/>
              </a:rPr>
              <a:t>/</a:t>
            </a:r>
            <a:r>
              <a:rPr lang="en-US" sz="1800" b="0" i="0" u="none" strike="noStrike" baseline="0" dirty="0" err="1">
                <a:solidFill>
                  <a:srgbClr val="000000"/>
                </a:solidFill>
                <a:latin typeface="CMR10"/>
              </a:rPr>
              <a:t>tp+fp</a:t>
            </a:r>
            <a:r>
              <a:rPr lang="en-US" sz="1800" b="0" i="0" u="none" strike="noStrike" baseline="0" dirty="0">
                <a:solidFill>
                  <a:srgbClr val="000000"/>
                </a:solidFill>
                <a:latin typeface="CMR10"/>
              </a:rPr>
              <a:t>; recall = </a:t>
            </a:r>
            <a:r>
              <a:rPr lang="en-US" sz="1800" b="0" i="0" u="none" strike="noStrike" baseline="0" dirty="0" err="1">
                <a:solidFill>
                  <a:srgbClr val="000000"/>
                </a:solidFill>
                <a:latin typeface="CMR10"/>
              </a:rPr>
              <a:t>tp</a:t>
            </a:r>
            <a:r>
              <a:rPr lang="en-US" sz="1800" b="0" i="0" u="none" strike="noStrike" baseline="0" dirty="0">
                <a:solidFill>
                  <a:srgbClr val="000000"/>
                </a:solidFill>
                <a:latin typeface="CMR10"/>
              </a:rPr>
              <a:t>/</a:t>
            </a:r>
            <a:r>
              <a:rPr lang="en-US" sz="1800" b="0" i="0" u="none" strike="noStrike" baseline="0" dirty="0" err="1">
                <a:solidFill>
                  <a:srgbClr val="000000"/>
                </a:solidFill>
                <a:latin typeface="CMR10"/>
              </a:rPr>
              <a:t>tp+fn</a:t>
            </a:r>
            <a:r>
              <a:rPr lang="en-US" sz="1800" b="0" i="0" u="none" strike="noStrike" baseline="0" dirty="0">
                <a:solidFill>
                  <a:srgbClr val="000000"/>
                </a:solidFill>
                <a:latin typeface="CMR10"/>
              </a:rPr>
              <a:t>; </a:t>
            </a:r>
            <a:r>
              <a:rPr lang="en-US" sz="1800" b="0" i="0" u="none" strike="noStrike" baseline="0" dirty="0" err="1">
                <a:solidFill>
                  <a:srgbClr val="000000"/>
                </a:solidFill>
                <a:latin typeface="CMR10"/>
              </a:rPr>
              <a:t>hmean</a:t>
            </a:r>
            <a:r>
              <a:rPr lang="en-US" sz="1800" b="0" i="0" u="none" strike="noStrike" baseline="0" dirty="0">
                <a:solidFill>
                  <a:srgbClr val="000000"/>
                </a:solidFill>
                <a:latin typeface="CMR10"/>
              </a:rPr>
              <a:t> = 2*p*r/</a:t>
            </a:r>
            <a:r>
              <a:rPr lang="en-US" sz="1800" b="0" i="0" u="none" strike="noStrike" baseline="0" dirty="0" err="1">
                <a:solidFill>
                  <a:srgbClr val="000000"/>
                </a:solidFill>
                <a:latin typeface="CMR10"/>
              </a:rPr>
              <a:t>p+r</a:t>
            </a:r>
            <a:r>
              <a:rPr lang="en-US" sz="1800" b="0" i="0" u="none" strike="noStrike" baseline="0" dirty="0">
                <a:solidFill>
                  <a:srgbClr val="000000"/>
                </a:solidFill>
                <a:latin typeface="CMR10"/>
              </a:rPr>
              <a:t>;</a:t>
            </a:r>
          </a:p>
          <a:p>
            <a:pPr algn="l"/>
            <a:r>
              <a:rPr lang="en-US" sz="1800" b="0" i="0" u="none" strike="noStrike" baseline="0" dirty="0">
                <a:solidFill>
                  <a:srgbClr val="000000"/>
                </a:solidFill>
                <a:latin typeface="CMR10"/>
              </a:rPr>
              <a:t>Accuracy(</a:t>
            </a:r>
            <a:r>
              <a:rPr lang="en-US" sz="1800" b="0" i="0" u="none" strike="noStrike" baseline="0" dirty="0" err="1">
                <a:solidFill>
                  <a:srgbClr val="000000"/>
                </a:solidFill>
                <a:latin typeface="CMR10"/>
              </a:rPr>
              <a:t>Xv,Tv</a:t>
            </a:r>
            <a:r>
              <a:rPr lang="en-US" sz="1800" b="0" i="0" u="none" strike="noStrike" baseline="0" dirty="0">
                <a:solidFill>
                  <a:srgbClr val="000000"/>
                </a:solidFill>
                <a:latin typeface="CMR10"/>
              </a:rPr>
              <a:t>) = Correct Predictions/Total Samples; Substitutions, Insertions, Deletions (SID)</a:t>
            </a:r>
            <a:endParaRPr lang="de-DE" dirty="0"/>
          </a:p>
        </p:txBody>
      </p:sp>
      <p:sp>
        <p:nvSpPr>
          <p:cNvPr id="4" name="Slide Number Placeholder 3">
            <a:extLst>
              <a:ext uri="{FF2B5EF4-FFF2-40B4-BE49-F238E27FC236}">
                <a16:creationId xmlns:a16="http://schemas.microsoft.com/office/drawing/2014/main" id="{543E2977-8241-0EE8-4B7A-F54D9ABEF090}"/>
              </a:ext>
            </a:extLst>
          </p:cNvPr>
          <p:cNvSpPr>
            <a:spLocks noGrp="1"/>
          </p:cNvSpPr>
          <p:nvPr>
            <p:ph type="sldNum" sz="quarter" idx="5"/>
          </p:nvPr>
        </p:nvSpPr>
        <p:spPr/>
        <p:txBody>
          <a:bodyPr/>
          <a:lstStyle/>
          <a:p>
            <a:fld id="{9502F7FA-3984-4F9D-BF36-30DAB3280DBC}" type="slidenum">
              <a:rPr lang="de-DE" smtClean="0"/>
              <a:t>9</a:t>
            </a:fld>
            <a:endParaRPr lang="de-DE"/>
          </a:p>
        </p:txBody>
      </p:sp>
    </p:spTree>
    <p:extLst>
      <p:ext uri="{BB962C8B-B14F-4D97-AF65-F5344CB8AC3E}">
        <p14:creationId xmlns:p14="http://schemas.microsoft.com/office/powerpoint/2010/main" val="28307966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pic>
        <p:nvPicPr>
          <p:cNvPr id="19" name="Bildplatzhalter 48">
            <a:extLst>
              <a:ext uri="{FF2B5EF4-FFF2-40B4-BE49-F238E27FC236}">
                <a16:creationId xmlns:a16="http://schemas.microsoft.com/office/drawing/2014/main" id="{6B601E17-8A59-4A30-A3C9-0755A73AA802}"/>
              </a:ext>
            </a:extLst>
          </p:cNvPr>
          <p:cNvPicPr>
            <a:picLocks noChangeAspect="1"/>
          </p:cNvPicPr>
          <p:nvPr userDrawn="1"/>
        </p:nvPicPr>
        <p:blipFill>
          <a:blip r:embed="rId2">
            <a:extLst>
              <a:ext uri="{28A0092B-C50C-407E-A947-70E740481C1C}">
                <a14:useLocalDpi xmlns:a14="http://schemas.microsoft.com/office/drawing/2010/main" val="0"/>
              </a:ext>
            </a:extLst>
          </a:blip>
          <a:srcRect l="118" r="118"/>
          <a:stretch>
            <a:fillRect/>
          </a:stretch>
        </p:blipFill>
        <p:spPr>
          <a:xfrm>
            <a:off x="-396" y="-273"/>
            <a:ext cx="11520884" cy="6480448"/>
          </a:xfrm>
          <a:prstGeom prst="rect">
            <a:avLst/>
          </a:prstGeom>
        </p:spPr>
      </p:pic>
      <p:pic>
        <p:nvPicPr>
          <p:cNvPr id="20" name="IAV_Logo">
            <a:extLst>
              <a:ext uri="{FF2B5EF4-FFF2-40B4-BE49-F238E27FC236}">
                <a16:creationId xmlns:a16="http://schemas.microsoft.com/office/drawing/2014/main" id="{50DAB219-8AD2-42BC-9BBF-87F7082EE35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9048337" y="4824263"/>
            <a:ext cx="2148511" cy="1188000"/>
          </a:xfrm>
          <a:prstGeom prst="rect">
            <a:avLst/>
          </a:prstGeom>
        </p:spPr>
      </p:pic>
      <p:sp>
        <p:nvSpPr>
          <p:cNvPr id="2" name="Titel 1">
            <a:extLst>
              <a:ext uri="{FF2B5EF4-FFF2-40B4-BE49-F238E27FC236}">
                <a16:creationId xmlns:a16="http://schemas.microsoft.com/office/drawing/2014/main" id="{56076F01-17EC-4724-B8CD-18FD44ECA277}"/>
              </a:ext>
            </a:extLst>
          </p:cNvPr>
          <p:cNvSpPr>
            <a:spLocks noGrp="1"/>
          </p:cNvSpPr>
          <p:nvPr>
            <p:ph type="title" hasCustomPrompt="1"/>
          </p:nvPr>
        </p:nvSpPr>
        <p:spPr bwMode="gray">
          <a:xfrm>
            <a:off x="539750" y="3376402"/>
            <a:ext cx="8280000" cy="403745"/>
          </a:xfrm>
        </p:spPr>
        <p:txBody>
          <a:bodyPr anchor="b">
            <a:spAutoFit/>
          </a:bodyPr>
          <a:lstStyle>
            <a:lvl1pPr>
              <a:lnSpc>
                <a:spcPct val="100000"/>
              </a:lnSpc>
              <a:defRPr sz="2600">
                <a:solidFill>
                  <a:schemeClr val="accent1"/>
                </a:solidFill>
              </a:defRPr>
            </a:lvl1pPr>
          </a:lstStyle>
          <a:p>
            <a:r>
              <a:rPr lang="en-US" dirty="0"/>
              <a:t>Insert Presentation Title</a:t>
            </a:r>
          </a:p>
        </p:txBody>
      </p:sp>
      <p:sp>
        <p:nvSpPr>
          <p:cNvPr id="21" name="Fußzeilenplatzhalter 3">
            <a:extLst>
              <a:ext uri="{FF2B5EF4-FFF2-40B4-BE49-F238E27FC236}">
                <a16:creationId xmlns:a16="http://schemas.microsoft.com/office/drawing/2014/main" id="{67ECDBC6-A0EC-4C5B-9847-67069DDD4A29}"/>
              </a:ext>
            </a:extLst>
          </p:cNvPr>
          <p:cNvSpPr>
            <a:spLocks noGrp="1"/>
          </p:cNvSpPr>
          <p:nvPr>
            <p:ph type="ftr" sz="quarter" idx="3"/>
          </p:nvPr>
        </p:nvSpPr>
        <p:spPr bwMode="gray">
          <a:xfrm>
            <a:off x="647676" y="6516432"/>
            <a:ext cx="288000" cy="36000"/>
          </a:xfrm>
          <a:prstGeom prst="rect">
            <a:avLst/>
          </a:prstGeom>
        </p:spPr>
        <p:txBody>
          <a:bodyPr vert="horz" lIns="0" tIns="0" rIns="0" bIns="0" rtlCol="0" anchor="ctr"/>
          <a:lstStyle>
            <a:lvl1pPr algn="l">
              <a:defRPr sz="100">
                <a:solidFill>
                  <a:srgbClr val="E6E6E6"/>
                </a:solidFill>
              </a:defRPr>
            </a:lvl1pPr>
          </a:lstStyle>
          <a:p>
            <a:r>
              <a:rPr lang="en-US"/>
              <a:t>IAV  MM/JJJJ  Abteilungskürzel  Namenskürzel  Status: Entwurf, vertraulich</a:t>
            </a:r>
            <a:endParaRPr lang="en-US" dirty="0"/>
          </a:p>
        </p:txBody>
      </p:sp>
      <p:sp>
        <p:nvSpPr>
          <p:cNvPr id="22" name="Foliennummernplatzhalter 4">
            <a:extLst>
              <a:ext uri="{FF2B5EF4-FFF2-40B4-BE49-F238E27FC236}">
                <a16:creationId xmlns:a16="http://schemas.microsoft.com/office/drawing/2014/main" id="{E75DEFE7-5879-4104-847F-0952E148F47D}"/>
              </a:ext>
            </a:extLst>
          </p:cNvPr>
          <p:cNvSpPr>
            <a:spLocks noGrp="1"/>
          </p:cNvSpPr>
          <p:nvPr>
            <p:ph type="sldNum" sz="quarter" idx="4"/>
          </p:nvPr>
        </p:nvSpPr>
        <p:spPr bwMode="gray">
          <a:xfrm>
            <a:off x="539664" y="6516455"/>
            <a:ext cx="72008" cy="36000"/>
          </a:xfrm>
          <a:prstGeom prst="rect">
            <a:avLst/>
          </a:prstGeom>
        </p:spPr>
        <p:txBody>
          <a:bodyPr vert="horz" lIns="0" tIns="0" rIns="0" bIns="0" rtlCol="0" anchor="ctr"/>
          <a:lstStyle>
            <a:lvl1pPr algn="l">
              <a:defRPr sz="100">
                <a:solidFill>
                  <a:srgbClr val="E6E6E6"/>
                </a:solidFill>
              </a:defRPr>
            </a:lvl1pPr>
          </a:lstStyle>
          <a:p>
            <a:fld id="{C651C7C4-31E4-E340-822E-DEA0EA75A835}" type="slidenum">
              <a:rPr lang="en-US" smtClean="0"/>
              <a:pPr/>
              <a:t>‹#›</a:t>
            </a:fld>
            <a:endParaRPr lang="en-US" dirty="0"/>
          </a:p>
        </p:txBody>
      </p:sp>
      <p:sp>
        <p:nvSpPr>
          <p:cNvPr id="8" name="Textplatzhalter 8">
            <a:extLst>
              <a:ext uri="{FF2B5EF4-FFF2-40B4-BE49-F238E27FC236}">
                <a16:creationId xmlns:a16="http://schemas.microsoft.com/office/drawing/2014/main" id="{FD5E4C93-51C5-4597-8CA9-B2334CFA6B47}"/>
              </a:ext>
            </a:extLst>
          </p:cNvPr>
          <p:cNvSpPr>
            <a:spLocks noGrp="1" noChangeAspect="1"/>
          </p:cNvSpPr>
          <p:nvPr>
            <p:ph type="body" sz="quarter" idx="13" hasCustomPrompt="1"/>
          </p:nvPr>
        </p:nvSpPr>
        <p:spPr bwMode="gray">
          <a:xfrm>
            <a:off x="539750" y="3960813"/>
            <a:ext cx="8280400" cy="493277"/>
          </a:xfrm>
        </p:spPr>
        <p:txBody>
          <a:bodyPr>
            <a:spAutoFit/>
          </a:bodyPr>
          <a:lstStyle>
            <a:lvl1pPr marL="0" indent="0">
              <a:lnSpc>
                <a:spcPct val="120000"/>
              </a:lnSpc>
              <a:spcBef>
                <a:spcPts val="0"/>
              </a:spcBef>
              <a:spcAft>
                <a:spcPts val="0"/>
              </a:spcAft>
              <a:buNone/>
              <a:defRPr sz="1400">
                <a:solidFill>
                  <a:schemeClr val="accent1"/>
                </a:solidFill>
              </a:defRPr>
            </a:lvl1pPr>
            <a:lvl2pPr marL="180000" indent="0">
              <a:buNone/>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rPr lang="en-US"/>
              <a:t>Subtitle</a:t>
            </a:r>
          </a:p>
          <a:p>
            <a:r>
              <a:rPr lang="en-US"/>
              <a:t>Name </a:t>
            </a:r>
            <a:r>
              <a:rPr lang="en-US" dirty="0"/>
              <a:t>Surname, Month YYYY</a:t>
            </a:r>
          </a:p>
        </p:txBody>
      </p:sp>
    </p:spTree>
    <p:extLst>
      <p:ext uri="{BB962C8B-B14F-4D97-AF65-F5344CB8AC3E}">
        <p14:creationId xmlns:p14="http://schemas.microsoft.com/office/powerpoint/2010/main" val="2871015838"/>
      </p:ext>
    </p:extLst>
  </p:cSld>
  <p:clrMapOvr>
    <a:masterClrMapping/>
  </p:clrMapOvr>
  <p:extLst>
    <p:ext uri="{DCECCB84-F9BA-43D5-87BE-67443E8EF086}">
      <p15:sldGuideLst xmlns:p15="http://schemas.microsoft.com/office/powerpoint/2012/main">
        <p15:guide id="2" orient="horz" pos="2495" userDrawn="1">
          <p15:clr>
            <a:srgbClr val="FBAE40"/>
          </p15:clr>
        </p15:guide>
        <p15:guide id="4" orient="horz" pos="2381" userDrawn="1">
          <p15:clr>
            <a:srgbClr val="FBAE40"/>
          </p15:clr>
        </p15:guide>
        <p15:guide id="5" pos="55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A33A1-DD45-4768-8D42-1CCED7E8F50D}"/>
              </a:ext>
            </a:extLst>
          </p:cNvPr>
          <p:cNvSpPr>
            <a:spLocks noGrp="1"/>
          </p:cNvSpPr>
          <p:nvPr>
            <p:ph type="title" hasCustomPrompt="1"/>
          </p:nvPr>
        </p:nvSpPr>
        <p:spPr/>
        <p:txBody>
          <a:bodyPr/>
          <a:lstStyle/>
          <a:p>
            <a:r>
              <a:rPr lang="en-US"/>
              <a:t>Insert Heading (two lines max)</a:t>
            </a:r>
            <a:endParaRPr lang="en-US" dirty="0"/>
          </a:p>
        </p:txBody>
      </p:sp>
      <p:sp>
        <p:nvSpPr>
          <p:cNvPr id="3" name="Fußzeilenplatzhalter 2">
            <a:extLst>
              <a:ext uri="{FF2B5EF4-FFF2-40B4-BE49-F238E27FC236}">
                <a16:creationId xmlns:a16="http://schemas.microsoft.com/office/drawing/2014/main" id="{CD6E6FD7-1A1D-4077-9538-0A88A20D5BC6}"/>
              </a:ext>
            </a:extLst>
          </p:cNvPr>
          <p:cNvSpPr>
            <a:spLocks noGrp="1"/>
          </p:cNvSpPr>
          <p:nvPr>
            <p:ph type="ftr" sz="quarter" idx="10"/>
          </p:nvPr>
        </p:nvSpPr>
        <p:spPr bwMode="gray"/>
        <p:txBody>
          <a:bodyPr/>
          <a:lstStyle>
            <a:lvl1pPr algn="l">
              <a:defRPr sz="700"/>
            </a:lvl1pPr>
          </a:lstStyle>
          <a:p>
            <a:r>
              <a:rPr lang="en-US"/>
              <a:t>IAV  MM/YYYY  Department Code  Initials  Status: draft, confidential</a:t>
            </a:r>
            <a:endParaRPr lang="en-US" dirty="0"/>
          </a:p>
        </p:txBody>
      </p:sp>
      <p:sp>
        <p:nvSpPr>
          <p:cNvPr id="4" name="Foliennummernplatzhalter 3">
            <a:extLst>
              <a:ext uri="{FF2B5EF4-FFF2-40B4-BE49-F238E27FC236}">
                <a16:creationId xmlns:a16="http://schemas.microsoft.com/office/drawing/2014/main" id="{DC2104F3-786C-460F-AEEF-DFFB798911E3}"/>
              </a:ext>
            </a:extLst>
          </p:cNvPr>
          <p:cNvSpPr>
            <a:spLocks noGrp="1"/>
          </p:cNvSpPr>
          <p:nvPr>
            <p:ph type="sldNum" sz="quarter" idx="11"/>
          </p:nvPr>
        </p:nvSpPr>
        <p:spPr bwMode="gray"/>
        <p:txBody>
          <a:bodyPr/>
          <a:lstStyle>
            <a:lvl1pPr algn="l">
              <a:defRPr sz="700"/>
            </a:lvl1pPr>
          </a:lstStyle>
          <a:p>
            <a:fld id="{C651C7C4-31E4-E340-822E-DEA0EA75A835}" type="slidenum">
              <a:rPr lang="en-US" smtClean="0"/>
              <a:pPr/>
              <a:t>‹#›</a:t>
            </a:fld>
            <a:endParaRPr lang="en-US" dirty="0"/>
          </a:p>
        </p:txBody>
      </p:sp>
      <p:sp>
        <p:nvSpPr>
          <p:cNvPr id="10" name="Textplatzhalter 9">
            <a:extLst>
              <a:ext uri="{FF2B5EF4-FFF2-40B4-BE49-F238E27FC236}">
                <a16:creationId xmlns:a16="http://schemas.microsoft.com/office/drawing/2014/main" id="{F9318C5E-89FA-4ECC-A117-7F7FDE7986BC}"/>
              </a:ext>
            </a:extLst>
          </p:cNvPr>
          <p:cNvSpPr>
            <a:spLocks noGrp="1"/>
          </p:cNvSpPr>
          <p:nvPr>
            <p:ph type="body" sz="quarter" idx="12" hasCustomPrompt="1"/>
          </p:nvPr>
        </p:nvSpPr>
        <p:spPr>
          <a:xfrm>
            <a:off x="539665" y="1295399"/>
            <a:ext cx="3240173" cy="1860509"/>
          </a:xfrm>
        </p:spPr>
        <p:txBody>
          <a:bodyPr>
            <a:spAutoFit/>
          </a:bodyPr>
          <a:lstStyle>
            <a:lvl1pPr>
              <a:lnSpc>
                <a:spcPct val="120000"/>
              </a:lnSpc>
              <a:buClrTx/>
              <a:defRPr/>
            </a:lvl1pPr>
            <a:lvl2pPr>
              <a:lnSpc>
                <a:spcPct val="120000"/>
              </a:lnSpc>
              <a:buClrTx/>
              <a:defRPr/>
            </a:lvl2pPr>
            <a:lvl3pPr>
              <a:lnSpc>
                <a:spcPct val="120000"/>
              </a:lnSpc>
              <a:buClrTx/>
              <a:defRPr/>
            </a:lvl3pPr>
            <a:lvl4pPr>
              <a:lnSpc>
                <a:spcPct val="120000"/>
              </a:lnSpc>
              <a:buClrTx/>
              <a:defRPr/>
            </a:lvl4pPr>
            <a:lvl5pPr>
              <a:buClrTx/>
              <a:defRPr/>
            </a:lvl5pPr>
          </a:lstStyle>
          <a:p>
            <a:pPr lvl="0"/>
            <a:r>
              <a:rPr lang="en-US"/>
              <a:t>First level</a:t>
            </a:r>
          </a:p>
          <a:p>
            <a:pPr lvl="1"/>
            <a:r>
              <a:rPr lang="en-US"/>
              <a:t>Second </a:t>
            </a:r>
            <a:r>
              <a:rPr lang="en-US" dirty="0"/>
              <a:t>level</a:t>
            </a:r>
          </a:p>
          <a:p>
            <a:pPr lvl="2"/>
            <a:r>
              <a:rPr lang="en-US" dirty="0"/>
              <a:t>Third level</a:t>
            </a:r>
          </a:p>
          <a:p>
            <a:pPr lvl="3"/>
            <a:r>
              <a:rPr lang="en-US" dirty="0"/>
              <a:t>Fourth level</a:t>
            </a:r>
          </a:p>
          <a:p>
            <a:pPr lvl="4"/>
            <a:r>
              <a:rPr lang="en-US" dirty="0"/>
              <a:t>Fifth level</a:t>
            </a:r>
          </a:p>
        </p:txBody>
      </p:sp>
      <p:sp>
        <p:nvSpPr>
          <p:cNvPr id="11" name="Textplatzhalter 9">
            <a:extLst>
              <a:ext uri="{FF2B5EF4-FFF2-40B4-BE49-F238E27FC236}">
                <a16:creationId xmlns:a16="http://schemas.microsoft.com/office/drawing/2014/main" id="{69585600-7B4A-4FD9-B2AF-A86376EA3DBF}"/>
              </a:ext>
            </a:extLst>
          </p:cNvPr>
          <p:cNvSpPr>
            <a:spLocks noGrp="1"/>
          </p:cNvSpPr>
          <p:nvPr>
            <p:ph type="body" sz="quarter" idx="13" hasCustomPrompt="1"/>
          </p:nvPr>
        </p:nvSpPr>
        <p:spPr>
          <a:xfrm>
            <a:off x="4140064" y="1295399"/>
            <a:ext cx="3240087" cy="1860509"/>
          </a:xfrm>
        </p:spPr>
        <p:txBody>
          <a:bodyPr>
            <a:spAutoFit/>
          </a:bodyPr>
          <a:lstStyle>
            <a:lvl1pPr>
              <a:lnSpc>
                <a:spcPct val="120000"/>
              </a:lnSpc>
              <a:buClrTx/>
              <a:defRPr/>
            </a:lvl1pPr>
            <a:lvl2pPr>
              <a:lnSpc>
                <a:spcPct val="120000"/>
              </a:lnSpc>
              <a:buClrTx/>
              <a:defRPr/>
            </a:lvl2pPr>
            <a:lvl3pPr>
              <a:lnSpc>
                <a:spcPct val="120000"/>
              </a:lnSpc>
              <a:buClrTx/>
              <a:defRPr/>
            </a:lvl3pPr>
            <a:lvl4pPr>
              <a:lnSpc>
                <a:spcPct val="120000"/>
              </a:lnSpc>
              <a:buClrTx/>
              <a:defRPr/>
            </a:lvl4pPr>
            <a:lvl5pPr>
              <a:buClrTx/>
              <a:defRPr/>
            </a:lvl5pPr>
          </a:lstStyle>
          <a:p>
            <a:pPr lvl="0"/>
            <a:r>
              <a:rPr lang="en-US"/>
              <a:t>First level</a:t>
            </a:r>
          </a:p>
          <a:p>
            <a:pPr lvl="1"/>
            <a:r>
              <a:rPr lang="en-US"/>
              <a:t>Second </a:t>
            </a:r>
            <a:r>
              <a:rPr lang="en-US" dirty="0"/>
              <a:t>level</a:t>
            </a:r>
          </a:p>
          <a:p>
            <a:pPr lvl="2"/>
            <a:r>
              <a:rPr lang="en-US" dirty="0"/>
              <a:t>Third level</a:t>
            </a:r>
          </a:p>
          <a:p>
            <a:pPr lvl="3"/>
            <a:r>
              <a:rPr lang="en-US" dirty="0"/>
              <a:t>Fourth level</a:t>
            </a:r>
          </a:p>
          <a:p>
            <a:pPr lvl="4"/>
            <a:r>
              <a:rPr lang="en-US" dirty="0"/>
              <a:t>Fifth level</a:t>
            </a:r>
          </a:p>
        </p:txBody>
      </p:sp>
      <p:sp>
        <p:nvSpPr>
          <p:cNvPr id="12" name="Textplatzhalter 9">
            <a:extLst>
              <a:ext uri="{FF2B5EF4-FFF2-40B4-BE49-F238E27FC236}">
                <a16:creationId xmlns:a16="http://schemas.microsoft.com/office/drawing/2014/main" id="{BEB46638-66D7-4118-9E58-EE2C8D6B85BB}"/>
              </a:ext>
            </a:extLst>
          </p:cNvPr>
          <p:cNvSpPr>
            <a:spLocks noGrp="1"/>
          </p:cNvSpPr>
          <p:nvPr>
            <p:ph type="body" sz="quarter" idx="14" hasCustomPrompt="1"/>
          </p:nvPr>
        </p:nvSpPr>
        <p:spPr>
          <a:xfrm>
            <a:off x="7740377" y="1295399"/>
            <a:ext cx="3240086" cy="1860509"/>
          </a:xfrm>
        </p:spPr>
        <p:txBody>
          <a:bodyPr>
            <a:spAutoFit/>
          </a:bodyPr>
          <a:lstStyle>
            <a:lvl1pPr>
              <a:lnSpc>
                <a:spcPct val="120000"/>
              </a:lnSpc>
              <a:buClrTx/>
              <a:defRPr/>
            </a:lvl1pPr>
            <a:lvl2pPr>
              <a:lnSpc>
                <a:spcPct val="120000"/>
              </a:lnSpc>
              <a:buClrTx/>
              <a:defRPr/>
            </a:lvl2pPr>
            <a:lvl3pPr>
              <a:lnSpc>
                <a:spcPct val="120000"/>
              </a:lnSpc>
              <a:buClrTx/>
              <a:defRPr/>
            </a:lvl3pPr>
            <a:lvl4pPr>
              <a:lnSpc>
                <a:spcPct val="120000"/>
              </a:lnSpc>
              <a:buClrTx/>
              <a:defRPr/>
            </a:lvl4pPr>
            <a:lvl5pPr>
              <a:buClrTx/>
              <a:defRPr/>
            </a:lvl5pPr>
          </a:lstStyle>
          <a:p>
            <a:pPr lvl="0"/>
            <a:r>
              <a:rPr lang="en-US"/>
              <a:t>First level</a:t>
            </a:r>
          </a:p>
          <a:p>
            <a:pPr lvl="1"/>
            <a:r>
              <a:rPr lang="en-US"/>
              <a:t>Second </a:t>
            </a:r>
            <a:r>
              <a:rPr lang="en-US" dirty="0"/>
              <a:t>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6540728"/>
      </p:ext>
    </p:extLst>
  </p:cSld>
  <p:clrMapOvr>
    <a:masterClrMapping/>
  </p:clrMapOvr>
  <p:extLst>
    <p:ext uri="{DCECCB84-F9BA-43D5-87BE-67443E8EF086}">
      <p15:sldGuideLst xmlns:p15="http://schemas.microsoft.com/office/powerpoint/2012/main">
        <p15:guide id="1" pos="2608" userDrawn="1">
          <p15:clr>
            <a:srgbClr val="FBAE40"/>
          </p15:clr>
        </p15:guide>
        <p15:guide id="2" pos="2381" userDrawn="1">
          <p15:clr>
            <a:srgbClr val="FBAE40"/>
          </p15:clr>
        </p15:guide>
        <p15:guide id="3" pos="4649" userDrawn="1">
          <p15:clr>
            <a:srgbClr val="FBAE40"/>
          </p15:clr>
        </p15:guide>
        <p15:guide id="4" pos="487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chemeClr val="tx1"/>
        </a:solidFill>
        <a:effectLst/>
      </p:bgPr>
    </p:bg>
    <p:spTree>
      <p:nvGrpSpPr>
        <p:cNvPr id="1" name=""/>
        <p:cNvGrpSpPr/>
        <p:nvPr/>
      </p:nvGrpSpPr>
      <p:grpSpPr>
        <a:xfrm>
          <a:off x="0" y="0"/>
          <a:ext cx="0" cy="0"/>
          <a:chOff x="0" y="0"/>
          <a:chExt cx="0" cy="0"/>
        </a:xfrm>
      </p:grpSpPr>
      <p:sp>
        <p:nvSpPr>
          <p:cNvPr id="5" name="Bildplatzhalter 8">
            <a:extLst>
              <a:ext uri="{FF2B5EF4-FFF2-40B4-BE49-F238E27FC236}">
                <a16:creationId xmlns:a16="http://schemas.microsoft.com/office/drawing/2014/main" id="{A34D6C70-9B9F-440C-9118-8C886093B483}"/>
              </a:ext>
            </a:extLst>
          </p:cNvPr>
          <p:cNvSpPr>
            <a:spLocks noGrp="1"/>
          </p:cNvSpPr>
          <p:nvPr>
            <p:ph type="pic" sz="quarter" idx="12" hasCustomPrompt="1"/>
          </p:nvPr>
        </p:nvSpPr>
        <p:spPr>
          <a:xfrm>
            <a:off x="0" y="0"/>
            <a:ext cx="11520488" cy="6480175"/>
          </a:xfrm>
        </p:spPr>
        <p:txBody>
          <a:bodyPr anchor="ctr"/>
          <a:lstStyle>
            <a:lvl1pPr marL="0" indent="0" algn="ctr">
              <a:buNone/>
              <a:defRPr>
                <a:solidFill>
                  <a:schemeClr val="accent6"/>
                </a:solidFill>
              </a:defRPr>
            </a:lvl1pPr>
          </a:lstStyle>
          <a:p>
            <a:r>
              <a:rPr lang="en-US"/>
              <a:t>Insert background picture</a:t>
            </a:r>
            <a:endParaRPr lang="en-US" dirty="0"/>
          </a:p>
        </p:txBody>
      </p:sp>
      <p:sp>
        <p:nvSpPr>
          <p:cNvPr id="2" name="Titel 1">
            <a:extLst>
              <a:ext uri="{FF2B5EF4-FFF2-40B4-BE49-F238E27FC236}">
                <a16:creationId xmlns:a16="http://schemas.microsoft.com/office/drawing/2014/main" id="{80AEDBF7-EAD7-4A97-BAF0-B9AC481F7B90}"/>
              </a:ext>
            </a:extLst>
          </p:cNvPr>
          <p:cNvSpPr>
            <a:spLocks noGrp="1"/>
          </p:cNvSpPr>
          <p:nvPr>
            <p:ph type="title" hasCustomPrompt="1"/>
          </p:nvPr>
        </p:nvSpPr>
        <p:spPr bwMode="gray">
          <a:xfrm>
            <a:off x="539750" y="4078843"/>
            <a:ext cx="10440988" cy="890032"/>
          </a:xfrm>
        </p:spPr>
        <p:txBody>
          <a:bodyPr anchor="b">
            <a:spAutoFit/>
          </a:bodyPr>
          <a:lstStyle>
            <a:lvl1pPr>
              <a:lnSpc>
                <a:spcPct val="90000"/>
              </a:lnSpc>
              <a:defRPr sz="6400" b="0">
                <a:solidFill>
                  <a:schemeClr val="bg1"/>
                </a:solidFill>
              </a:defRPr>
            </a:lvl1pPr>
          </a:lstStyle>
          <a:p>
            <a:r>
              <a:rPr lang="en-US"/>
              <a:t>A Short Statement</a:t>
            </a:r>
            <a:endParaRPr lang="en-US" dirty="0"/>
          </a:p>
        </p:txBody>
      </p:sp>
      <p:sp>
        <p:nvSpPr>
          <p:cNvPr id="3" name="Fußzeilenplatzhalter 2">
            <a:extLst>
              <a:ext uri="{FF2B5EF4-FFF2-40B4-BE49-F238E27FC236}">
                <a16:creationId xmlns:a16="http://schemas.microsoft.com/office/drawing/2014/main" id="{40AD1742-691D-4813-997E-E3A9F53D8E6C}"/>
              </a:ext>
            </a:extLst>
          </p:cNvPr>
          <p:cNvSpPr>
            <a:spLocks noGrp="1"/>
          </p:cNvSpPr>
          <p:nvPr>
            <p:ph type="ftr" sz="quarter" idx="10"/>
          </p:nvPr>
        </p:nvSpPr>
        <p:spPr bwMode="gray"/>
        <p:txBody>
          <a:bodyPr/>
          <a:lstStyle>
            <a:lvl1pPr>
              <a:defRPr>
                <a:solidFill>
                  <a:schemeClr val="bg1"/>
                </a:solidFill>
              </a:defRPr>
            </a:lvl1pPr>
          </a:lstStyle>
          <a:p>
            <a:r>
              <a:rPr lang="en-US"/>
              <a:t>IAV  MM/YYYY  Department Code  Initials  Status: draft, confidential</a:t>
            </a:r>
            <a:endParaRPr lang="en-US" dirty="0"/>
          </a:p>
        </p:txBody>
      </p:sp>
      <p:sp>
        <p:nvSpPr>
          <p:cNvPr id="4" name="Foliennummernplatzhalter 3">
            <a:extLst>
              <a:ext uri="{FF2B5EF4-FFF2-40B4-BE49-F238E27FC236}">
                <a16:creationId xmlns:a16="http://schemas.microsoft.com/office/drawing/2014/main" id="{594252BC-C4CD-4D6D-B7F8-1B4C2665ADB5}"/>
              </a:ext>
            </a:extLst>
          </p:cNvPr>
          <p:cNvSpPr>
            <a:spLocks noGrp="1"/>
          </p:cNvSpPr>
          <p:nvPr>
            <p:ph type="sldNum" sz="quarter" idx="11"/>
          </p:nvPr>
        </p:nvSpPr>
        <p:spPr bwMode="gray"/>
        <p:txBody>
          <a:bodyPr/>
          <a:lstStyle>
            <a:lvl1pPr>
              <a:defRPr>
                <a:solidFill>
                  <a:schemeClr val="bg1"/>
                </a:solidFill>
              </a:defRPr>
            </a:lvl1pPr>
          </a:lstStyle>
          <a:p>
            <a:fld id="{C651C7C4-31E4-E340-822E-DEA0EA75A835}" type="slidenum">
              <a:rPr lang="en-US" smtClean="0"/>
              <a:pPr/>
              <a:t>‹#›</a:t>
            </a:fld>
            <a:endParaRPr lang="en-US" dirty="0"/>
          </a:p>
        </p:txBody>
      </p:sp>
    </p:spTree>
    <p:extLst>
      <p:ext uri="{BB962C8B-B14F-4D97-AF65-F5344CB8AC3E}">
        <p14:creationId xmlns:p14="http://schemas.microsoft.com/office/powerpoint/2010/main" val="595644910"/>
      </p:ext>
    </p:extLst>
  </p:cSld>
  <p:clrMapOvr>
    <a:masterClrMapping/>
  </p:clrMapOvr>
  <p:extLst>
    <p:ext uri="{DCECCB84-F9BA-43D5-87BE-67443E8EF086}">
      <p15:sldGuideLst xmlns:p15="http://schemas.microsoft.com/office/powerpoint/2012/main">
        <p15:guide id="1" orient="horz" pos="313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pic>
        <p:nvPicPr>
          <p:cNvPr id="19" name="Bildplatzhalter 48">
            <a:extLst>
              <a:ext uri="{FF2B5EF4-FFF2-40B4-BE49-F238E27FC236}">
                <a16:creationId xmlns:a16="http://schemas.microsoft.com/office/drawing/2014/main" id="{6B601E17-8A59-4A30-A3C9-0755A73AA802}"/>
              </a:ext>
            </a:extLst>
          </p:cNvPr>
          <p:cNvPicPr>
            <a:picLocks noChangeAspect="1"/>
          </p:cNvPicPr>
          <p:nvPr userDrawn="1"/>
        </p:nvPicPr>
        <p:blipFill>
          <a:blip r:embed="rId2">
            <a:extLst>
              <a:ext uri="{28A0092B-C50C-407E-A947-70E740481C1C}">
                <a14:useLocalDpi xmlns:a14="http://schemas.microsoft.com/office/drawing/2010/main" val="0"/>
              </a:ext>
            </a:extLst>
          </a:blip>
          <a:srcRect l="144" r="144"/>
          <a:stretch/>
        </p:blipFill>
        <p:spPr>
          <a:xfrm>
            <a:off x="-396" y="-273"/>
            <a:ext cx="11520884" cy="6480448"/>
          </a:xfrm>
          <a:prstGeom prst="rect">
            <a:avLst/>
          </a:prstGeom>
        </p:spPr>
      </p:pic>
      <p:pic>
        <p:nvPicPr>
          <p:cNvPr id="20" name="IAV_Logo">
            <a:extLst>
              <a:ext uri="{FF2B5EF4-FFF2-40B4-BE49-F238E27FC236}">
                <a16:creationId xmlns:a16="http://schemas.microsoft.com/office/drawing/2014/main" id="{50DAB219-8AD2-42BC-9BBF-87F7082EE35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8337" y="4824263"/>
            <a:ext cx="2148511" cy="1188000"/>
          </a:xfrm>
          <a:prstGeom prst="rect">
            <a:avLst/>
          </a:prstGeom>
        </p:spPr>
      </p:pic>
      <p:sp>
        <p:nvSpPr>
          <p:cNvPr id="2" name="Titel 1">
            <a:extLst>
              <a:ext uri="{FF2B5EF4-FFF2-40B4-BE49-F238E27FC236}">
                <a16:creationId xmlns:a16="http://schemas.microsoft.com/office/drawing/2014/main" id="{56076F01-17EC-4724-B8CD-18FD44ECA277}"/>
              </a:ext>
            </a:extLst>
          </p:cNvPr>
          <p:cNvSpPr>
            <a:spLocks noGrp="1"/>
          </p:cNvSpPr>
          <p:nvPr>
            <p:ph type="title" hasCustomPrompt="1"/>
          </p:nvPr>
        </p:nvSpPr>
        <p:spPr>
          <a:xfrm>
            <a:off x="539750" y="3376402"/>
            <a:ext cx="8280000" cy="403745"/>
          </a:xfrm>
        </p:spPr>
        <p:txBody>
          <a:bodyPr anchor="b">
            <a:spAutoFit/>
          </a:bodyPr>
          <a:lstStyle>
            <a:lvl1pPr>
              <a:lnSpc>
                <a:spcPct val="100000"/>
              </a:lnSpc>
              <a:defRPr sz="2600">
                <a:solidFill>
                  <a:schemeClr val="accent5"/>
                </a:solidFill>
              </a:defRPr>
            </a:lvl1pPr>
          </a:lstStyle>
          <a:p>
            <a:r>
              <a:rPr lang="en-US" dirty="0"/>
              <a:t>Insert Presentation Title</a:t>
            </a:r>
          </a:p>
        </p:txBody>
      </p:sp>
      <p:sp>
        <p:nvSpPr>
          <p:cNvPr id="11" name="Fußzeilenplatzhalter 3">
            <a:extLst>
              <a:ext uri="{FF2B5EF4-FFF2-40B4-BE49-F238E27FC236}">
                <a16:creationId xmlns:a16="http://schemas.microsoft.com/office/drawing/2014/main" id="{B83318C4-BD94-43DC-9006-08A86888342C}"/>
              </a:ext>
            </a:extLst>
          </p:cNvPr>
          <p:cNvSpPr>
            <a:spLocks noGrp="1"/>
          </p:cNvSpPr>
          <p:nvPr>
            <p:ph type="ftr" sz="quarter" idx="3"/>
          </p:nvPr>
        </p:nvSpPr>
        <p:spPr bwMode="gray">
          <a:xfrm>
            <a:off x="647676" y="6516432"/>
            <a:ext cx="288000" cy="36000"/>
          </a:xfrm>
          <a:prstGeom prst="rect">
            <a:avLst/>
          </a:prstGeom>
        </p:spPr>
        <p:txBody>
          <a:bodyPr vert="horz" lIns="0" tIns="0" rIns="0" bIns="0" rtlCol="0" anchor="ctr"/>
          <a:lstStyle>
            <a:lvl1pPr algn="l">
              <a:defRPr sz="100">
                <a:solidFill>
                  <a:srgbClr val="E6E6E6"/>
                </a:solidFill>
              </a:defRPr>
            </a:lvl1pPr>
          </a:lstStyle>
          <a:p>
            <a:r>
              <a:rPr lang="en-US"/>
              <a:t>IAV  MM/JJJJ  Abteilungskürzel  Namenskürzel  Status: Entwurf, vertraulich</a:t>
            </a:r>
            <a:endParaRPr lang="en-US" dirty="0"/>
          </a:p>
        </p:txBody>
      </p:sp>
      <p:sp>
        <p:nvSpPr>
          <p:cNvPr id="12" name="Foliennummernplatzhalter 4">
            <a:extLst>
              <a:ext uri="{FF2B5EF4-FFF2-40B4-BE49-F238E27FC236}">
                <a16:creationId xmlns:a16="http://schemas.microsoft.com/office/drawing/2014/main" id="{8F0656A1-F47D-4352-8B2B-0ACAE4E82B9E}"/>
              </a:ext>
            </a:extLst>
          </p:cNvPr>
          <p:cNvSpPr>
            <a:spLocks noGrp="1"/>
          </p:cNvSpPr>
          <p:nvPr>
            <p:ph type="sldNum" sz="quarter" idx="4"/>
          </p:nvPr>
        </p:nvSpPr>
        <p:spPr bwMode="gray">
          <a:xfrm>
            <a:off x="539664" y="6516455"/>
            <a:ext cx="72008" cy="36000"/>
          </a:xfrm>
          <a:prstGeom prst="rect">
            <a:avLst/>
          </a:prstGeom>
        </p:spPr>
        <p:txBody>
          <a:bodyPr vert="horz" lIns="0" tIns="0" rIns="0" bIns="0" rtlCol="0" anchor="ctr"/>
          <a:lstStyle>
            <a:lvl1pPr algn="l">
              <a:defRPr sz="100">
                <a:solidFill>
                  <a:srgbClr val="E6E6E6"/>
                </a:solidFill>
              </a:defRPr>
            </a:lvl1pPr>
          </a:lstStyle>
          <a:p>
            <a:fld id="{C651C7C4-31E4-E340-822E-DEA0EA75A835}" type="slidenum">
              <a:rPr lang="en-US" smtClean="0"/>
              <a:pPr/>
              <a:t>‹#›</a:t>
            </a:fld>
            <a:endParaRPr lang="en-US" dirty="0"/>
          </a:p>
        </p:txBody>
      </p:sp>
      <p:sp>
        <p:nvSpPr>
          <p:cNvPr id="8" name="Textplatzhalter 8">
            <a:extLst>
              <a:ext uri="{FF2B5EF4-FFF2-40B4-BE49-F238E27FC236}">
                <a16:creationId xmlns:a16="http://schemas.microsoft.com/office/drawing/2014/main" id="{AFAD9856-3C3B-41AA-8777-BA13CE8222E9}"/>
              </a:ext>
            </a:extLst>
          </p:cNvPr>
          <p:cNvSpPr>
            <a:spLocks noGrp="1" noChangeAspect="1"/>
          </p:cNvSpPr>
          <p:nvPr>
            <p:ph type="body" sz="quarter" idx="13" hasCustomPrompt="1"/>
          </p:nvPr>
        </p:nvSpPr>
        <p:spPr bwMode="gray">
          <a:xfrm>
            <a:off x="539750" y="3960813"/>
            <a:ext cx="8280400" cy="493277"/>
          </a:xfrm>
        </p:spPr>
        <p:txBody>
          <a:bodyPr>
            <a:spAutoFit/>
          </a:bodyPr>
          <a:lstStyle>
            <a:lvl1pPr marL="0" indent="0">
              <a:lnSpc>
                <a:spcPct val="120000"/>
              </a:lnSpc>
              <a:spcBef>
                <a:spcPts val="0"/>
              </a:spcBef>
              <a:spcAft>
                <a:spcPts val="0"/>
              </a:spcAft>
              <a:buNone/>
              <a:defRPr sz="1400">
                <a:solidFill>
                  <a:srgbClr val="A200E6"/>
                </a:solidFill>
              </a:defRPr>
            </a:lvl1pPr>
            <a:lvl2pPr marL="180000" indent="0">
              <a:buNone/>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rPr lang="en-US"/>
              <a:t>Subtitle</a:t>
            </a:r>
          </a:p>
          <a:p>
            <a:r>
              <a:rPr lang="en-US"/>
              <a:t>Name </a:t>
            </a:r>
            <a:r>
              <a:rPr lang="en-US" dirty="0"/>
              <a:t>Surname, Month YYYY</a:t>
            </a:r>
          </a:p>
        </p:txBody>
      </p:sp>
    </p:spTree>
    <p:extLst>
      <p:ext uri="{BB962C8B-B14F-4D97-AF65-F5344CB8AC3E}">
        <p14:creationId xmlns:p14="http://schemas.microsoft.com/office/powerpoint/2010/main" val="4099379384"/>
      </p:ext>
    </p:extLst>
  </p:cSld>
  <p:clrMapOvr>
    <a:masterClrMapping/>
  </p:clrMapOvr>
  <p:extLst>
    <p:ext uri="{DCECCB84-F9BA-43D5-87BE-67443E8EF086}">
      <p15:sldGuideLst xmlns:p15="http://schemas.microsoft.com/office/powerpoint/2012/main">
        <p15:guide id="2" orient="horz" pos="2495" userDrawn="1">
          <p15:clr>
            <a:srgbClr val="FBAE40"/>
          </p15:clr>
        </p15:guide>
        <p15:guide id="4" orient="horz" pos="2381" userDrawn="1">
          <p15:clr>
            <a:srgbClr val="FBAE40"/>
          </p15:clr>
        </p15:guide>
        <p15:guide id="5" pos="55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pic>
        <p:nvPicPr>
          <p:cNvPr id="19" name="Bildplatzhalter 48">
            <a:extLst>
              <a:ext uri="{FF2B5EF4-FFF2-40B4-BE49-F238E27FC236}">
                <a16:creationId xmlns:a16="http://schemas.microsoft.com/office/drawing/2014/main" id="{6B601E17-8A59-4A30-A3C9-0755A73AA802}"/>
              </a:ext>
            </a:extLst>
          </p:cNvPr>
          <p:cNvPicPr>
            <a:picLocks noChangeAspect="1"/>
          </p:cNvPicPr>
          <p:nvPr userDrawn="1"/>
        </p:nvPicPr>
        <p:blipFill>
          <a:blip r:embed="rId2">
            <a:extLst>
              <a:ext uri="{28A0092B-C50C-407E-A947-70E740481C1C}">
                <a14:useLocalDpi xmlns:a14="http://schemas.microsoft.com/office/drawing/2010/main" val="0"/>
              </a:ext>
            </a:extLst>
          </a:blip>
          <a:srcRect l="118" r="118"/>
          <a:stretch/>
        </p:blipFill>
        <p:spPr>
          <a:xfrm>
            <a:off x="-396" y="-273"/>
            <a:ext cx="11520884" cy="6480448"/>
          </a:xfrm>
          <a:prstGeom prst="rect">
            <a:avLst/>
          </a:prstGeom>
        </p:spPr>
      </p:pic>
      <p:pic>
        <p:nvPicPr>
          <p:cNvPr id="20" name="IAV_Logo">
            <a:extLst>
              <a:ext uri="{FF2B5EF4-FFF2-40B4-BE49-F238E27FC236}">
                <a16:creationId xmlns:a16="http://schemas.microsoft.com/office/drawing/2014/main" id="{50DAB219-8AD2-42BC-9BBF-87F7082EE35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8337" y="4824263"/>
            <a:ext cx="2148511" cy="1188000"/>
          </a:xfrm>
          <a:prstGeom prst="rect">
            <a:avLst/>
          </a:prstGeom>
        </p:spPr>
      </p:pic>
      <p:sp>
        <p:nvSpPr>
          <p:cNvPr id="2" name="Titel 1">
            <a:extLst>
              <a:ext uri="{FF2B5EF4-FFF2-40B4-BE49-F238E27FC236}">
                <a16:creationId xmlns:a16="http://schemas.microsoft.com/office/drawing/2014/main" id="{56076F01-17EC-4724-B8CD-18FD44ECA277}"/>
              </a:ext>
            </a:extLst>
          </p:cNvPr>
          <p:cNvSpPr>
            <a:spLocks noGrp="1"/>
          </p:cNvSpPr>
          <p:nvPr>
            <p:ph type="title" hasCustomPrompt="1"/>
          </p:nvPr>
        </p:nvSpPr>
        <p:spPr bwMode="gray">
          <a:xfrm>
            <a:off x="539750" y="3376402"/>
            <a:ext cx="8280000" cy="403745"/>
          </a:xfrm>
        </p:spPr>
        <p:txBody>
          <a:bodyPr anchor="b">
            <a:spAutoFit/>
          </a:bodyPr>
          <a:lstStyle>
            <a:lvl1pPr>
              <a:lnSpc>
                <a:spcPct val="100000"/>
              </a:lnSpc>
              <a:defRPr sz="2600">
                <a:solidFill>
                  <a:srgbClr val="D3F5FF"/>
                </a:solidFill>
              </a:defRPr>
            </a:lvl1pPr>
          </a:lstStyle>
          <a:p>
            <a:r>
              <a:rPr lang="en-US"/>
              <a:t>Insert Presentation Title</a:t>
            </a:r>
            <a:endParaRPr lang="en-US" dirty="0"/>
          </a:p>
        </p:txBody>
      </p:sp>
      <p:sp>
        <p:nvSpPr>
          <p:cNvPr id="11" name="Fußzeilenplatzhalter 3">
            <a:extLst>
              <a:ext uri="{FF2B5EF4-FFF2-40B4-BE49-F238E27FC236}">
                <a16:creationId xmlns:a16="http://schemas.microsoft.com/office/drawing/2014/main" id="{2B9561BF-FEB5-4CA5-813F-2611C0CBE2D1}"/>
              </a:ext>
            </a:extLst>
          </p:cNvPr>
          <p:cNvSpPr>
            <a:spLocks noGrp="1"/>
          </p:cNvSpPr>
          <p:nvPr>
            <p:ph type="ftr" sz="quarter" idx="3"/>
          </p:nvPr>
        </p:nvSpPr>
        <p:spPr bwMode="gray">
          <a:xfrm>
            <a:off x="647676" y="6516432"/>
            <a:ext cx="288000" cy="36000"/>
          </a:xfrm>
          <a:prstGeom prst="rect">
            <a:avLst/>
          </a:prstGeom>
        </p:spPr>
        <p:txBody>
          <a:bodyPr vert="horz" lIns="0" tIns="0" rIns="0" bIns="0" rtlCol="0" anchor="ctr"/>
          <a:lstStyle>
            <a:lvl1pPr algn="l">
              <a:defRPr sz="100">
                <a:solidFill>
                  <a:srgbClr val="E6E6E6"/>
                </a:solidFill>
              </a:defRPr>
            </a:lvl1pPr>
          </a:lstStyle>
          <a:p>
            <a:r>
              <a:rPr lang="en-US"/>
              <a:t>IAV  MM/JJJJ  Abteilungskürzel  Namenskürzel  Status: Entwurf, vertraulich</a:t>
            </a:r>
            <a:endParaRPr lang="en-US" dirty="0"/>
          </a:p>
        </p:txBody>
      </p:sp>
      <p:sp>
        <p:nvSpPr>
          <p:cNvPr id="12" name="Foliennummernplatzhalter 4">
            <a:extLst>
              <a:ext uri="{FF2B5EF4-FFF2-40B4-BE49-F238E27FC236}">
                <a16:creationId xmlns:a16="http://schemas.microsoft.com/office/drawing/2014/main" id="{B849EDEA-24A2-4C2D-A4BF-FD512C50E419}"/>
              </a:ext>
            </a:extLst>
          </p:cNvPr>
          <p:cNvSpPr>
            <a:spLocks noGrp="1"/>
          </p:cNvSpPr>
          <p:nvPr>
            <p:ph type="sldNum" sz="quarter" idx="4"/>
          </p:nvPr>
        </p:nvSpPr>
        <p:spPr bwMode="gray">
          <a:xfrm>
            <a:off x="539664" y="6516455"/>
            <a:ext cx="72008" cy="36000"/>
          </a:xfrm>
          <a:prstGeom prst="rect">
            <a:avLst/>
          </a:prstGeom>
        </p:spPr>
        <p:txBody>
          <a:bodyPr vert="horz" lIns="0" tIns="0" rIns="0" bIns="0" rtlCol="0" anchor="ctr"/>
          <a:lstStyle>
            <a:lvl1pPr algn="l">
              <a:defRPr sz="100">
                <a:solidFill>
                  <a:srgbClr val="E6E6E6"/>
                </a:solidFill>
              </a:defRPr>
            </a:lvl1pPr>
          </a:lstStyle>
          <a:p>
            <a:fld id="{C651C7C4-31E4-E340-822E-DEA0EA75A835}" type="slidenum">
              <a:rPr lang="en-US" smtClean="0"/>
              <a:pPr/>
              <a:t>‹#›</a:t>
            </a:fld>
            <a:endParaRPr lang="en-US" dirty="0"/>
          </a:p>
        </p:txBody>
      </p:sp>
      <p:sp>
        <p:nvSpPr>
          <p:cNvPr id="8" name="Textplatzhalter 8">
            <a:extLst>
              <a:ext uri="{FF2B5EF4-FFF2-40B4-BE49-F238E27FC236}">
                <a16:creationId xmlns:a16="http://schemas.microsoft.com/office/drawing/2014/main" id="{B32981B4-3BC1-47D9-9ADF-F4F3B2058AF2}"/>
              </a:ext>
            </a:extLst>
          </p:cNvPr>
          <p:cNvSpPr>
            <a:spLocks noGrp="1" noChangeAspect="1"/>
          </p:cNvSpPr>
          <p:nvPr>
            <p:ph type="body" sz="quarter" idx="13" hasCustomPrompt="1"/>
          </p:nvPr>
        </p:nvSpPr>
        <p:spPr bwMode="gray">
          <a:xfrm>
            <a:off x="539750" y="3960813"/>
            <a:ext cx="8280400" cy="493277"/>
          </a:xfrm>
        </p:spPr>
        <p:txBody>
          <a:bodyPr>
            <a:spAutoFit/>
          </a:bodyPr>
          <a:lstStyle>
            <a:lvl1pPr marL="0" indent="0">
              <a:lnSpc>
                <a:spcPct val="120000"/>
              </a:lnSpc>
              <a:spcBef>
                <a:spcPts val="0"/>
              </a:spcBef>
              <a:spcAft>
                <a:spcPts val="0"/>
              </a:spcAft>
              <a:buNone/>
              <a:defRPr sz="1400">
                <a:solidFill>
                  <a:srgbClr val="FFFFFF"/>
                </a:solidFill>
              </a:defRPr>
            </a:lvl1pPr>
            <a:lvl2pPr marL="180000" indent="0">
              <a:buNone/>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rPr lang="en-US"/>
              <a:t>Subtitle</a:t>
            </a:r>
          </a:p>
          <a:p>
            <a:r>
              <a:rPr lang="en-US"/>
              <a:t>Name </a:t>
            </a:r>
            <a:r>
              <a:rPr lang="en-US" dirty="0"/>
              <a:t>Surname, Month YYYY</a:t>
            </a:r>
          </a:p>
        </p:txBody>
      </p:sp>
    </p:spTree>
    <p:extLst>
      <p:ext uri="{BB962C8B-B14F-4D97-AF65-F5344CB8AC3E}">
        <p14:creationId xmlns:p14="http://schemas.microsoft.com/office/powerpoint/2010/main" val="856243127"/>
      </p:ext>
    </p:extLst>
  </p:cSld>
  <p:clrMapOvr>
    <a:masterClrMapping/>
  </p:clrMapOvr>
  <p:extLst>
    <p:ext uri="{DCECCB84-F9BA-43D5-87BE-67443E8EF086}">
      <p15:sldGuideLst xmlns:p15="http://schemas.microsoft.com/office/powerpoint/2012/main">
        <p15:guide id="2" orient="horz" pos="2381" userDrawn="1">
          <p15:clr>
            <a:srgbClr val="FBAE40"/>
          </p15:clr>
        </p15:guide>
        <p15:guide id="3" pos="5556">
          <p15:clr>
            <a:srgbClr val="FBAE40"/>
          </p15:clr>
        </p15:guide>
        <p15:guide id="4" orient="horz" pos="249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icture 1">
    <p:bg>
      <p:bgPr>
        <a:solidFill>
          <a:schemeClr val="tx1"/>
        </a:solidFill>
        <a:effectLst/>
      </p:bgPr>
    </p:bg>
    <p:spTree>
      <p:nvGrpSpPr>
        <p:cNvPr id="1" name=""/>
        <p:cNvGrpSpPr/>
        <p:nvPr/>
      </p:nvGrpSpPr>
      <p:grpSpPr>
        <a:xfrm>
          <a:off x="0" y="0"/>
          <a:ext cx="0" cy="0"/>
          <a:chOff x="0" y="0"/>
          <a:chExt cx="0" cy="0"/>
        </a:xfrm>
      </p:grpSpPr>
      <p:pic>
        <p:nvPicPr>
          <p:cNvPr id="19" name="Bildplatzhalter 48">
            <a:extLst>
              <a:ext uri="{FF2B5EF4-FFF2-40B4-BE49-F238E27FC236}">
                <a16:creationId xmlns:a16="http://schemas.microsoft.com/office/drawing/2014/main" id="{6B601E17-8A59-4A30-A3C9-0755A73AA8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6" y="-273"/>
            <a:ext cx="11520884" cy="6480448"/>
          </a:xfrm>
          <a:prstGeom prst="rect">
            <a:avLst/>
          </a:prstGeom>
        </p:spPr>
      </p:pic>
      <p:pic>
        <p:nvPicPr>
          <p:cNvPr id="20" name="IAV_Logo">
            <a:extLst>
              <a:ext uri="{FF2B5EF4-FFF2-40B4-BE49-F238E27FC236}">
                <a16:creationId xmlns:a16="http://schemas.microsoft.com/office/drawing/2014/main" id="{50DAB219-8AD2-42BC-9BBF-87F7082EE35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8337" y="4824263"/>
            <a:ext cx="2148511" cy="1188000"/>
          </a:xfrm>
          <a:prstGeom prst="rect">
            <a:avLst/>
          </a:prstGeom>
        </p:spPr>
      </p:pic>
      <p:sp>
        <p:nvSpPr>
          <p:cNvPr id="2" name="Titel 1">
            <a:extLst>
              <a:ext uri="{FF2B5EF4-FFF2-40B4-BE49-F238E27FC236}">
                <a16:creationId xmlns:a16="http://schemas.microsoft.com/office/drawing/2014/main" id="{56076F01-17EC-4724-B8CD-18FD44ECA277}"/>
              </a:ext>
            </a:extLst>
          </p:cNvPr>
          <p:cNvSpPr>
            <a:spLocks noGrp="1"/>
          </p:cNvSpPr>
          <p:nvPr>
            <p:ph type="title" hasCustomPrompt="1"/>
          </p:nvPr>
        </p:nvSpPr>
        <p:spPr bwMode="gray">
          <a:xfrm>
            <a:off x="6840538" y="2296282"/>
            <a:ext cx="4140200" cy="403745"/>
          </a:xfrm>
        </p:spPr>
        <p:txBody>
          <a:bodyPr wrap="square" anchor="b">
            <a:spAutoFit/>
          </a:bodyPr>
          <a:lstStyle>
            <a:lvl1pPr>
              <a:lnSpc>
                <a:spcPct val="100000"/>
              </a:lnSpc>
              <a:defRPr sz="2600">
                <a:solidFill>
                  <a:srgbClr val="FFFFFF"/>
                </a:solidFill>
              </a:defRPr>
            </a:lvl1pPr>
          </a:lstStyle>
          <a:p>
            <a:r>
              <a:rPr lang="en-US" dirty="0"/>
              <a:t>Insert Presentation Title</a:t>
            </a:r>
          </a:p>
        </p:txBody>
      </p:sp>
      <p:sp>
        <p:nvSpPr>
          <p:cNvPr id="11" name="Bildplatzhalter 3">
            <a:extLst>
              <a:ext uri="{FF2B5EF4-FFF2-40B4-BE49-F238E27FC236}">
                <a16:creationId xmlns:a16="http://schemas.microsoft.com/office/drawing/2014/main" id="{F906D935-205A-46E0-B7F7-AE8CD546FB1D}"/>
              </a:ext>
            </a:extLst>
          </p:cNvPr>
          <p:cNvSpPr>
            <a:spLocks noGrp="1"/>
          </p:cNvSpPr>
          <p:nvPr>
            <p:ph type="pic" sz="quarter" idx="13" hasCustomPrompt="1"/>
          </p:nvPr>
        </p:nvSpPr>
        <p:spPr>
          <a:xfrm>
            <a:off x="0" y="0"/>
            <a:ext cx="6480175" cy="6480175"/>
          </a:xfrm>
        </p:spPr>
        <p:txBody>
          <a:bodyPr anchor="ctr"/>
          <a:lstStyle>
            <a:lvl1pPr marL="0" indent="0" algn="ctr">
              <a:buNone/>
              <a:defRPr>
                <a:solidFill>
                  <a:schemeClr val="accent6"/>
                </a:solidFill>
              </a:defRPr>
            </a:lvl1pPr>
          </a:lstStyle>
          <a:p>
            <a:r>
              <a:rPr lang="en-US" dirty="0"/>
              <a:t>Insert picture</a:t>
            </a:r>
          </a:p>
        </p:txBody>
      </p:sp>
      <p:sp>
        <p:nvSpPr>
          <p:cNvPr id="10" name="Fußzeilenplatzhalter 3">
            <a:extLst>
              <a:ext uri="{FF2B5EF4-FFF2-40B4-BE49-F238E27FC236}">
                <a16:creationId xmlns:a16="http://schemas.microsoft.com/office/drawing/2014/main" id="{6452B407-9BA3-43DF-B838-3AB187064977}"/>
              </a:ext>
            </a:extLst>
          </p:cNvPr>
          <p:cNvSpPr>
            <a:spLocks noGrp="1"/>
          </p:cNvSpPr>
          <p:nvPr>
            <p:ph type="ftr" sz="quarter" idx="3"/>
          </p:nvPr>
        </p:nvSpPr>
        <p:spPr bwMode="gray">
          <a:xfrm>
            <a:off x="647676" y="6516432"/>
            <a:ext cx="288000" cy="36000"/>
          </a:xfrm>
          <a:prstGeom prst="rect">
            <a:avLst/>
          </a:prstGeom>
        </p:spPr>
        <p:txBody>
          <a:bodyPr vert="horz" lIns="0" tIns="0" rIns="0" bIns="0" rtlCol="0" anchor="ctr"/>
          <a:lstStyle>
            <a:lvl1pPr algn="l">
              <a:defRPr sz="100">
                <a:solidFill>
                  <a:srgbClr val="E6E6E6"/>
                </a:solidFill>
              </a:defRPr>
            </a:lvl1pPr>
          </a:lstStyle>
          <a:p>
            <a:r>
              <a:rPr lang="en-US"/>
              <a:t>IAV  MM/JJJJ  Abteilungskürzel  Namenskürzel  Status: Entwurf, vertraulich</a:t>
            </a:r>
            <a:endParaRPr lang="en-US" dirty="0"/>
          </a:p>
        </p:txBody>
      </p:sp>
      <p:sp>
        <p:nvSpPr>
          <p:cNvPr id="14" name="Foliennummernplatzhalter 4">
            <a:extLst>
              <a:ext uri="{FF2B5EF4-FFF2-40B4-BE49-F238E27FC236}">
                <a16:creationId xmlns:a16="http://schemas.microsoft.com/office/drawing/2014/main" id="{6F00AF9B-1F52-4E4D-ABDB-C06334A65582}"/>
              </a:ext>
            </a:extLst>
          </p:cNvPr>
          <p:cNvSpPr>
            <a:spLocks noGrp="1"/>
          </p:cNvSpPr>
          <p:nvPr>
            <p:ph type="sldNum" sz="quarter" idx="4"/>
          </p:nvPr>
        </p:nvSpPr>
        <p:spPr bwMode="gray">
          <a:xfrm>
            <a:off x="539664" y="6516455"/>
            <a:ext cx="72008" cy="36000"/>
          </a:xfrm>
          <a:prstGeom prst="rect">
            <a:avLst/>
          </a:prstGeom>
        </p:spPr>
        <p:txBody>
          <a:bodyPr vert="horz" lIns="0" tIns="0" rIns="0" bIns="0" rtlCol="0" anchor="ctr"/>
          <a:lstStyle>
            <a:lvl1pPr algn="l">
              <a:defRPr sz="100">
                <a:solidFill>
                  <a:srgbClr val="E6E6E6"/>
                </a:solidFill>
              </a:defRPr>
            </a:lvl1pPr>
          </a:lstStyle>
          <a:p>
            <a:fld id="{C651C7C4-31E4-E340-822E-DEA0EA75A835}" type="slidenum">
              <a:rPr lang="en-US" smtClean="0"/>
              <a:pPr/>
              <a:t>‹#›</a:t>
            </a:fld>
            <a:endParaRPr lang="en-US" dirty="0"/>
          </a:p>
        </p:txBody>
      </p:sp>
      <p:sp>
        <p:nvSpPr>
          <p:cNvPr id="13" name="Textplatzhalter 8">
            <a:extLst>
              <a:ext uri="{FF2B5EF4-FFF2-40B4-BE49-F238E27FC236}">
                <a16:creationId xmlns:a16="http://schemas.microsoft.com/office/drawing/2014/main" id="{D7207042-88FC-4C4A-8B3D-30F79C7453F4}"/>
              </a:ext>
            </a:extLst>
          </p:cNvPr>
          <p:cNvSpPr>
            <a:spLocks noGrp="1"/>
          </p:cNvSpPr>
          <p:nvPr>
            <p:ph type="body" sz="quarter" idx="12" hasCustomPrompt="1"/>
          </p:nvPr>
        </p:nvSpPr>
        <p:spPr bwMode="gray">
          <a:xfrm>
            <a:off x="6840538" y="2880047"/>
            <a:ext cx="3960812" cy="493277"/>
          </a:xfrm>
        </p:spPr>
        <p:txBody>
          <a:bodyPr wrap="square">
            <a:spAutoFit/>
          </a:bodyPr>
          <a:lstStyle>
            <a:lvl1pPr marL="0" indent="0">
              <a:lnSpc>
                <a:spcPct val="120000"/>
              </a:lnSpc>
              <a:spcBef>
                <a:spcPts val="0"/>
              </a:spcBef>
              <a:spcAft>
                <a:spcPts val="0"/>
              </a:spcAft>
              <a:buNone/>
              <a:defRPr sz="1400">
                <a:solidFill>
                  <a:srgbClr val="FFFFFF"/>
                </a:solidFill>
              </a:defRPr>
            </a:lvl1pPr>
            <a:lvl2pPr marL="180000" indent="0">
              <a:buNone/>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rPr lang="en-US"/>
              <a:t>Subtitle</a:t>
            </a:r>
          </a:p>
          <a:p>
            <a:r>
              <a:rPr lang="en-US"/>
              <a:t>Name </a:t>
            </a:r>
            <a:r>
              <a:rPr lang="en-US" dirty="0"/>
              <a:t>Surname, Month YYYY</a:t>
            </a:r>
          </a:p>
        </p:txBody>
      </p:sp>
    </p:spTree>
    <p:extLst>
      <p:ext uri="{BB962C8B-B14F-4D97-AF65-F5344CB8AC3E}">
        <p14:creationId xmlns:p14="http://schemas.microsoft.com/office/powerpoint/2010/main" val="720775299"/>
      </p:ext>
    </p:extLst>
  </p:cSld>
  <p:clrMapOvr>
    <a:masterClrMapping/>
  </p:clrMapOvr>
  <p:extLst>
    <p:ext uri="{DCECCB84-F9BA-43D5-87BE-67443E8EF086}">
      <p15:sldGuideLst xmlns:p15="http://schemas.microsoft.com/office/powerpoint/2012/main">
        <p15:guide id="2" orient="horz" pos="1814" userDrawn="1">
          <p15:clr>
            <a:srgbClr val="FBAE40"/>
          </p15:clr>
        </p15:guide>
        <p15:guide id="4" orient="horz" pos="1701" userDrawn="1">
          <p15:clr>
            <a:srgbClr val="FBAE40"/>
          </p15:clr>
        </p15:guide>
        <p15:guide id="5" pos="4082" userDrawn="1">
          <p15:clr>
            <a:srgbClr val="FBAE40"/>
          </p15:clr>
        </p15:guide>
        <p15:guide id="6" pos="430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icture 2">
    <p:bg>
      <p:bgPr>
        <a:solidFill>
          <a:schemeClr val="tx1"/>
        </a:solidFill>
        <a:effectLst/>
      </p:bgPr>
    </p:bg>
    <p:spTree>
      <p:nvGrpSpPr>
        <p:cNvPr id="1" name=""/>
        <p:cNvGrpSpPr/>
        <p:nvPr/>
      </p:nvGrpSpPr>
      <p:grpSpPr>
        <a:xfrm>
          <a:off x="0" y="0"/>
          <a:ext cx="0" cy="0"/>
          <a:chOff x="0" y="0"/>
          <a:chExt cx="0" cy="0"/>
        </a:xfrm>
      </p:grpSpPr>
      <p:pic>
        <p:nvPicPr>
          <p:cNvPr id="19" name="Bildplatzhalter 48">
            <a:extLst>
              <a:ext uri="{FF2B5EF4-FFF2-40B4-BE49-F238E27FC236}">
                <a16:creationId xmlns:a16="http://schemas.microsoft.com/office/drawing/2014/main" id="{6B601E17-8A59-4A30-A3C9-0755A73AA8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52" y="-273"/>
            <a:ext cx="11520796" cy="6480448"/>
          </a:xfrm>
          <a:prstGeom prst="rect">
            <a:avLst/>
          </a:prstGeom>
        </p:spPr>
      </p:pic>
      <p:pic>
        <p:nvPicPr>
          <p:cNvPr id="20" name="IAV_Logo">
            <a:extLst>
              <a:ext uri="{FF2B5EF4-FFF2-40B4-BE49-F238E27FC236}">
                <a16:creationId xmlns:a16="http://schemas.microsoft.com/office/drawing/2014/main" id="{50DAB219-8AD2-42BC-9BBF-87F7082EE35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8337" y="4824263"/>
            <a:ext cx="2148511" cy="1188000"/>
          </a:xfrm>
          <a:prstGeom prst="rect">
            <a:avLst/>
          </a:prstGeom>
        </p:spPr>
      </p:pic>
      <p:sp>
        <p:nvSpPr>
          <p:cNvPr id="2" name="Titel 1">
            <a:extLst>
              <a:ext uri="{FF2B5EF4-FFF2-40B4-BE49-F238E27FC236}">
                <a16:creationId xmlns:a16="http://schemas.microsoft.com/office/drawing/2014/main" id="{56076F01-17EC-4724-B8CD-18FD44ECA277}"/>
              </a:ext>
            </a:extLst>
          </p:cNvPr>
          <p:cNvSpPr>
            <a:spLocks noGrp="1"/>
          </p:cNvSpPr>
          <p:nvPr>
            <p:ph type="title" hasCustomPrompt="1"/>
          </p:nvPr>
        </p:nvSpPr>
        <p:spPr>
          <a:xfrm>
            <a:off x="6840538" y="2296282"/>
            <a:ext cx="4140200" cy="403745"/>
          </a:xfrm>
        </p:spPr>
        <p:txBody>
          <a:bodyPr wrap="square" anchor="b">
            <a:spAutoFit/>
          </a:bodyPr>
          <a:lstStyle>
            <a:lvl1pPr>
              <a:lnSpc>
                <a:spcPct val="100000"/>
              </a:lnSpc>
              <a:defRPr sz="2600">
                <a:solidFill>
                  <a:schemeClr val="accent3"/>
                </a:solidFill>
              </a:defRPr>
            </a:lvl1pPr>
          </a:lstStyle>
          <a:p>
            <a:r>
              <a:rPr lang="en-US" dirty="0"/>
              <a:t>Insert Presentation Title</a:t>
            </a:r>
          </a:p>
        </p:txBody>
      </p:sp>
      <p:sp>
        <p:nvSpPr>
          <p:cNvPr id="4" name="Bildplatzhalter 3">
            <a:extLst>
              <a:ext uri="{FF2B5EF4-FFF2-40B4-BE49-F238E27FC236}">
                <a16:creationId xmlns:a16="http://schemas.microsoft.com/office/drawing/2014/main" id="{760414FB-02DF-445C-8438-D6E81B5F1690}"/>
              </a:ext>
            </a:extLst>
          </p:cNvPr>
          <p:cNvSpPr>
            <a:spLocks noGrp="1"/>
          </p:cNvSpPr>
          <p:nvPr>
            <p:ph type="pic" sz="quarter" idx="13" hasCustomPrompt="1"/>
          </p:nvPr>
        </p:nvSpPr>
        <p:spPr>
          <a:xfrm>
            <a:off x="0" y="0"/>
            <a:ext cx="6480175" cy="6480175"/>
          </a:xfrm>
        </p:spPr>
        <p:txBody>
          <a:bodyPr anchor="ctr"/>
          <a:lstStyle>
            <a:lvl1pPr marL="0" indent="0" algn="ctr">
              <a:buNone/>
              <a:defRPr>
                <a:solidFill>
                  <a:schemeClr val="accent6"/>
                </a:solidFill>
              </a:defRPr>
            </a:lvl1pPr>
          </a:lstStyle>
          <a:p>
            <a:r>
              <a:rPr lang="en-US"/>
              <a:t>Insert picture</a:t>
            </a:r>
            <a:endParaRPr lang="en-US" dirty="0"/>
          </a:p>
        </p:txBody>
      </p:sp>
      <p:sp>
        <p:nvSpPr>
          <p:cNvPr id="10" name="Fußzeilenplatzhalter 3">
            <a:extLst>
              <a:ext uri="{FF2B5EF4-FFF2-40B4-BE49-F238E27FC236}">
                <a16:creationId xmlns:a16="http://schemas.microsoft.com/office/drawing/2014/main" id="{80DD142A-4252-487F-A3DD-82A7F3A7AD2F}"/>
              </a:ext>
            </a:extLst>
          </p:cNvPr>
          <p:cNvSpPr>
            <a:spLocks noGrp="1"/>
          </p:cNvSpPr>
          <p:nvPr>
            <p:ph type="ftr" sz="quarter" idx="3"/>
          </p:nvPr>
        </p:nvSpPr>
        <p:spPr bwMode="gray">
          <a:xfrm>
            <a:off x="647676" y="6516432"/>
            <a:ext cx="288000" cy="36000"/>
          </a:xfrm>
          <a:prstGeom prst="rect">
            <a:avLst/>
          </a:prstGeom>
        </p:spPr>
        <p:txBody>
          <a:bodyPr vert="horz" lIns="0" tIns="0" rIns="0" bIns="0" rtlCol="0" anchor="ctr"/>
          <a:lstStyle>
            <a:lvl1pPr algn="l">
              <a:defRPr sz="100">
                <a:solidFill>
                  <a:srgbClr val="E6E6E6"/>
                </a:solidFill>
              </a:defRPr>
            </a:lvl1pPr>
          </a:lstStyle>
          <a:p>
            <a:r>
              <a:rPr lang="en-US"/>
              <a:t>IAV  MM/JJJJ  Abteilungskürzel  Namenskürzel  Status: Entwurf, vertraulich</a:t>
            </a:r>
            <a:endParaRPr lang="en-US" dirty="0"/>
          </a:p>
        </p:txBody>
      </p:sp>
      <p:sp>
        <p:nvSpPr>
          <p:cNvPr id="11" name="Foliennummernplatzhalter 4">
            <a:extLst>
              <a:ext uri="{FF2B5EF4-FFF2-40B4-BE49-F238E27FC236}">
                <a16:creationId xmlns:a16="http://schemas.microsoft.com/office/drawing/2014/main" id="{F17809BC-128B-4C78-873A-1EA2DD3BA709}"/>
              </a:ext>
            </a:extLst>
          </p:cNvPr>
          <p:cNvSpPr>
            <a:spLocks noGrp="1"/>
          </p:cNvSpPr>
          <p:nvPr>
            <p:ph type="sldNum" sz="quarter" idx="4"/>
          </p:nvPr>
        </p:nvSpPr>
        <p:spPr bwMode="gray">
          <a:xfrm>
            <a:off x="539664" y="6516455"/>
            <a:ext cx="72008" cy="36000"/>
          </a:xfrm>
          <a:prstGeom prst="rect">
            <a:avLst/>
          </a:prstGeom>
        </p:spPr>
        <p:txBody>
          <a:bodyPr vert="horz" lIns="0" tIns="0" rIns="0" bIns="0" rtlCol="0" anchor="ctr"/>
          <a:lstStyle>
            <a:lvl1pPr algn="l">
              <a:defRPr sz="100">
                <a:solidFill>
                  <a:srgbClr val="E6E6E6"/>
                </a:solidFill>
              </a:defRPr>
            </a:lvl1pPr>
          </a:lstStyle>
          <a:p>
            <a:fld id="{C651C7C4-31E4-E340-822E-DEA0EA75A835}" type="slidenum">
              <a:rPr lang="en-US" smtClean="0"/>
              <a:pPr/>
              <a:t>‹#›</a:t>
            </a:fld>
            <a:endParaRPr lang="en-US" dirty="0"/>
          </a:p>
        </p:txBody>
      </p:sp>
      <p:sp>
        <p:nvSpPr>
          <p:cNvPr id="12" name="Textplatzhalter 8">
            <a:extLst>
              <a:ext uri="{FF2B5EF4-FFF2-40B4-BE49-F238E27FC236}">
                <a16:creationId xmlns:a16="http://schemas.microsoft.com/office/drawing/2014/main" id="{C044AB96-AD92-43A5-8A53-41AB5D56E6FD}"/>
              </a:ext>
            </a:extLst>
          </p:cNvPr>
          <p:cNvSpPr>
            <a:spLocks noGrp="1"/>
          </p:cNvSpPr>
          <p:nvPr>
            <p:ph type="body" sz="quarter" idx="12" hasCustomPrompt="1"/>
          </p:nvPr>
        </p:nvSpPr>
        <p:spPr bwMode="gray">
          <a:xfrm>
            <a:off x="6840538" y="2880047"/>
            <a:ext cx="3960812" cy="493277"/>
          </a:xfrm>
        </p:spPr>
        <p:txBody>
          <a:bodyPr wrap="square">
            <a:spAutoFit/>
          </a:bodyPr>
          <a:lstStyle>
            <a:lvl1pPr marL="0" indent="0">
              <a:lnSpc>
                <a:spcPct val="120000"/>
              </a:lnSpc>
              <a:spcBef>
                <a:spcPts val="0"/>
              </a:spcBef>
              <a:spcAft>
                <a:spcPts val="0"/>
              </a:spcAft>
              <a:buNone/>
              <a:defRPr sz="1400">
                <a:solidFill>
                  <a:srgbClr val="1446EB"/>
                </a:solidFill>
              </a:defRPr>
            </a:lvl1pPr>
            <a:lvl2pPr marL="180000" indent="0">
              <a:buNone/>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rPr lang="en-US"/>
              <a:t>Subtitle</a:t>
            </a:r>
          </a:p>
          <a:p>
            <a:r>
              <a:rPr lang="en-US"/>
              <a:t>Name </a:t>
            </a:r>
            <a:r>
              <a:rPr lang="en-US" dirty="0"/>
              <a:t>Surname, Month YYYY</a:t>
            </a:r>
          </a:p>
        </p:txBody>
      </p:sp>
    </p:spTree>
    <p:extLst>
      <p:ext uri="{BB962C8B-B14F-4D97-AF65-F5344CB8AC3E}">
        <p14:creationId xmlns:p14="http://schemas.microsoft.com/office/powerpoint/2010/main" val="2134883428"/>
      </p:ext>
    </p:extLst>
  </p:cSld>
  <p:clrMapOvr>
    <a:masterClrMapping/>
  </p:clrMapOvr>
  <p:extLst>
    <p:ext uri="{DCECCB84-F9BA-43D5-87BE-67443E8EF086}">
      <p15:sldGuideLst xmlns:p15="http://schemas.microsoft.com/office/powerpoint/2012/main">
        <p15:guide id="2" orient="horz" pos="1814">
          <p15:clr>
            <a:srgbClr val="FBAE40"/>
          </p15:clr>
        </p15:guide>
        <p15:guide id="4" orient="horz" pos="1701">
          <p15:clr>
            <a:srgbClr val="FBAE40"/>
          </p15:clr>
        </p15:guide>
        <p15:guide id="5" pos="4082">
          <p15:clr>
            <a:srgbClr val="FBAE40"/>
          </p15:clr>
        </p15:guide>
        <p15:guide id="6" pos="430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750" y="359767"/>
            <a:ext cx="10440988" cy="361875"/>
          </a:xfrm>
        </p:spPr>
        <p:txBody>
          <a:bodyPr vert="horz" wrap="square" lIns="0" tIns="3600" rIns="0" bIns="0" rtlCol="0" anchor="t" anchorCtr="0">
            <a:spAutoFit/>
          </a:bodyPr>
          <a:lstStyle>
            <a:lvl1pPr>
              <a:defRPr lang="de-DE" dirty="0"/>
            </a:lvl1pPr>
          </a:lstStyle>
          <a:p>
            <a:pPr lvl="0"/>
            <a:r>
              <a:rPr lang="en-US"/>
              <a:t>Insert Heading (two lines max)</a:t>
            </a:r>
            <a:endParaRPr lang="en-US" dirty="0"/>
          </a:p>
        </p:txBody>
      </p:sp>
      <p:sp>
        <p:nvSpPr>
          <p:cNvPr id="3" name="Fußzeilenplatzhalter 2"/>
          <p:cNvSpPr>
            <a:spLocks noGrp="1"/>
          </p:cNvSpPr>
          <p:nvPr>
            <p:ph type="ftr" sz="quarter" idx="10"/>
          </p:nvPr>
        </p:nvSpPr>
        <p:spPr bwMode="gray"/>
        <p:txBody>
          <a:bodyPr/>
          <a:lstStyle/>
          <a:p>
            <a:r>
              <a:rPr lang="en-US" dirty="0"/>
              <a:t>IAV  04/2025  Department Code  Initials  Status: draft, confidential</a:t>
            </a:r>
          </a:p>
        </p:txBody>
      </p:sp>
      <p:sp>
        <p:nvSpPr>
          <p:cNvPr id="4" name="Foliennummernplatzhalter 3"/>
          <p:cNvSpPr>
            <a:spLocks noGrp="1"/>
          </p:cNvSpPr>
          <p:nvPr>
            <p:ph type="sldNum" sz="quarter" idx="11"/>
          </p:nvPr>
        </p:nvSpPr>
        <p:spPr bwMode="gray"/>
        <p:txBody>
          <a:bodyPr/>
          <a:lstStyle/>
          <a:p>
            <a:fld id="{DD6C52D8-AF7F-4297-9A35-2617B7FF1801}" type="slidenum">
              <a:rPr lang="en-US" smtClean="0"/>
              <a:pPr/>
              <a:t>‹#›</a:t>
            </a:fld>
            <a:endParaRPr lang="en-US" dirty="0"/>
          </a:p>
        </p:txBody>
      </p:sp>
    </p:spTree>
    <p:extLst>
      <p:ext uri="{BB962C8B-B14F-4D97-AF65-F5344CB8AC3E}">
        <p14:creationId xmlns:p14="http://schemas.microsoft.com/office/powerpoint/2010/main" val="1065716413"/>
      </p:ext>
    </p:extLst>
  </p:cSld>
  <p:clrMapOvr>
    <a:masterClrMapping/>
  </p:clrMapOvr>
  <p:extLst>
    <p:ext uri="{DCECCB84-F9BA-43D5-87BE-67443E8EF086}">
      <p15:sldGuideLst xmlns:p15="http://schemas.microsoft.com/office/powerpoint/2012/main">
        <p15:guide id="7" pos="3742" userDrawn="1">
          <p15:clr>
            <a:srgbClr val="FBAE40"/>
          </p15:clr>
        </p15:guide>
        <p15:guide id="8" pos="3515" userDrawn="1">
          <p15:clr>
            <a:srgbClr val="FBAE40"/>
          </p15:clr>
        </p15:guide>
        <p15:guide id="9" pos="2608" userDrawn="1">
          <p15:clr>
            <a:srgbClr val="FBAE40"/>
          </p15:clr>
        </p15:guide>
        <p15:guide id="10" pos="2381" userDrawn="1">
          <p15:clr>
            <a:srgbClr val="FBAE40"/>
          </p15:clr>
        </p15:guide>
        <p15:guide id="11" pos="4876" userDrawn="1">
          <p15:clr>
            <a:srgbClr val="FBAE40"/>
          </p15:clr>
        </p15:guide>
        <p15:guide id="12" pos="464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64DD43-E910-4880-834F-73E0C54B079A}"/>
              </a:ext>
            </a:extLst>
          </p:cNvPr>
          <p:cNvSpPr>
            <a:spLocks noGrp="1"/>
          </p:cNvSpPr>
          <p:nvPr>
            <p:ph type="title" hasCustomPrompt="1"/>
          </p:nvPr>
        </p:nvSpPr>
        <p:spPr/>
        <p:txBody>
          <a:bodyPr/>
          <a:lstStyle/>
          <a:p>
            <a:r>
              <a:rPr lang="en-US" dirty="0"/>
              <a:t>Insert Heading (two lines max)</a:t>
            </a:r>
            <a:endParaRPr lang="de-DE" dirty="0"/>
          </a:p>
        </p:txBody>
      </p:sp>
      <p:sp>
        <p:nvSpPr>
          <p:cNvPr id="6" name="Inhaltsplatzhalter 5">
            <a:extLst>
              <a:ext uri="{FF2B5EF4-FFF2-40B4-BE49-F238E27FC236}">
                <a16:creationId xmlns:a16="http://schemas.microsoft.com/office/drawing/2014/main" id="{B421926F-2EB1-C877-20AA-E5F4D23571FD}"/>
              </a:ext>
            </a:extLst>
          </p:cNvPr>
          <p:cNvSpPr>
            <a:spLocks noGrp="1"/>
          </p:cNvSpPr>
          <p:nvPr>
            <p:ph sz="quarter" idx="12" hasCustomPrompt="1"/>
          </p:nvPr>
        </p:nvSpPr>
        <p:spPr>
          <a:xfrm>
            <a:off x="539750" y="1295401"/>
            <a:ext cx="5040886" cy="4537074"/>
          </a:xfrm>
        </p:spPr>
        <p:txBody>
          <a:bodyPr/>
          <a:lstStyle>
            <a:lvl1pPr>
              <a:defRPr/>
            </a:lvl1pPr>
            <a:lvl2pPr>
              <a:defRPr/>
            </a:lvl2pPr>
            <a:lvl3pPr>
              <a:defRPr/>
            </a:lvl3pPr>
            <a:lvl4pPr>
              <a:defRPr/>
            </a:lvl4pPr>
            <a:lvl5pPr>
              <a:defRPr/>
            </a:lvl5pPr>
          </a:lstStyle>
          <a:p>
            <a:pPr lvl="0"/>
            <a:r>
              <a:rPr lang="en-US"/>
              <a:t>First level</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Inhaltsplatzhalter 7">
            <a:extLst>
              <a:ext uri="{FF2B5EF4-FFF2-40B4-BE49-F238E27FC236}">
                <a16:creationId xmlns:a16="http://schemas.microsoft.com/office/drawing/2014/main" id="{0FDBB940-6E97-8B7D-AF9F-663504423369}"/>
              </a:ext>
            </a:extLst>
          </p:cNvPr>
          <p:cNvSpPr>
            <a:spLocks noGrp="1"/>
          </p:cNvSpPr>
          <p:nvPr>
            <p:ph sz="quarter" idx="13" hasCustomPrompt="1"/>
          </p:nvPr>
        </p:nvSpPr>
        <p:spPr>
          <a:xfrm>
            <a:off x="5940424" y="1295400"/>
            <a:ext cx="5040313" cy="4537075"/>
          </a:xfrm>
        </p:spPr>
        <p:txBody>
          <a:bodyPr/>
          <a:lstStyle/>
          <a:p>
            <a:pPr lvl="0"/>
            <a:r>
              <a:rPr lang="en-US"/>
              <a:t>First level</a:t>
            </a:r>
          </a:p>
          <a:p>
            <a:pPr lvl="1"/>
            <a:r>
              <a:rPr lang="en-US"/>
              <a:t>Second </a:t>
            </a:r>
            <a:r>
              <a:rPr lang="en-US" dirty="0"/>
              <a:t>level</a:t>
            </a:r>
          </a:p>
          <a:p>
            <a:pPr lvl="2"/>
            <a:r>
              <a:rPr lang="en-US" dirty="0"/>
              <a:t>Third level</a:t>
            </a:r>
          </a:p>
          <a:p>
            <a:pPr lvl="3"/>
            <a:r>
              <a:rPr lang="en-US" dirty="0"/>
              <a:t>Fourth level</a:t>
            </a:r>
          </a:p>
          <a:p>
            <a:pPr lvl="4"/>
            <a:r>
              <a:rPr lang="en-US" dirty="0"/>
              <a:t>Fifth level</a:t>
            </a:r>
          </a:p>
        </p:txBody>
      </p:sp>
      <p:sp>
        <p:nvSpPr>
          <p:cNvPr id="9" name="Fußzeilenplatzhalter 3">
            <a:extLst>
              <a:ext uri="{FF2B5EF4-FFF2-40B4-BE49-F238E27FC236}">
                <a16:creationId xmlns:a16="http://schemas.microsoft.com/office/drawing/2014/main" id="{8B86E73B-F9A7-5386-74EA-107A4535E9BF}"/>
              </a:ext>
            </a:extLst>
          </p:cNvPr>
          <p:cNvSpPr>
            <a:spLocks noGrp="1"/>
          </p:cNvSpPr>
          <p:nvPr>
            <p:ph type="ftr" sz="quarter" idx="3"/>
          </p:nvPr>
        </p:nvSpPr>
        <p:spPr bwMode="gray">
          <a:xfrm>
            <a:off x="972123" y="6048375"/>
            <a:ext cx="4608513" cy="179364"/>
          </a:xfrm>
          <a:prstGeom prst="rect">
            <a:avLst/>
          </a:prstGeom>
        </p:spPr>
        <p:txBody>
          <a:bodyPr vert="horz" wrap="none" lIns="0" tIns="0" rIns="0" bIns="0" rtlCol="0" anchor="ctr"/>
          <a:lstStyle>
            <a:lvl1pPr algn="l">
              <a:defRPr sz="700">
                <a:solidFill>
                  <a:schemeClr val="tx1"/>
                </a:solidFill>
              </a:defRPr>
            </a:lvl1pPr>
          </a:lstStyle>
          <a:p>
            <a:r>
              <a:rPr lang="en-US"/>
              <a:t>IAV  MM/YYYY  Department Code  Initials  Status: draft, confidential</a:t>
            </a:r>
            <a:endParaRPr lang="en-US" dirty="0"/>
          </a:p>
        </p:txBody>
      </p:sp>
      <p:sp>
        <p:nvSpPr>
          <p:cNvPr id="10" name="Foliennummernplatzhalter 4">
            <a:extLst>
              <a:ext uri="{FF2B5EF4-FFF2-40B4-BE49-F238E27FC236}">
                <a16:creationId xmlns:a16="http://schemas.microsoft.com/office/drawing/2014/main" id="{498794BA-817E-B478-097E-6C68EE007B00}"/>
              </a:ext>
            </a:extLst>
          </p:cNvPr>
          <p:cNvSpPr>
            <a:spLocks noGrp="1"/>
          </p:cNvSpPr>
          <p:nvPr>
            <p:ph type="sldNum" sz="quarter" idx="4"/>
          </p:nvPr>
        </p:nvSpPr>
        <p:spPr bwMode="gray">
          <a:xfrm>
            <a:off x="539664" y="6048399"/>
            <a:ext cx="360000" cy="179364"/>
          </a:xfrm>
          <a:prstGeom prst="rect">
            <a:avLst/>
          </a:prstGeom>
        </p:spPr>
        <p:txBody>
          <a:bodyPr vert="horz" wrap="none" lIns="0" tIns="0" rIns="0" bIns="0" rtlCol="0" anchor="ctr"/>
          <a:lstStyle>
            <a:lvl1pPr algn="l">
              <a:defRPr sz="700">
                <a:solidFill>
                  <a:schemeClr val="tx1"/>
                </a:solidFill>
              </a:defRPr>
            </a:lvl1pPr>
          </a:lstStyle>
          <a:p>
            <a:fld id="{C651C7C4-31E4-E340-822E-DEA0EA75A835}" type="slidenum">
              <a:rPr lang="en-US" smtClean="0"/>
              <a:pPr/>
              <a:t>‹#›</a:t>
            </a:fld>
            <a:endParaRPr lang="en-US" dirty="0"/>
          </a:p>
        </p:txBody>
      </p:sp>
    </p:spTree>
    <p:extLst>
      <p:ext uri="{BB962C8B-B14F-4D97-AF65-F5344CB8AC3E}">
        <p14:creationId xmlns:p14="http://schemas.microsoft.com/office/powerpoint/2010/main" val="2908424033"/>
      </p:ext>
    </p:extLst>
  </p:cSld>
  <p:clrMapOvr>
    <a:masterClrMapping/>
  </p:clrMapOvr>
  <p:extLst>
    <p:ext uri="{DCECCB84-F9BA-43D5-87BE-67443E8EF086}">
      <p15:sldGuideLst xmlns:p15="http://schemas.microsoft.com/office/powerpoint/2012/main">
        <p15:guide id="1" pos="3515">
          <p15:clr>
            <a:srgbClr val="FBAE40"/>
          </p15:clr>
        </p15:guide>
        <p15:guide id="2" pos="37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82473-2EB6-4C66-A028-07FE06313204}"/>
              </a:ext>
            </a:extLst>
          </p:cNvPr>
          <p:cNvSpPr>
            <a:spLocks noGrp="1"/>
          </p:cNvSpPr>
          <p:nvPr>
            <p:ph type="title" hasCustomPrompt="1"/>
          </p:nvPr>
        </p:nvSpPr>
        <p:spPr>
          <a:xfrm>
            <a:off x="539664" y="359767"/>
            <a:ext cx="10441074" cy="362708"/>
          </a:xfrm>
        </p:spPr>
        <p:txBody>
          <a:bodyPr/>
          <a:lstStyle>
            <a:lvl1pPr>
              <a:defRPr/>
            </a:lvl1pPr>
          </a:lstStyle>
          <a:p>
            <a:r>
              <a:rPr lang="en-US" dirty="0"/>
              <a:t>Insert Heading (two lines max)</a:t>
            </a:r>
          </a:p>
        </p:txBody>
      </p:sp>
      <p:sp>
        <p:nvSpPr>
          <p:cNvPr id="3" name="Fußzeilenplatzhalter 2">
            <a:extLst>
              <a:ext uri="{FF2B5EF4-FFF2-40B4-BE49-F238E27FC236}">
                <a16:creationId xmlns:a16="http://schemas.microsoft.com/office/drawing/2014/main" id="{87EBDFBA-5C9C-4F2E-AD48-7F5032FDCB08}"/>
              </a:ext>
            </a:extLst>
          </p:cNvPr>
          <p:cNvSpPr>
            <a:spLocks noGrp="1"/>
          </p:cNvSpPr>
          <p:nvPr>
            <p:ph type="ftr" sz="quarter" idx="10"/>
          </p:nvPr>
        </p:nvSpPr>
        <p:spPr bwMode="gray"/>
        <p:txBody>
          <a:bodyPr/>
          <a:lstStyle>
            <a:lvl1pPr algn="l">
              <a:defRPr sz="700"/>
            </a:lvl1pPr>
          </a:lstStyle>
          <a:p>
            <a:r>
              <a:rPr lang="en-US"/>
              <a:t>IAV  MM/YYYY  Department Code  Initials  Status: draft, confidential</a:t>
            </a:r>
            <a:endParaRPr lang="en-US" dirty="0"/>
          </a:p>
        </p:txBody>
      </p:sp>
      <p:sp>
        <p:nvSpPr>
          <p:cNvPr id="4" name="Foliennummernplatzhalter 3">
            <a:extLst>
              <a:ext uri="{FF2B5EF4-FFF2-40B4-BE49-F238E27FC236}">
                <a16:creationId xmlns:a16="http://schemas.microsoft.com/office/drawing/2014/main" id="{D9C1E099-4B35-4DA1-B9D7-3E7E137462AF}"/>
              </a:ext>
            </a:extLst>
          </p:cNvPr>
          <p:cNvSpPr>
            <a:spLocks noGrp="1"/>
          </p:cNvSpPr>
          <p:nvPr>
            <p:ph type="sldNum" sz="quarter" idx="11"/>
          </p:nvPr>
        </p:nvSpPr>
        <p:spPr bwMode="gray"/>
        <p:txBody>
          <a:bodyPr/>
          <a:lstStyle>
            <a:lvl1pPr algn="l">
              <a:defRPr sz="700"/>
            </a:lvl1pPr>
          </a:lstStyle>
          <a:p>
            <a:fld id="{C651C7C4-31E4-E340-822E-DEA0EA75A835}" type="slidenum">
              <a:rPr lang="en-US" smtClean="0"/>
              <a:pPr/>
              <a:t>‹#›</a:t>
            </a:fld>
            <a:endParaRPr lang="en-US" dirty="0"/>
          </a:p>
        </p:txBody>
      </p:sp>
      <p:sp>
        <p:nvSpPr>
          <p:cNvPr id="14" name="Textplatzhalter 13">
            <a:extLst>
              <a:ext uri="{FF2B5EF4-FFF2-40B4-BE49-F238E27FC236}">
                <a16:creationId xmlns:a16="http://schemas.microsoft.com/office/drawing/2014/main" id="{A5E029D1-874B-411C-9322-9E92EED7AB07}"/>
              </a:ext>
            </a:extLst>
          </p:cNvPr>
          <p:cNvSpPr>
            <a:spLocks noGrp="1"/>
          </p:cNvSpPr>
          <p:nvPr>
            <p:ph type="body" sz="quarter" idx="12" hasCustomPrompt="1"/>
          </p:nvPr>
        </p:nvSpPr>
        <p:spPr>
          <a:xfrm>
            <a:off x="539750" y="1295400"/>
            <a:ext cx="8280400" cy="1860509"/>
          </a:xfrm>
        </p:spPr>
        <p:txBody>
          <a:bodyPr>
            <a:spAutoFit/>
          </a:bodyPr>
          <a:lstStyle>
            <a:lvl1pPr>
              <a:lnSpc>
                <a:spcPct val="120000"/>
              </a:lnSpc>
              <a:buClrTx/>
              <a:defRPr/>
            </a:lvl1pPr>
            <a:lvl2pPr>
              <a:lnSpc>
                <a:spcPct val="120000"/>
              </a:lnSpc>
              <a:buClrTx/>
              <a:defRPr/>
            </a:lvl2pPr>
            <a:lvl3pPr>
              <a:lnSpc>
                <a:spcPct val="120000"/>
              </a:lnSpc>
              <a:buClrTx/>
              <a:defRPr/>
            </a:lvl3pPr>
            <a:lvl4pPr>
              <a:lnSpc>
                <a:spcPct val="120000"/>
              </a:lnSpc>
              <a:buClrTx/>
              <a:defRPr/>
            </a:lvl4pPr>
            <a:lvl5pPr>
              <a:lnSpc>
                <a:spcPct val="120000"/>
              </a:lnSpc>
              <a:buClrTx/>
              <a:defRPr/>
            </a:lvl5pPr>
          </a:lstStyle>
          <a:p>
            <a:pPr lvl="0"/>
            <a:r>
              <a:rPr lang="en-US"/>
              <a:t>First level</a:t>
            </a:r>
          </a:p>
          <a:p>
            <a:pPr lvl="1"/>
            <a:r>
              <a:rPr lang="en-US"/>
              <a:t>Second </a:t>
            </a:r>
            <a:r>
              <a:rPr lang="en-US" dirty="0"/>
              <a:t>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530008"/>
      </p:ext>
    </p:extLst>
  </p:cSld>
  <p:clrMapOvr>
    <a:masterClrMapping/>
  </p:clrMapOvr>
  <p:extLst>
    <p:ext uri="{DCECCB84-F9BA-43D5-87BE-67443E8EF086}">
      <p15:sldGuideLst xmlns:p15="http://schemas.microsoft.com/office/powerpoint/2012/main">
        <p15:guide id="1" pos="5783" userDrawn="1">
          <p15:clr>
            <a:srgbClr val="FBAE40"/>
          </p15:clr>
        </p15:guide>
        <p15:guide id="2" pos="555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64DD43-E910-4880-834F-73E0C54B079A}"/>
              </a:ext>
            </a:extLst>
          </p:cNvPr>
          <p:cNvSpPr>
            <a:spLocks noGrp="1"/>
          </p:cNvSpPr>
          <p:nvPr>
            <p:ph type="title" hasCustomPrompt="1"/>
          </p:nvPr>
        </p:nvSpPr>
        <p:spPr/>
        <p:txBody>
          <a:bodyPr/>
          <a:lstStyle/>
          <a:p>
            <a:r>
              <a:rPr lang="en-US"/>
              <a:t>Insert Heading (two lines max)</a:t>
            </a:r>
            <a:endParaRPr lang="en-US" dirty="0"/>
          </a:p>
        </p:txBody>
      </p:sp>
      <p:sp>
        <p:nvSpPr>
          <p:cNvPr id="3" name="Fußzeilenplatzhalter 2">
            <a:extLst>
              <a:ext uri="{FF2B5EF4-FFF2-40B4-BE49-F238E27FC236}">
                <a16:creationId xmlns:a16="http://schemas.microsoft.com/office/drawing/2014/main" id="{D8DD20B1-22D9-42BB-8120-96895CF3646B}"/>
              </a:ext>
            </a:extLst>
          </p:cNvPr>
          <p:cNvSpPr>
            <a:spLocks noGrp="1"/>
          </p:cNvSpPr>
          <p:nvPr>
            <p:ph type="ftr" sz="quarter" idx="10"/>
          </p:nvPr>
        </p:nvSpPr>
        <p:spPr bwMode="gray"/>
        <p:txBody>
          <a:bodyPr/>
          <a:lstStyle>
            <a:lvl1pPr algn="l">
              <a:defRPr sz="700"/>
            </a:lvl1pPr>
          </a:lstStyle>
          <a:p>
            <a:r>
              <a:rPr lang="en-US"/>
              <a:t>IAV  MM/YYYY  Department Code  Initials  Status: draft, confidential</a:t>
            </a:r>
            <a:endParaRPr lang="en-US" dirty="0"/>
          </a:p>
        </p:txBody>
      </p:sp>
      <p:sp>
        <p:nvSpPr>
          <p:cNvPr id="4" name="Foliennummernplatzhalter 3">
            <a:extLst>
              <a:ext uri="{FF2B5EF4-FFF2-40B4-BE49-F238E27FC236}">
                <a16:creationId xmlns:a16="http://schemas.microsoft.com/office/drawing/2014/main" id="{3CC135E0-6174-4B68-8FAF-2CD7F3705E25}"/>
              </a:ext>
            </a:extLst>
          </p:cNvPr>
          <p:cNvSpPr>
            <a:spLocks noGrp="1"/>
          </p:cNvSpPr>
          <p:nvPr>
            <p:ph type="sldNum" sz="quarter" idx="11"/>
          </p:nvPr>
        </p:nvSpPr>
        <p:spPr bwMode="gray"/>
        <p:txBody>
          <a:bodyPr/>
          <a:lstStyle>
            <a:lvl1pPr algn="l">
              <a:defRPr sz="700"/>
            </a:lvl1pPr>
          </a:lstStyle>
          <a:p>
            <a:fld id="{C651C7C4-31E4-E340-822E-DEA0EA75A835}" type="slidenum">
              <a:rPr lang="en-US" smtClean="0"/>
              <a:pPr/>
              <a:t>‹#›</a:t>
            </a:fld>
            <a:endParaRPr lang="en-US" dirty="0"/>
          </a:p>
        </p:txBody>
      </p:sp>
      <p:sp>
        <p:nvSpPr>
          <p:cNvPr id="11" name="Textplatzhalter 10">
            <a:extLst>
              <a:ext uri="{FF2B5EF4-FFF2-40B4-BE49-F238E27FC236}">
                <a16:creationId xmlns:a16="http://schemas.microsoft.com/office/drawing/2014/main" id="{5B24D9A6-0E7F-471A-BD30-D9B90EF27E5E}"/>
              </a:ext>
            </a:extLst>
          </p:cNvPr>
          <p:cNvSpPr>
            <a:spLocks noGrp="1"/>
          </p:cNvSpPr>
          <p:nvPr>
            <p:ph type="body" sz="quarter" idx="12" hasCustomPrompt="1"/>
          </p:nvPr>
        </p:nvSpPr>
        <p:spPr>
          <a:xfrm>
            <a:off x="539750" y="1295400"/>
            <a:ext cx="5040313" cy="1860509"/>
          </a:xfrm>
        </p:spPr>
        <p:txBody>
          <a:bodyPr>
            <a:spAutoFit/>
          </a:bodyPr>
          <a:lstStyle>
            <a:lvl1pPr>
              <a:lnSpc>
                <a:spcPct val="120000"/>
              </a:lnSpc>
              <a:defRPr/>
            </a:lvl1pPr>
            <a:lvl2pPr>
              <a:lnSpc>
                <a:spcPct val="120000"/>
              </a:lnSpc>
              <a:buClrTx/>
              <a:defRPr/>
            </a:lvl2pPr>
            <a:lvl3pPr>
              <a:lnSpc>
                <a:spcPct val="120000"/>
              </a:lnSpc>
              <a:defRPr/>
            </a:lvl3pPr>
            <a:lvl4pPr>
              <a:lnSpc>
                <a:spcPct val="120000"/>
              </a:lnSpc>
              <a:defRPr/>
            </a:lvl4pPr>
            <a:lvl5pPr>
              <a:lnSpc>
                <a:spcPct val="120000"/>
              </a:lnSpc>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platzhalter 12">
            <a:extLst>
              <a:ext uri="{FF2B5EF4-FFF2-40B4-BE49-F238E27FC236}">
                <a16:creationId xmlns:a16="http://schemas.microsoft.com/office/drawing/2014/main" id="{63F85D02-DB8C-41B1-88A9-2471D83B5C35}"/>
              </a:ext>
            </a:extLst>
          </p:cNvPr>
          <p:cNvSpPr>
            <a:spLocks noGrp="1"/>
          </p:cNvSpPr>
          <p:nvPr>
            <p:ph type="body" sz="quarter" idx="13" hasCustomPrompt="1"/>
          </p:nvPr>
        </p:nvSpPr>
        <p:spPr>
          <a:xfrm>
            <a:off x="5940425" y="1295400"/>
            <a:ext cx="5040313" cy="1860509"/>
          </a:xfrm>
        </p:spPr>
        <p:txBody>
          <a:bodyPr>
            <a:spAutoFit/>
          </a:bodyPr>
          <a:lstStyle>
            <a:lvl1pPr>
              <a:lnSpc>
                <a:spcPct val="120000"/>
              </a:lnSpc>
              <a:buClrTx/>
              <a:defRPr/>
            </a:lvl1pPr>
            <a:lvl2pPr>
              <a:lnSpc>
                <a:spcPct val="120000"/>
              </a:lnSpc>
              <a:buClrTx/>
              <a:defRPr/>
            </a:lvl2pPr>
            <a:lvl3pPr>
              <a:lnSpc>
                <a:spcPct val="120000"/>
              </a:lnSpc>
              <a:buClrTx/>
              <a:defRPr/>
            </a:lvl3pPr>
            <a:lvl4pPr>
              <a:lnSpc>
                <a:spcPct val="120000"/>
              </a:lnSpc>
              <a:buClrTx/>
              <a:defRPr/>
            </a:lvl4pPr>
            <a:lvl5pPr>
              <a:lnSpc>
                <a:spcPct val="120000"/>
              </a:lnSpc>
              <a:buClrTx/>
              <a:defRPr/>
            </a:lvl5pPr>
          </a:lstStyle>
          <a:p>
            <a:pPr lvl="0"/>
            <a:r>
              <a:rPr lang="en-US"/>
              <a:t>First level</a:t>
            </a:r>
          </a:p>
          <a:p>
            <a:pPr lvl="1"/>
            <a:r>
              <a:rPr lang="en-US"/>
              <a:t>Second </a:t>
            </a:r>
            <a:r>
              <a:rPr lang="en-US" dirty="0"/>
              <a:t>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3287095"/>
      </p:ext>
    </p:extLst>
  </p:cSld>
  <p:clrMapOvr>
    <a:masterClrMapping/>
  </p:clrMapOvr>
  <p:extLst>
    <p:ext uri="{DCECCB84-F9BA-43D5-87BE-67443E8EF086}">
      <p15:sldGuideLst xmlns:p15="http://schemas.microsoft.com/office/powerpoint/2012/main">
        <p15:guide id="1" pos="3515" userDrawn="1">
          <p15:clr>
            <a:srgbClr val="FBAE40"/>
          </p15:clr>
        </p15:guide>
        <p15:guide id="2" pos="37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3"/>
            </p:custDataLst>
            <p:extLst>
              <p:ext uri="{D42A27DB-BD31-4B8C-83A1-F6EECF244321}">
                <p14:modId xmlns:p14="http://schemas.microsoft.com/office/powerpoint/2010/main" val="33128502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4" imgW="501" imgH="502" progId="TCLayout.ActiveDocument.1">
                  <p:embed/>
                </p:oleObj>
              </mc:Choice>
              <mc:Fallback>
                <p:oleObj name="think-cell Folie" r:id="rId14" imgW="501" imgH="502" progId="TCLayout.ActiveDocument.1">
                  <p:embed/>
                  <p:pic>
                    <p:nvPicPr>
                      <p:cNvPr id="7" name="Objekt 6" hidden="1"/>
                      <p:cNvPicPr/>
                      <p:nvPr/>
                    </p:nvPicPr>
                    <p:blipFill>
                      <a:blip r:embed="rId15"/>
                      <a:stretch>
                        <a:fillRect/>
                      </a:stretch>
                    </p:blipFill>
                    <p:spPr>
                      <a:xfrm>
                        <a:off x="1588" y="1588"/>
                        <a:ext cx="1588" cy="1588"/>
                      </a:xfrm>
                      <a:prstGeom prst="rect">
                        <a:avLst/>
                      </a:prstGeom>
                    </p:spPr>
                  </p:pic>
                </p:oleObj>
              </mc:Fallback>
            </mc:AlternateContent>
          </a:graphicData>
        </a:graphic>
      </p:graphicFrame>
      <p:pic>
        <p:nvPicPr>
          <p:cNvPr id="8" name="IAV_Logo">
            <a:extLst>
              <a:ext uri="{FF2B5EF4-FFF2-40B4-BE49-F238E27FC236}">
                <a16:creationId xmlns:a16="http://schemas.microsoft.com/office/drawing/2014/main" id="{5303FE09-13DE-40DF-9B8F-924668BBC2A2}"/>
              </a:ext>
            </a:extLst>
          </p:cNvPr>
          <p:cNvPicPr>
            <a:picLocks noChangeAspect="1"/>
          </p:cNvPicPr>
          <p:nvPr userDrawn="1"/>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148244" y="5868379"/>
            <a:ext cx="976596" cy="540000"/>
          </a:xfrm>
          <a:prstGeom prst="rect">
            <a:avLst/>
          </a:prstGeom>
        </p:spPr>
      </p:pic>
      <p:sp>
        <p:nvSpPr>
          <p:cNvPr id="6" name="Titelplatzhalter 5">
            <a:extLst>
              <a:ext uri="{FF2B5EF4-FFF2-40B4-BE49-F238E27FC236}">
                <a16:creationId xmlns:a16="http://schemas.microsoft.com/office/drawing/2014/main" id="{215D79D1-0F07-F54D-A97D-0DF2C2639ECE}"/>
              </a:ext>
            </a:extLst>
          </p:cNvPr>
          <p:cNvSpPr>
            <a:spLocks noGrp="1"/>
          </p:cNvSpPr>
          <p:nvPr>
            <p:ph type="title"/>
          </p:nvPr>
        </p:nvSpPr>
        <p:spPr>
          <a:xfrm>
            <a:off x="539750" y="359767"/>
            <a:ext cx="10440988" cy="361875"/>
          </a:xfrm>
          <a:prstGeom prst="rect">
            <a:avLst/>
          </a:prstGeom>
        </p:spPr>
        <p:txBody>
          <a:bodyPr vert="horz" wrap="square" lIns="0" tIns="3600" rIns="0" bIns="0" rtlCol="0" anchor="t" anchorCtr="0">
            <a:spAutoFit/>
          </a:bodyPr>
          <a:lstStyle/>
          <a:p>
            <a:r>
              <a:rPr lang="en-US"/>
              <a:t>Insert Heading</a:t>
            </a:r>
            <a:endParaRPr lang="en-US" dirty="0"/>
          </a:p>
        </p:txBody>
      </p:sp>
      <p:sp>
        <p:nvSpPr>
          <p:cNvPr id="3" name="Textplatzhalter 2">
            <a:extLst>
              <a:ext uri="{FF2B5EF4-FFF2-40B4-BE49-F238E27FC236}">
                <a16:creationId xmlns:a16="http://schemas.microsoft.com/office/drawing/2014/main" id="{CC9BAD58-EA1D-0646-BB22-950E4D130218}"/>
              </a:ext>
            </a:extLst>
          </p:cNvPr>
          <p:cNvSpPr>
            <a:spLocks noGrp="1"/>
          </p:cNvSpPr>
          <p:nvPr>
            <p:ph type="body" idx="1"/>
          </p:nvPr>
        </p:nvSpPr>
        <p:spPr>
          <a:xfrm>
            <a:off x="539750" y="1295869"/>
            <a:ext cx="10441074" cy="4536000"/>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ußzeilenplatzhalter 3">
            <a:extLst>
              <a:ext uri="{FF2B5EF4-FFF2-40B4-BE49-F238E27FC236}">
                <a16:creationId xmlns:a16="http://schemas.microsoft.com/office/drawing/2014/main" id="{5EE18D1A-B42F-F947-9EA4-02E983BA8A0F}"/>
              </a:ext>
            </a:extLst>
          </p:cNvPr>
          <p:cNvSpPr>
            <a:spLocks noGrp="1"/>
          </p:cNvSpPr>
          <p:nvPr>
            <p:ph type="ftr" sz="quarter" idx="3"/>
          </p:nvPr>
        </p:nvSpPr>
        <p:spPr bwMode="gray">
          <a:xfrm>
            <a:off x="972123" y="6048375"/>
            <a:ext cx="4608513" cy="179364"/>
          </a:xfrm>
          <a:prstGeom prst="rect">
            <a:avLst/>
          </a:prstGeom>
        </p:spPr>
        <p:txBody>
          <a:bodyPr vert="horz" wrap="none" lIns="0" tIns="0" rIns="0" bIns="0" rtlCol="0" anchor="ctr"/>
          <a:lstStyle>
            <a:lvl1pPr algn="l">
              <a:defRPr sz="700">
                <a:solidFill>
                  <a:schemeClr val="tx1"/>
                </a:solidFill>
              </a:defRPr>
            </a:lvl1pPr>
          </a:lstStyle>
          <a:p>
            <a:r>
              <a:rPr lang="en-US" dirty="0"/>
              <a:t>IAV  14/04/2025  Department Code  Initials  Status: draft, confidential</a:t>
            </a:r>
          </a:p>
        </p:txBody>
      </p:sp>
      <p:sp>
        <p:nvSpPr>
          <p:cNvPr id="5" name="Foliennummernplatzhalter 4">
            <a:extLst>
              <a:ext uri="{FF2B5EF4-FFF2-40B4-BE49-F238E27FC236}">
                <a16:creationId xmlns:a16="http://schemas.microsoft.com/office/drawing/2014/main" id="{C017BA7A-7483-0F40-B2B2-407F1D1086C8}"/>
              </a:ext>
            </a:extLst>
          </p:cNvPr>
          <p:cNvSpPr>
            <a:spLocks noGrp="1"/>
          </p:cNvSpPr>
          <p:nvPr>
            <p:ph type="sldNum" sz="quarter" idx="4"/>
          </p:nvPr>
        </p:nvSpPr>
        <p:spPr bwMode="gray">
          <a:xfrm>
            <a:off x="539664" y="6048399"/>
            <a:ext cx="360000" cy="179364"/>
          </a:xfrm>
          <a:prstGeom prst="rect">
            <a:avLst/>
          </a:prstGeom>
        </p:spPr>
        <p:txBody>
          <a:bodyPr vert="horz" wrap="none" lIns="0" tIns="0" rIns="0" bIns="0" rtlCol="0" anchor="ctr"/>
          <a:lstStyle>
            <a:lvl1pPr algn="l">
              <a:defRPr sz="700">
                <a:solidFill>
                  <a:schemeClr val="tx1"/>
                </a:solidFill>
              </a:defRPr>
            </a:lvl1pPr>
          </a:lstStyle>
          <a:p>
            <a:fld id="{C651C7C4-31E4-E340-822E-DEA0EA75A835}" type="slidenum">
              <a:rPr lang="en-US" smtClean="0"/>
              <a:pPr/>
              <a:t>‹#›</a:t>
            </a:fld>
            <a:endParaRPr lang="en-US" dirty="0"/>
          </a:p>
        </p:txBody>
      </p:sp>
    </p:spTree>
    <p:extLst>
      <p:ext uri="{BB962C8B-B14F-4D97-AF65-F5344CB8AC3E}">
        <p14:creationId xmlns:p14="http://schemas.microsoft.com/office/powerpoint/2010/main" val="38624425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2" r:id="rId6"/>
    <p:sldLayoutId id="2147483763" r:id="rId7"/>
    <p:sldLayoutId id="2147483752" r:id="rId8"/>
    <p:sldLayoutId id="2147483755" r:id="rId9"/>
    <p:sldLayoutId id="2147483753" r:id="rId10"/>
    <p:sldLayoutId id="2147483761" r:id="rId11"/>
  </p:sldLayoutIdLst>
  <p:hf hdr="0" dt="0"/>
  <p:txStyles>
    <p:titleStyle>
      <a:lvl1pPr algn="l" defTabSz="863995" rtl="0" eaLnBrk="1" latinLnBrk="0" hangingPunct="1">
        <a:lnSpc>
          <a:spcPct val="97000"/>
        </a:lnSpc>
        <a:spcBef>
          <a:spcPct val="0"/>
        </a:spcBef>
        <a:spcAft>
          <a:spcPts val="850"/>
        </a:spcAft>
        <a:buNone/>
        <a:defRPr sz="2400" b="1" kern="1200">
          <a:solidFill>
            <a:schemeClr val="tx1"/>
          </a:solidFill>
          <a:latin typeface="+mj-lt"/>
          <a:ea typeface="Aktiv Grotesk" panose="020B0504020202020204" pitchFamily="34" charset="0"/>
          <a:cs typeface="Aktiv Grotesk" panose="020B0504020202020204" pitchFamily="34" charset="0"/>
        </a:defRPr>
      </a:lvl1pPr>
    </p:titleStyle>
    <p:bodyStyle>
      <a:lvl1pPr marL="180000" indent="-180000" algn="l" defTabSz="863995" rtl="0" eaLnBrk="1" latinLnBrk="0" hangingPunct="1">
        <a:lnSpc>
          <a:spcPct val="120000"/>
        </a:lnSpc>
        <a:spcBef>
          <a:spcPts val="800"/>
        </a:spcBef>
        <a:spcAft>
          <a:spcPts val="0"/>
        </a:spcAft>
        <a:buClrTx/>
        <a:buFont typeface="Arial" panose="020B0604020202020204" pitchFamily="34" charset="0"/>
        <a:buChar char="•"/>
        <a:defRPr sz="1600" b="0" i="0" kern="1200">
          <a:solidFill>
            <a:schemeClr val="tx1"/>
          </a:solidFill>
          <a:latin typeface="+mn-lt"/>
          <a:ea typeface="Aktiv Grotesk" panose="020B0504020202020204" pitchFamily="34" charset="0"/>
          <a:cs typeface="Arial" panose="020B0604020202020204" pitchFamily="34" charset="0"/>
        </a:defRPr>
      </a:lvl1pPr>
      <a:lvl2pPr marL="360000" indent="-180000" algn="l" defTabSz="863995" rtl="0" eaLnBrk="1" latinLnBrk="0" hangingPunct="1">
        <a:lnSpc>
          <a:spcPct val="120000"/>
        </a:lnSpc>
        <a:spcBef>
          <a:spcPts val="800"/>
        </a:spcBef>
        <a:spcAft>
          <a:spcPts val="0"/>
        </a:spcAft>
        <a:buClr>
          <a:schemeClr val="tx1"/>
        </a:buClr>
        <a:buFont typeface="Arial" panose="020B0604020202020204" pitchFamily="34" charset="0"/>
        <a:buChar char="•"/>
        <a:defRPr sz="1600" b="0" i="0" kern="1200">
          <a:solidFill>
            <a:schemeClr val="tx1"/>
          </a:solidFill>
          <a:latin typeface="+mn-lt"/>
          <a:ea typeface="Aktiv Grotesk" panose="020B0504020202020204" pitchFamily="34" charset="0"/>
          <a:cs typeface="Arial" panose="020B0604020202020204" pitchFamily="34" charset="0"/>
        </a:defRPr>
      </a:lvl2pPr>
      <a:lvl3pPr marL="540000" indent="-179388" algn="l" defTabSz="863995" rtl="0" eaLnBrk="1" latinLnBrk="0" hangingPunct="1">
        <a:lnSpc>
          <a:spcPct val="120000"/>
        </a:lnSpc>
        <a:spcBef>
          <a:spcPts val="800"/>
        </a:spcBef>
        <a:spcAft>
          <a:spcPts val="0"/>
        </a:spcAft>
        <a:buClr>
          <a:schemeClr val="tx1"/>
        </a:buClr>
        <a:buFont typeface="Arial" panose="020B0604020202020204" pitchFamily="34" charset="0"/>
        <a:buChar char="•"/>
        <a:defRPr sz="1600" b="0" i="0" kern="1200">
          <a:solidFill>
            <a:schemeClr val="tx1"/>
          </a:solidFill>
          <a:latin typeface="+mn-lt"/>
          <a:ea typeface="Aktiv Grotesk" panose="020B0504020202020204" pitchFamily="34" charset="0"/>
          <a:cs typeface="Arial" panose="020B0604020202020204" pitchFamily="34" charset="0"/>
        </a:defRPr>
      </a:lvl3pPr>
      <a:lvl4pPr marL="720000" indent="-180000" algn="l" defTabSz="863995" rtl="0" eaLnBrk="1" latinLnBrk="0" hangingPunct="1">
        <a:lnSpc>
          <a:spcPct val="120000"/>
        </a:lnSpc>
        <a:spcBef>
          <a:spcPts val="800"/>
        </a:spcBef>
        <a:spcAft>
          <a:spcPts val="0"/>
        </a:spcAft>
        <a:buClr>
          <a:schemeClr val="tx1"/>
        </a:buClr>
        <a:buFont typeface="Arial" panose="020B0604020202020204" pitchFamily="34" charset="0"/>
        <a:buChar char="•"/>
        <a:defRPr sz="1600" b="0" i="0" kern="1200">
          <a:solidFill>
            <a:schemeClr val="tx1"/>
          </a:solidFill>
          <a:latin typeface="+mn-lt"/>
          <a:ea typeface="Aktiv Grotesk" panose="020B0504020202020204" pitchFamily="34" charset="0"/>
          <a:cs typeface="Arial" panose="020B0604020202020204" pitchFamily="34" charset="0"/>
        </a:defRPr>
      </a:lvl4pPr>
      <a:lvl5pPr marL="900000" indent="-180000" algn="l" defTabSz="863995" rtl="0" eaLnBrk="1" latinLnBrk="0" hangingPunct="1">
        <a:lnSpc>
          <a:spcPct val="120000"/>
        </a:lnSpc>
        <a:spcBef>
          <a:spcPts val="800"/>
        </a:spcBef>
        <a:spcAft>
          <a:spcPts val="0"/>
        </a:spcAft>
        <a:buClr>
          <a:schemeClr val="tx1"/>
        </a:buClr>
        <a:buFont typeface="Arial" panose="020B0604020202020204" pitchFamily="34" charset="0"/>
        <a:buChar char="•"/>
        <a:defRPr sz="1600" b="0" i="0" kern="1200">
          <a:solidFill>
            <a:schemeClr val="tx1"/>
          </a:solidFill>
          <a:latin typeface="+mn-lt"/>
          <a:ea typeface="Aktiv Grotesk" panose="020B0504020202020204" pitchFamily="34" charset="0"/>
          <a:cs typeface="Arial" panose="020B0604020202020204" pitchFamily="34" charset="0"/>
        </a:defRPr>
      </a:lvl5pPr>
      <a:lvl6pPr marL="2375986" indent="-215998" algn="l" defTabSz="863995"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7984" indent="-215998" algn="l" defTabSz="863995"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39981" indent="-215998" algn="l" defTabSz="863995"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1979" indent="-215998" algn="l" defTabSz="863995"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de-DE"/>
      </a:defPPr>
      <a:lvl1pPr marL="0" algn="l" defTabSz="863995" rtl="0" eaLnBrk="1" latinLnBrk="0" hangingPunct="1">
        <a:defRPr sz="1701" kern="1200">
          <a:solidFill>
            <a:schemeClr val="tx1"/>
          </a:solidFill>
          <a:latin typeface="+mn-lt"/>
          <a:ea typeface="+mn-ea"/>
          <a:cs typeface="+mn-cs"/>
        </a:defRPr>
      </a:lvl1pPr>
      <a:lvl2pPr marL="431998" algn="l" defTabSz="863995" rtl="0" eaLnBrk="1" latinLnBrk="0" hangingPunct="1">
        <a:defRPr sz="1701" kern="1200">
          <a:solidFill>
            <a:schemeClr val="tx1"/>
          </a:solidFill>
          <a:latin typeface="+mn-lt"/>
          <a:ea typeface="+mn-ea"/>
          <a:cs typeface="+mn-cs"/>
        </a:defRPr>
      </a:lvl2pPr>
      <a:lvl3pPr marL="863995" algn="l" defTabSz="863995" rtl="0" eaLnBrk="1" latinLnBrk="0" hangingPunct="1">
        <a:defRPr sz="1701" kern="1200">
          <a:solidFill>
            <a:schemeClr val="tx1"/>
          </a:solidFill>
          <a:latin typeface="+mn-lt"/>
          <a:ea typeface="+mn-ea"/>
          <a:cs typeface="+mn-cs"/>
        </a:defRPr>
      </a:lvl3pPr>
      <a:lvl4pPr marL="1295993" algn="l" defTabSz="863995" rtl="0" eaLnBrk="1" latinLnBrk="0" hangingPunct="1">
        <a:defRPr sz="1701" kern="1200">
          <a:solidFill>
            <a:schemeClr val="tx1"/>
          </a:solidFill>
          <a:latin typeface="+mn-lt"/>
          <a:ea typeface="+mn-ea"/>
          <a:cs typeface="+mn-cs"/>
        </a:defRPr>
      </a:lvl4pPr>
      <a:lvl5pPr marL="1727990" algn="l" defTabSz="863995" rtl="0" eaLnBrk="1" latinLnBrk="0" hangingPunct="1">
        <a:defRPr sz="1701" kern="1200">
          <a:solidFill>
            <a:schemeClr val="tx1"/>
          </a:solidFill>
          <a:latin typeface="+mn-lt"/>
          <a:ea typeface="+mn-ea"/>
          <a:cs typeface="+mn-cs"/>
        </a:defRPr>
      </a:lvl5pPr>
      <a:lvl6pPr marL="2159988" algn="l" defTabSz="863995" rtl="0" eaLnBrk="1" latinLnBrk="0" hangingPunct="1">
        <a:defRPr sz="1701" kern="1200">
          <a:solidFill>
            <a:schemeClr val="tx1"/>
          </a:solidFill>
          <a:latin typeface="+mn-lt"/>
          <a:ea typeface="+mn-ea"/>
          <a:cs typeface="+mn-cs"/>
        </a:defRPr>
      </a:lvl6pPr>
      <a:lvl7pPr marL="2591984" algn="l" defTabSz="863995" rtl="0" eaLnBrk="1" latinLnBrk="0" hangingPunct="1">
        <a:defRPr sz="1701" kern="1200">
          <a:solidFill>
            <a:schemeClr val="tx1"/>
          </a:solidFill>
          <a:latin typeface="+mn-lt"/>
          <a:ea typeface="+mn-ea"/>
          <a:cs typeface="+mn-cs"/>
        </a:defRPr>
      </a:lvl7pPr>
      <a:lvl8pPr marL="3023982" algn="l" defTabSz="863995" rtl="0" eaLnBrk="1" latinLnBrk="0" hangingPunct="1">
        <a:defRPr sz="1701" kern="1200">
          <a:solidFill>
            <a:schemeClr val="tx1"/>
          </a:solidFill>
          <a:latin typeface="+mn-lt"/>
          <a:ea typeface="+mn-ea"/>
          <a:cs typeface="+mn-cs"/>
        </a:defRPr>
      </a:lvl8pPr>
      <a:lvl9pPr marL="3455980" algn="l" defTabSz="863995" rtl="0" eaLnBrk="1" latinLnBrk="0" hangingPunct="1">
        <a:defRPr sz="17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0" userDrawn="1">
          <p15:clr>
            <a:srgbClr val="F26B43"/>
          </p15:clr>
        </p15:guide>
        <p15:guide id="2" orient="horz" pos="3674" userDrawn="1">
          <p15:clr>
            <a:srgbClr val="F26B43"/>
          </p15:clr>
        </p15:guide>
        <p15:guide id="3" pos="6917" userDrawn="1">
          <p15:clr>
            <a:srgbClr val="F26B43"/>
          </p15:clr>
        </p15:guide>
        <p15:guide id="4" orient="horz" pos="227" userDrawn="1">
          <p15:clr>
            <a:srgbClr val="F26B43"/>
          </p15:clr>
        </p15:guide>
        <p15:guide id="5" orient="horz" pos="590" userDrawn="1">
          <p15:clr>
            <a:srgbClr val="F26B43"/>
          </p15:clr>
        </p15:guide>
        <p15:guide id="6"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62.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61.png"/><Relationship Id="rId5" Type="http://schemas.openxmlformats.org/officeDocument/2006/relationships/notesSlide" Target="../notesSlides/notesSlide17.xml"/><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8.sv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image" Target="../media/image6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21.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26.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1.png"/><Relationship Id="rId3" Type="http://schemas.openxmlformats.org/officeDocument/2006/relationships/slideLayout" Target="../slideLayouts/slideLayout6.xml"/><Relationship Id="rId7" Type="http://schemas.openxmlformats.org/officeDocument/2006/relationships/image" Target="../media/image26.jpg"/><Relationship Id="rId12" Type="http://schemas.openxmlformats.org/officeDocument/2006/relationships/image" Target="../media/image30.jp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5.jpg"/><Relationship Id="rId11" Type="http://schemas.openxmlformats.org/officeDocument/2006/relationships/image" Target="../media/image29.jpg"/><Relationship Id="rId5" Type="http://schemas.openxmlformats.org/officeDocument/2006/relationships/image" Target="../media/image22.jpg"/><Relationship Id="rId10" Type="http://schemas.openxmlformats.org/officeDocument/2006/relationships/image" Target="../media/image21.jpg"/><Relationship Id="rId4" Type="http://schemas.openxmlformats.org/officeDocument/2006/relationships/notesSlide" Target="../notesSlides/notesSlide5.xml"/><Relationship Id="rId9" Type="http://schemas.openxmlformats.org/officeDocument/2006/relationships/image" Target="../media/image28.jp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el 47">
            <a:extLst>
              <a:ext uri="{FF2B5EF4-FFF2-40B4-BE49-F238E27FC236}">
                <a16:creationId xmlns:a16="http://schemas.microsoft.com/office/drawing/2014/main" id="{9DF01F17-F9D2-470C-98BE-243CD5ED053D}"/>
              </a:ext>
            </a:extLst>
          </p:cNvPr>
          <p:cNvSpPr>
            <a:spLocks noGrp="1"/>
          </p:cNvSpPr>
          <p:nvPr>
            <p:ph type="title"/>
            <p:custDataLst>
              <p:tags r:id="rId2"/>
            </p:custDataLst>
          </p:nvPr>
        </p:nvSpPr>
        <p:spPr>
          <a:xfrm>
            <a:off x="539750" y="2483850"/>
            <a:ext cx="8280000" cy="1296297"/>
          </a:xfrm>
        </p:spPr>
        <p:txBody>
          <a:bodyPr/>
          <a:lstStyle/>
          <a:p>
            <a:r>
              <a:rPr lang="en-US"/>
              <a:t>Masterarbeit - </a:t>
            </a:r>
            <a:r>
              <a:rPr lang="en-US" sz="2800" dirty="0"/>
              <a:t>Adaptation and Evaluation of PaddleOCR for Industrial Application in Vehicle Components</a:t>
            </a:r>
            <a:endParaRPr lang="en-US" dirty="0"/>
          </a:p>
        </p:txBody>
      </p:sp>
      <p:sp>
        <p:nvSpPr>
          <p:cNvPr id="2" name="Fußzeilenplatzhalter 1">
            <a:extLst>
              <a:ext uri="{FF2B5EF4-FFF2-40B4-BE49-F238E27FC236}">
                <a16:creationId xmlns:a16="http://schemas.microsoft.com/office/drawing/2014/main" id="{C8608852-4567-4AF1-89B4-7879BA4F31C0}"/>
              </a:ext>
            </a:extLst>
          </p:cNvPr>
          <p:cNvSpPr>
            <a:spLocks noGrp="1"/>
          </p:cNvSpPr>
          <p:nvPr>
            <p:ph type="ftr" sz="quarter" idx="3"/>
          </p:nvPr>
        </p:nvSpPr>
        <p:spPr/>
        <p:txBody>
          <a:bodyPr/>
          <a:lstStyle/>
          <a:p>
            <a:r>
              <a:rPr lang="en-US"/>
              <a:t>IAV  MM/YYYY  Department Code  Initials  Status: draft, confidential</a:t>
            </a:r>
            <a:endParaRPr lang="en-US" dirty="0"/>
          </a:p>
        </p:txBody>
      </p:sp>
      <p:sp>
        <p:nvSpPr>
          <p:cNvPr id="51" name="Foliennummernplatzhalter 50">
            <a:extLst>
              <a:ext uri="{FF2B5EF4-FFF2-40B4-BE49-F238E27FC236}">
                <a16:creationId xmlns:a16="http://schemas.microsoft.com/office/drawing/2014/main" id="{9E349357-E0E5-4F4E-9B42-94751C2C86F3}"/>
              </a:ext>
            </a:extLst>
          </p:cNvPr>
          <p:cNvSpPr>
            <a:spLocks noGrp="1"/>
          </p:cNvSpPr>
          <p:nvPr>
            <p:ph type="sldNum" sz="quarter" idx="4"/>
          </p:nvPr>
        </p:nvSpPr>
        <p:spPr/>
        <p:txBody>
          <a:bodyPr/>
          <a:lstStyle/>
          <a:p>
            <a:fld id="{C651C7C4-31E4-E340-822E-DEA0EA75A835}" type="slidenum">
              <a:rPr lang="en-US" smtClean="0"/>
              <a:pPr/>
              <a:t>1</a:t>
            </a:fld>
            <a:endParaRPr lang="en-US" dirty="0"/>
          </a:p>
        </p:txBody>
      </p:sp>
      <p:sp>
        <p:nvSpPr>
          <p:cNvPr id="49" name="Textplatzhalter 48">
            <a:extLst>
              <a:ext uri="{FF2B5EF4-FFF2-40B4-BE49-F238E27FC236}">
                <a16:creationId xmlns:a16="http://schemas.microsoft.com/office/drawing/2014/main" id="{F2D4C992-6263-44EE-BBDD-FD2201250A58}"/>
              </a:ext>
            </a:extLst>
          </p:cNvPr>
          <p:cNvSpPr>
            <a:spLocks noGrp="1"/>
          </p:cNvSpPr>
          <p:nvPr>
            <p:ph type="body" sz="quarter" idx="13"/>
            <p:custDataLst>
              <p:tags r:id="rId3"/>
            </p:custDataLst>
          </p:nvPr>
        </p:nvSpPr>
        <p:spPr>
          <a:xfrm>
            <a:off x="539750" y="3960813"/>
            <a:ext cx="8280400" cy="1785938"/>
          </a:xfrm>
        </p:spPr>
        <p:txBody>
          <a:bodyPr/>
          <a:lstStyle/>
          <a:p>
            <a:r>
              <a:rPr lang="en-US" dirty="0"/>
              <a:t>Adhitya </a:t>
            </a:r>
            <a:r>
              <a:rPr lang="en-US"/>
              <a:t>Ramachandran Madhukar</a:t>
            </a:r>
          </a:p>
          <a:p>
            <a:r>
              <a:rPr lang="en-US"/>
              <a:t>Matriculation ID: 5266722</a:t>
            </a:r>
            <a:endParaRPr lang="en-US" dirty="0"/>
          </a:p>
          <a:p>
            <a:r>
              <a:rPr lang="en-US"/>
              <a:t>15.07.2025</a:t>
            </a:r>
          </a:p>
          <a:p>
            <a:endParaRPr lang="en-US"/>
          </a:p>
          <a:p>
            <a:r>
              <a:rPr lang="de-DE"/>
              <a:t>Erster Professor: Dr.-Ing. Henning Wessels, TU Braunschweig</a:t>
            </a:r>
          </a:p>
          <a:p>
            <a:r>
              <a:rPr lang="de-DE"/>
              <a:t>Zweiter Professor: Dr.-Ing. Axel Hahn, DLR</a:t>
            </a:r>
          </a:p>
          <a:p>
            <a:r>
              <a:rPr lang="de-DE"/>
              <a:t>Fachlicher Betreuer: Dr. Bjoern Kriesche, IAV</a:t>
            </a:r>
            <a:endParaRPr lang="en-US" dirty="0"/>
          </a:p>
        </p:txBody>
      </p:sp>
    </p:spTree>
    <p:custDataLst>
      <p:tags r:id="rId1"/>
    </p:custDataLst>
    <p:extLst>
      <p:ext uri="{BB962C8B-B14F-4D97-AF65-F5344CB8AC3E}">
        <p14:creationId xmlns:p14="http://schemas.microsoft.com/office/powerpoint/2010/main" val="639914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F35D1-1D5D-94E3-3FBB-AEFA806C789B}"/>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945B649F-AE5E-5434-0CA0-F7E074E0E1B3}"/>
              </a:ext>
            </a:extLst>
          </p:cNvPr>
          <p:cNvSpPr>
            <a:spLocks noGrp="1"/>
          </p:cNvSpPr>
          <p:nvPr>
            <p:ph type="title"/>
          </p:nvPr>
        </p:nvSpPr>
        <p:spPr>
          <a:xfrm>
            <a:off x="539750" y="359767"/>
            <a:ext cx="10440988" cy="361875"/>
          </a:xfrm>
        </p:spPr>
        <p:txBody>
          <a:bodyPr/>
          <a:lstStyle/>
          <a:p>
            <a:r>
              <a:rPr lang="en-US"/>
              <a:t>Angepasste Bewertungsmetriken - Bilder</a:t>
            </a:r>
            <a:endParaRPr lang="en-US" dirty="0"/>
          </a:p>
        </p:txBody>
      </p:sp>
      <p:sp>
        <p:nvSpPr>
          <p:cNvPr id="2" name="Fußzeilenplatzhalter 1">
            <a:extLst>
              <a:ext uri="{FF2B5EF4-FFF2-40B4-BE49-F238E27FC236}">
                <a16:creationId xmlns:a16="http://schemas.microsoft.com/office/drawing/2014/main" id="{1A6B2588-55BA-28EE-753B-2E1C706B40B7}"/>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790AE005-9EA7-2612-01E6-A5148D50A683}"/>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10</a:t>
            </a:fld>
            <a:endParaRPr lang="en-US" dirty="0"/>
          </a:p>
        </p:txBody>
      </p:sp>
      <p:sp>
        <p:nvSpPr>
          <p:cNvPr id="32" name="Rectangle 31">
            <a:extLst>
              <a:ext uri="{FF2B5EF4-FFF2-40B4-BE49-F238E27FC236}">
                <a16:creationId xmlns:a16="http://schemas.microsoft.com/office/drawing/2014/main" id="{84EFAE41-DBE9-6B2C-0BDC-73D73AE8E1DD}"/>
              </a:ext>
            </a:extLst>
          </p:cNvPr>
          <p:cNvSpPr/>
          <p:nvPr/>
        </p:nvSpPr>
        <p:spPr>
          <a:xfrm>
            <a:off x="7622242" y="886203"/>
            <a:ext cx="2638482" cy="56274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400" b="1" dirty="0" err="1">
                <a:solidFill>
                  <a:schemeClr val="tx1"/>
                </a:solidFill>
              </a:rPr>
              <a:t>Intersection</a:t>
            </a:r>
            <a:r>
              <a:rPr lang="de-DE" sz="1400" b="1" dirty="0">
                <a:solidFill>
                  <a:schemeClr val="tx1"/>
                </a:solidFill>
              </a:rPr>
              <a:t> </a:t>
            </a:r>
            <a:r>
              <a:rPr lang="de-DE" sz="1400" b="1" dirty="0" err="1">
                <a:solidFill>
                  <a:schemeClr val="tx1"/>
                </a:solidFill>
              </a:rPr>
              <a:t>over</a:t>
            </a:r>
            <a:r>
              <a:rPr lang="de-DE" sz="1400" b="1" dirty="0">
                <a:solidFill>
                  <a:schemeClr val="tx1"/>
                </a:solidFill>
              </a:rPr>
              <a:t> Union (</a:t>
            </a:r>
            <a:r>
              <a:rPr lang="de-DE" sz="1400" b="1" dirty="0" err="1">
                <a:solidFill>
                  <a:schemeClr val="tx1"/>
                </a:solidFill>
              </a:rPr>
              <a:t>IoU</a:t>
            </a:r>
            <a:r>
              <a:rPr lang="de-DE" sz="1400" b="1" dirty="0">
                <a:solidFill>
                  <a:schemeClr val="tx1"/>
                </a:solidFill>
              </a:rPr>
              <a:t>) </a:t>
            </a:r>
            <a:r>
              <a:rPr lang="de-DE" sz="1400" b="1">
                <a:solidFill>
                  <a:schemeClr val="tx1"/>
                </a:solidFill>
              </a:rPr>
              <a:t>– Detektorgenauigkeit</a:t>
            </a:r>
            <a:endParaRPr lang="en-US" sz="1400" b="1" dirty="0" err="1">
              <a:solidFill>
                <a:schemeClr val="tx1"/>
              </a:solidFill>
            </a:endParaRPr>
          </a:p>
        </p:txBody>
      </p:sp>
      <p:grpSp>
        <p:nvGrpSpPr>
          <p:cNvPr id="61" name="Group 60">
            <a:extLst>
              <a:ext uri="{FF2B5EF4-FFF2-40B4-BE49-F238E27FC236}">
                <a16:creationId xmlns:a16="http://schemas.microsoft.com/office/drawing/2014/main" id="{DED2F13F-4308-2A99-6BCF-DF763157E9B1}"/>
              </a:ext>
            </a:extLst>
          </p:cNvPr>
          <p:cNvGrpSpPr/>
          <p:nvPr/>
        </p:nvGrpSpPr>
        <p:grpSpPr>
          <a:xfrm>
            <a:off x="539663" y="940701"/>
            <a:ext cx="6735354" cy="2024359"/>
            <a:chOff x="539663" y="940701"/>
            <a:chExt cx="6735354" cy="2024359"/>
          </a:xfrm>
        </p:grpSpPr>
        <p:grpSp>
          <p:nvGrpSpPr>
            <p:cNvPr id="54" name="Group 53">
              <a:extLst>
                <a:ext uri="{FF2B5EF4-FFF2-40B4-BE49-F238E27FC236}">
                  <a16:creationId xmlns:a16="http://schemas.microsoft.com/office/drawing/2014/main" id="{BC4A7CCF-B197-038B-9AF3-E156E00C0C35}"/>
                </a:ext>
              </a:extLst>
            </p:cNvPr>
            <p:cNvGrpSpPr/>
            <p:nvPr/>
          </p:nvGrpSpPr>
          <p:grpSpPr>
            <a:xfrm>
              <a:off x="539664" y="940701"/>
              <a:ext cx="5616644" cy="678739"/>
              <a:chOff x="182651" y="3398530"/>
              <a:chExt cx="5616644" cy="678739"/>
            </a:xfrm>
          </p:grpSpPr>
          <p:sp>
            <p:nvSpPr>
              <p:cNvPr id="3" name="TextBox 2">
                <a:extLst>
                  <a:ext uri="{FF2B5EF4-FFF2-40B4-BE49-F238E27FC236}">
                    <a16:creationId xmlns:a16="http://schemas.microsoft.com/office/drawing/2014/main" id="{164FBADB-E488-BCA7-8F55-687A05A91047}"/>
                  </a:ext>
                </a:extLst>
              </p:cNvPr>
              <p:cNvSpPr txBox="1"/>
              <p:nvPr/>
            </p:nvSpPr>
            <p:spPr>
              <a:xfrm>
                <a:off x="182651" y="3398530"/>
                <a:ext cx="5616644" cy="678739"/>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pic>
            <p:nvPicPr>
              <p:cNvPr id="7" name="Picture 6">
                <a:extLst>
                  <a:ext uri="{FF2B5EF4-FFF2-40B4-BE49-F238E27FC236}">
                    <a16:creationId xmlns:a16="http://schemas.microsoft.com/office/drawing/2014/main" id="{93085457-B9A8-5D22-A08F-1A5325EAC51B}"/>
                  </a:ext>
                </a:extLst>
              </p:cNvPr>
              <p:cNvPicPr>
                <a:picLocks noChangeAspect="1"/>
              </p:cNvPicPr>
              <p:nvPr/>
            </p:nvPicPr>
            <p:blipFill>
              <a:blip r:embed="rId3"/>
              <a:srcRect l="1638" r="16519" b="31944"/>
              <a:stretch/>
            </p:blipFill>
            <p:spPr>
              <a:xfrm>
                <a:off x="232226" y="3498563"/>
                <a:ext cx="5517494" cy="478674"/>
              </a:xfrm>
              <a:prstGeom prst="rect">
                <a:avLst/>
              </a:prstGeom>
            </p:spPr>
          </p:pic>
        </p:grpSp>
        <p:grpSp>
          <p:nvGrpSpPr>
            <p:cNvPr id="58" name="Group 57">
              <a:extLst>
                <a:ext uri="{FF2B5EF4-FFF2-40B4-BE49-F238E27FC236}">
                  <a16:creationId xmlns:a16="http://schemas.microsoft.com/office/drawing/2014/main" id="{DE831560-13DE-D906-BD5F-02569AB177A6}"/>
                </a:ext>
              </a:extLst>
            </p:cNvPr>
            <p:cNvGrpSpPr/>
            <p:nvPr/>
          </p:nvGrpSpPr>
          <p:grpSpPr>
            <a:xfrm>
              <a:off x="539664" y="1613510"/>
              <a:ext cx="6735353" cy="678739"/>
              <a:chOff x="732244" y="4002847"/>
              <a:chExt cx="6735353" cy="678739"/>
            </a:xfrm>
          </p:grpSpPr>
          <p:grpSp>
            <p:nvGrpSpPr>
              <p:cNvPr id="26" name="Group 25">
                <a:extLst>
                  <a:ext uri="{FF2B5EF4-FFF2-40B4-BE49-F238E27FC236}">
                    <a16:creationId xmlns:a16="http://schemas.microsoft.com/office/drawing/2014/main" id="{19E63979-1D47-7085-82A0-7C4CD83138C0}"/>
                  </a:ext>
                </a:extLst>
              </p:cNvPr>
              <p:cNvGrpSpPr/>
              <p:nvPr/>
            </p:nvGrpSpPr>
            <p:grpSpPr>
              <a:xfrm>
                <a:off x="778409" y="4103766"/>
                <a:ext cx="6648246" cy="478673"/>
                <a:chOff x="336134" y="2542662"/>
                <a:chExt cx="6648246" cy="478673"/>
              </a:xfrm>
            </p:grpSpPr>
            <p:pic>
              <p:nvPicPr>
                <p:cNvPr id="9" name="Picture 8">
                  <a:extLst>
                    <a:ext uri="{FF2B5EF4-FFF2-40B4-BE49-F238E27FC236}">
                      <a16:creationId xmlns:a16="http://schemas.microsoft.com/office/drawing/2014/main" id="{A5B46C94-B091-31FA-D460-4BAE3057001C}"/>
                    </a:ext>
                  </a:extLst>
                </p:cNvPr>
                <p:cNvPicPr>
                  <a:picLocks noChangeAspect="1"/>
                </p:cNvPicPr>
                <p:nvPr/>
              </p:nvPicPr>
              <p:blipFill>
                <a:blip r:embed="rId4"/>
                <a:srcRect l="2885" t="17235" r="1705" b="31029"/>
                <a:stretch/>
              </p:blipFill>
              <p:spPr>
                <a:xfrm>
                  <a:off x="336134" y="2542662"/>
                  <a:ext cx="4899109" cy="478673"/>
                </a:xfrm>
                <a:prstGeom prst="rect">
                  <a:avLst/>
                </a:prstGeom>
              </p:spPr>
            </p:pic>
            <p:pic>
              <p:nvPicPr>
                <p:cNvPr id="11" name="Picture 10">
                  <a:extLst>
                    <a:ext uri="{FF2B5EF4-FFF2-40B4-BE49-F238E27FC236}">
                      <a16:creationId xmlns:a16="http://schemas.microsoft.com/office/drawing/2014/main" id="{25ADF8A7-9E90-36BA-9A81-70A60EE3DA34}"/>
                    </a:ext>
                  </a:extLst>
                </p:cNvPr>
                <p:cNvPicPr>
                  <a:picLocks noChangeAspect="1"/>
                </p:cNvPicPr>
                <p:nvPr/>
              </p:nvPicPr>
              <p:blipFill>
                <a:blip r:embed="rId4"/>
                <a:srcRect l="70702" t="65338" r="1141"/>
                <a:stretch/>
              </p:blipFill>
              <p:spPr>
                <a:xfrm>
                  <a:off x="5328196" y="2611214"/>
                  <a:ext cx="1656184" cy="339799"/>
                </a:xfrm>
                <a:prstGeom prst="rect">
                  <a:avLst/>
                </a:prstGeom>
              </p:spPr>
            </p:pic>
          </p:grpSp>
          <p:sp>
            <p:nvSpPr>
              <p:cNvPr id="56" name="TextBox 55">
                <a:extLst>
                  <a:ext uri="{FF2B5EF4-FFF2-40B4-BE49-F238E27FC236}">
                    <a16:creationId xmlns:a16="http://schemas.microsoft.com/office/drawing/2014/main" id="{5E17036D-849F-E7F5-A2E9-E525793A342D}"/>
                  </a:ext>
                </a:extLst>
              </p:cNvPr>
              <p:cNvSpPr txBox="1"/>
              <p:nvPr/>
            </p:nvSpPr>
            <p:spPr>
              <a:xfrm>
                <a:off x="732244" y="4002847"/>
                <a:ext cx="6735353" cy="678739"/>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grpSp>
        <p:grpSp>
          <p:nvGrpSpPr>
            <p:cNvPr id="60" name="Group 59">
              <a:extLst>
                <a:ext uri="{FF2B5EF4-FFF2-40B4-BE49-F238E27FC236}">
                  <a16:creationId xmlns:a16="http://schemas.microsoft.com/office/drawing/2014/main" id="{2A16B604-3687-B3DD-3F69-E32240BB9244}"/>
                </a:ext>
              </a:extLst>
            </p:cNvPr>
            <p:cNvGrpSpPr/>
            <p:nvPr/>
          </p:nvGrpSpPr>
          <p:grpSpPr>
            <a:xfrm>
              <a:off x="539663" y="2286321"/>
              <a:ext cx="6735353" cy="678739"/>
              <a:chOff x="2298666" y="3816287"/>
              <a:chExt cx="6735353" cy="678739"/>
            </a:xfrm>
          </p:grpSpPr>
          <p:grpSp>
            <p:nvGrpSpPr>
              <p:cNvPr id="27" name="Group 26">
                <a:extLst>
                  <a:ext uri="{FF2B5EF4-FFF2-40B4-BE49-F238E27FC236}">
                    <a16:creationId xmlns:a16="http://schemas.microsoft.com/office/drawing/2014/main" id="{1D938508-14BF-0490-8399-8A84513874C6}"/>
                  </a:ext>
                </a:extLst>
              </p:cNvPr>
              <p:cNvGrpSpPr/>
              <p:nvPr/>
            </p:nvGrpSpPr>
            <p:grpSpPr>
              <a:xfrm>
                <a:off x="2377005" y="3916319"/>
                <a:ext cx="6578674" cy="478674"/>
                <a:chOff x="532703" y="3329053"/>
                <a:chExt cx="6480723" cy="478674"/>
              </a:xfrm>
            </p:grpSpPr>
            <p:pic>
              <p:nvPicPr>
                <p:cNvPr id="13" name="Picture 12">
                  <a:extLst>
                    <a:ext uri="{FF2B5EF4-FFF2-40B4-BE49-F238E27FC236}">
                      <a16:creationId xmlns:a16="http://schemas.microsoft.com/office/drawing/2014/main" id="{A5ED8B65-D0BC-2A06-600C-ADF10B5A37B8}"/>
                    </a:ext>
                  </a:extLst>
                </p:cNvPr>
                <p:cNvPicPr>
                  <a:picLocks noChangeAspect="1"/>
                </p:cNvPicPr>
                <p:nvPr/>
              </p:nvPicPr>
              <p:blipFill>
                <a:blip r:embed="rId5"/>
                <a:srcRect l="3016" t="1711" r="2500" b="36025"/>
                <a:stretch/>
              </p:blipFill>
              <p:spPr>
                <a:xfrm>
                  <a:off x="532703" y="3329053"/>
                  <a:ext cx="4608514" cy="478674"/>
                </a:xfrm>
                <a:prstGeom prst="rect">
                  <a:avLst/>
                </a:prstGeom>
              </p:spPr>
            </p:pic>
            <p:pic>
              <p:nvPicPr>
                <p:cNvPr id="15" name="Picture 14">
                  <a:extLst>
                    <a:ext uri="{FF2B5EF4-FFF2-40B4-BE49-F238E27FC236}">
                      <a16:creationId xmlns:a16="http://schemas.microsoft.com/office/drawing/2014/main" id="{8B4C6434-E542-913E-A31B-AAAC15F65B11}"/>
                    </a:ext>
                  </a:extLst>
                </p:cNvPr>
                <p:cNvPicPr>
                  <a:picLocks noChangeAspect="1"/>
                </p:cNvPicPr>
                <p:nvPr/>
              </p:nvPicPr>
              <p:blipFill>
                <a:blip r:embed="rId5"/>
                <a:srcRect l="66613" t="65135" r="2090" b="1601"/>
                <a:stretch/>
              </p:blipFill>
              <p:spPr>
                <a:xfrm>
                  <a:off x="5141217" y="3432766"/>
                  <a:ext cx="1872209" cy="271247"/>
                </a:xfrm>
                <a:prstGeom prst="rect">
                  <a:avLst/>
                </a:prstGeom>
              </p:spPr>
            </p:pic>
          </p:grpSp>
          <p:sp>
            <p:nvSpPr>
              <p:cNvPr id="59" name="TextBox 58">
                <a:extLst>
                  <a:ext uri="{FF2B5EF4-FFF2-40B4-BE49-F238E27FC236}">
                    <a16:creationId xmlns:a16="http://schemas.microsoft.com/office/drawing/2014/main" id="{0C2D8EDF-9D7E-E2CB-6DA2-BC1E95C1EDD7}"/>
                  </a:ext>
                </a:extLst>
              </p:cNvPr>
              <p:cNvSpPr txBox="1"/>
              <p:nvPr/>
            </p:nvSpPr>
            <p:spPr>
              <a:xfrm>
                <a:off x="2298666" y="3816287"/>
                <a:ext cx="6735353" cy="678739"/>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grpSp>
      </p:grpSp>
      <p:sp>
        <p:nvSpPr>
          <p:cNvPr id="63" name="Rectangle 62">
            <a:extLst>
              <a:ext uri="{FF2B5EF4-FFF2-40B4-BE49-F238E27FC236}">
                <a16:creationId xmlns:a16="http://schemas.microsoft.com/office/drawing/2014/main" id="{977A26AA-9425-97D6-43CD-439CE4129F22}"/>
              </a:ext>
            </a:extLst>
          </p:cNvPr>
          <p:cNvSpPr/>
          <p:nvPr/>
        </p:nvSpPr>
        <p:spPr>
          <a:xfrm>
            <a:off x="7622242" y="1582889"/>
            <a:ext cx="2638482" cy="56274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400" b="1" dirty="0">
                <a:solidFill>
                  <a:schemeClr val="tx1"/>
                </a:solidFill>
              </a:rPr>
              <a:t>Character Error Rate (CER) </a:t>
            </a:r>
            <a:r>
              <a:rPr lang="de-DE" sz="1400" b="1">
                <a:solidFill>
                  <a:schemeClr val="tx1"/>
                </a:solidFill>
              </a:rPr>
              <a:t>– Erkennungsgenauigkeit</a:t>
            </a:r>
            <a:endParaRPr lang="en-US" sz="1400" b="1" dirty="0" err="1">
              <a:solidFill>
                <a:schemeClr val="tx1"/>
              </a:solidFill>
            </a:endParaRPr>
          </a:p>
        </p:txBody>
      </p:sp>
      <p:sp>
        <p:nvSpPr>
          <p:cNvPr id="96" name="Rectangle 95">
            <a:extLst>
              <a:ext uri="{FF2B5EF4-FFF2-40B4-BE49-F238E27FC236}">
                <a16:creationId xmlns:a16="http://schemas.microsoft.com/office/drawing/2014/main" id="{EA825634-7C50-147D-050C-C5CFC0572968}"/>
              </a:ext>
            </a:extLst>
          </p:cNvPr>
          <p:cNvSpPr/>
          <p:nvPr/>
        </p:nvSpPr>
        <p:spPr>
          <a:xfrm>
            <a:off x="7622242" y="2276929"/>
            <a:ext cx="2638482" cy="56274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400" b="1" dirty="0">
                <a:solidFill>
                  <a:schemeClr val="tx1"/>
                </a:solidFill>
              </a:rPr>
              <a:t>Word Error Rate (WER) </a:t>
            </a:r>
            <a:r>
              <a:rPr lang="de-DE" sz="1400" b="1">
                <a:solidFill>
                  <a:schemeClr val="tx1"/>
                </a:solidFill>
              </a:rPr>
              <a:t>– Erkennungsgenauigkeit</a:t>
            </a:r>
            <a:endParaRPr lang="en-US" sz="1400" b="1" dirty="0" err="1">
              <a:solidFill>
                <a:schemeClr val="tx1"/>
              </a:solidFill>
            </a:endParaRPr>
          </a:p>
        </p:txBody>
      </p:sp>
      <p:cxnSp>
        <p:nvCxnSpPr>
          <p:cNvPr id="98" name="Connector: Elbow 97">
            <a:extLst>
              <a:ext uri="{FF2B5EF4-FFF2-40B4-BE49-F238E27FC236}">
                <a16:creationId xmlns:a16="http://schemas.microsoft.com/office/drawing/2014/main" id="{E1E82449-9296-92E1-2805-697938778657}"/>
              </a:ext>
            </a:extLst>
          </p:cNvPr>
          <p:cNvCxnSpPr>
            <a:cxnSpLocks/>
            <a:stCxn id="3" idx="3"/>
            <a:endCxn id="32" idx="1"/>
          </p:cNvCxnSpPr>
          <p:nvPr/>
        </p:nvCxnSpPr>
        <p:spPr>
          <a:xfrm flipV="1">
            <a:off x="6156308" y="1167576"/>
            <a:ext cx="1465934" cy="11249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F3E4AE30-0406-F46E-B859-D22C0FC40EDE}"/>
              </a:ext>
            </a:extLst>
          </p:cNvPr>
          <p:cNvCxnSpPr>
            <a:cxnSpLocks/>
            <a:stCxn id="56" idx="3"/>
            <a:endCxn id="63" idx="1"/>
          </p:cNvCxnSpPr>
          <p:nvPr/>
        </p:nvCxnSpPr>
        <p:spPr>
          <a:xfrm flipV="1">
            <a:off x="7275017" y="1864262"/>
            <a:ext cx="347225" cy="8861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D9941633-EF90-7CD6-BD4A-468F2F83D0F0}"/>
              </a:ext>
            </a:extLst>
          </p:cNvPr>
          <p:cNvCxnSpPr>
            <a:cxnSpLocks/>
            <a:stCxn id="59" idx="3"/>
            <a:endCxn id="96" idx="1"/>
          </p:cNvCxnSpPr>
          <p:nvPr/>
        </p:nvCxnSpPr>
        <p:spPr>
          <a:xfrm flipV="1">
            <a:off x="7275016" y="2558302"/>
            <a:ext cx="347226" cy="6738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feld 3128">
            <a:extLst>
              <a:ext uri="{FF2B5EF4-FFF2-40B4-BE49-F238E27FC236}">
                <a16:creationId xmlns:a16="http://schemas.microsoft.com/office/drawing/2014/main" id="{3B714237-6C81-996A-505E-3F16A14F9282}"/>
              </a:ext>
            </a:extLst>
          </p:cNvPr>
          <p:cNvSpPr txBox="1"/>
          <p:nvPr/>
        </p:nvSpPr>
        <p:spPr>
          <a:xfrm>
            <a:off x="539663" y="4018775"/>
            <a:ext cx="10440989" cy="1757022"/>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en-US" dirty="0" err="1">
                <a:sym typeface="Wingdings" panose="05000000000000000000" pitchFamily="2" charset="2"/>
              </a:rPr>
              <a:t>IoU</a:t>
            </a:r>
            <a:r>
              <a:rPr lang="en-US">
                <a:sym typeface="Wingdings" panose="05000000000000000000" pitchFamily="2" charset="2"/>
              </a:rPr>
              <a:t>: </a:t>
            </a:r>
            <a:r>
              <a:rPr lang="en-IN"/>
              <a:t>Ausrichtung zwischen vorhergesagten </a:t>
            </a:r>
            <a:r>
              <a:rPr lang="en-US">
                <a:sym typeface="Wingdings" panose="05000000000000000000" pitchFamily="2" charset="2"/>
              </a:rPr>
              <a:t>und ground truth </a:t>
            </a:r>
            <a:r>
              <a:rPr lang="en-IN"/>
              <a:t>Begrenzungsrahmen (</a:t>
            </a:r>
            <a:r>
              <a:rPr lang="en-US">
                <a:sym typeface="Wingdings" panose="05000000000000000000" pitchFamily="2" charset="2"/>
              </a:rPr>
              <a:t>bounding boxes). </a:t>
            </a:r>
            <a:endParaRPr lang="en-US" dirty="0">
              <a:sym typeface="Wingdings" panose="05000000000000000000" pitchFamily="2" charset="2"/>
            </a:endParaRPr>
          </a:p>
          <a:p>
            <a:pPr algn="just">
              <a:buFont typeface="Wingdings" panose="05000000000000000000" pitchFamily="2" charset="2"/>
              <a:buChar char="à"/>
            </a:pPr>
            <a:r>
              <a:rPr lang="en-IN"/>
              <a:t>Angepasstes</a:t>
            </a:r>
            <a:r>
              <a:rPr lang="en-US">
                <a:sym typeface="Wingdings" panose="05000000000000000000" pitchFamily="2" charset="2"/>
              </a:rPr>
              <a:t> </a:t>
            </a:r>
            <a:r>
              <a:rPr lang="en-US" dirty="0" err="1">
                <a:sym typeface="Wingdings" panose="05000000000000000000" pitchFamily="2" charset="2"/>
              </a:rPr>
              <a:t>IoU</a:t>
            </a:r>
            <a:r>
              <a:rPr lang="en-US">
                <a:sym typeface="Wingdings" panose="05000000000000000000" pitchFamily="2" charset="2"/>
              </a:rPr>
              <a:t>: </a:t>
            </a:r>
            <a:r>
              <a:rPr lang="de-DE"/>
              <a:t>Mittelt gültige IoU-Werte und schließt falsche Übereinstimmungen aus</a:t>
            </a:r>
            <a:r>
              <a:rPr lang="en-US">
                <a:sym typeface="Wingdings" panose="05000000000000000000" pitchFamily="2" charset="2"/>
              </a:rPr>
              <a:t>.</a:t>
            </a:r>
            <a:endParaRPr lang="en-US" dirty="0">
              <a:sym typeface="Wingdings" panose="05000000000000000000" pitchFamily="2" charset="2"/>
            </a:endParaRPr>
          </a:p>
          <a:p>
            <a:pPr algn="just">
              <a:buFont typeface="Wingdings" panose="05000000000000000000" pitchFamily="2" charset="2"/>
              <a:buChar char="à"/>
            </a:pPr>
            <a:r>
              <a:rPr lang="en-US" dirty="0">
                <a:sym typeface="Wingdings" panose="05000000000000000000" pitchFamily="2" charset="2"/>
              </a:rPr>
              <a:t>CER</a:t>
            </a:r>
            <a:r>
              <a:rPr lang="en-US">
                <a:sym typeface="Wingdings" panose="05000000000000000000" pitchFamily="2" charset="2"/>
              </a:rPr>
              <a:t>: </a:t>
            </a:r>
            <a:r>
              <a:rPr lang="de-DE"/>
              <a:t>Zählt Zeichenänderungen, die notwendig sind, um OCR-Text mit Ground Truth abzugleichen</a:t>
            </a:r>
          </a:p>
          <a:p>
            <a:pPr algn="just">
              <a:buFont typeface="Wingdings" panose="05000000000000000000" pitchFamily="2" charset="2"/>
              <a:buChar char="à"/>
            </a:pPr>
            <a:r>
              <a:rPr lang="en-US">
                <a:sym typeface="Wingdings" panose="05000000000000000000" pitchFamily="2" charset="2"/>
              </a:rPr>
              <a:t>WER: </a:t>
            </a:r>
            <a:r>
              <a:rPr lang="de-DE"/>
              <a:t>Ähnlich wie CER, misst aber Fehler auf Wortebene.</a:t>
            </a:r>
          </a:p>
          <a:p>
            <a:pPr algn="just">
              <a:buFont typeface="Wingdings" panose="05000000000000000000" pitchFamily="2" charset="2"/>
              <a:buChar char="à"/>
            </a:pPr>
            <a:r>
              <a:rPr lang="en-IN"/>
              <a:t>Angepasstes</a:t>
            </a:r>
            <a:r>
              <a:rPr lang="en-US">
                <a:sym typeface="Wingdings" panose="05000000000000000000" pitchFamily="2" charset="2"/>
              </a:rPr>
              <a:t> </a:t>
            </a:r>
            <a:r>
              <a:rPr lang="en-US" dirty="0">
                <a:sym typeface="Wingdings" panose="05000000000000000000" pitchFamily="2" charset="2"/>
              </a:rPr>
              <a:t>CER and WER</a:t>
            </a:r>
            <a:r>
              <a:rPr lang="en-US">
                <a:sym typeface="Wingdings" panose="05000000000000000000" pitchFamily="2" charset="2"/>
              </a:rPr>
              <a:t>: </a:t>
            </a:r>
            <a:r>
              <a:rPr lang="de-DE"/>
              <a:t>Integriert IoU, um genaue Zeichen-/Wortvergleiche zu gewährleisten</a:t>
            </a:r>
            <a:r>
              <a:rPr lang="en-US">
                <a:sym typeface="Wingdings" panose="05000000000000000000" pitchFamily="2" charset="2"/>
              </a:rPr>
              <a:t>.</a:t>
            </a:r>
            <a:endParaRPr lang="en-US" dirty="0">
              <a:sym typeface="Wingdings" panose="05000000000000000000" pitchFamily="2" charset="2"/>
            </a:endParaRPr>
          </a:p>
        </p:txBody>
      </p:sp>
      <p:pic>
        <p:nvPicPr>
          <p:cNvPr id="110" name="Picture 109" descr="A close up of a tire&#10;&#10;AI-generated content may be incorrect.">
            <a:extLst>
              <a:ext uri="{FF2B5EF4-FFF2-40B4-BE49-F238E27FC236}">
                <a16:creationId xmlns:a16="http://schemas.microsoft.com/office/drawing/2014/main" id="{781C51E1-E8A5-CADD-5C0E-85E41D1C9CDD}"/>
              </a:ext>
            </a:extLst>
          </p:cNvPr>
          <p:cNvPicPr>
            <a:picLocks noChangeAspect="1"/>
          </p:cNvPicPr>
          <p:nvPr/>
        </p:nvPicPr>
        <p:blipFill>
          <a:blip r:embed="rId6">
            <a:extLst>
              <a:ext uri="{28A0092B-C50C-407E-A947-70E740481C1C}">
                <a14:useLocalDpi xmlns:a14="http://schemas.microsoft.com/office/drawing/2010/main" val="0"/>
              </a:ext>
            </a:extLst>
          </a:blip>
          <a:srcRect l="17022"/>
          <a:stretch/>
        </p:blipFill>
        <p:spPr>
          <a:xfrm>
            <a:off x="7605036" y="639946"/>
            <a:ext cx="3375616" cy="2448629"/>
          </a:xfrm>
          <a:prstGeom prst="rect">
            <a:avLst/>
          </a:prstGeom>
        </p:spPr>
      </p:pic>
      <p:grpSp>
        <p:nvGrpSpPr>
          <p:cNvPr id="14" name="Group 13">
            <a:extLst>
              <a:ext uri="{FF2B5EF4-FFF2-40B4-BE49-F238E27FC236}">
                <a16:creationId xmlns:a16="http://schemas.microsoft.com/office/drawing/2014/main" id="{DD3956C8-58EF-EE94-98A5-E520D450CC6B}"/>
              </a:ext>
            </a:extLst>
          </p:cNvPr>
          <p:cNvGrpSpPr/>
          <p:nvPr/>
        </p:nvGrpSpPr>
        <p:grpSpPr>
          <a:xfrm>
            <a:off x="251624" y="1087360"/>
            <a:ext cx="216025" cy="1720660"/>
            <a:chOff x="251624" y="1087360"/>
            <a:chExt cx="216025" cy="1720660"/>
          </a:xfrm>
        </p:grpSpPr>
        <p:sp>
          <p:nvSpPr>
            <p:cNvPr id="8" name="Arrow: Down 7">
              <a:extLst>
                <a:ext uri="{FF2B5EF4-FFF2-40B4-BE49-F238E27FC236}">
                  <a16:creationId xmlns:a16="http://schemas.microsoft.com/office/drawing/2014/main" id="{A0470DF8-2E44-98D2-BFD7-0A532AA2C4DE}"/>
                </a:ext>
              </a:extLst>
            </p:cNvPr>
            <p:cNvSpPr/>
            <p:nvPr/>
          </p:nvSpPr>
          <p:spPr>
            <a:xfrm rot="10800000">
              <a:off x="251624" y="1087360"/>
              <a:ext cx="216024" cy="432048"/>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sp>
          <p:nvSpPr>
            <p:cNvPr id="10" name="Arrow: Down 9">
              <a:extLst>
                <a:ext uri="{FF2B5EF4-FFF2-40B4-BE49-F238E27FC236}">
                  <a16:creationId xmlns:a16="http://schemas.microsoft.com/office/drawing/2014/main" id="{1033C91F-CF2D-03FF-E2E3-9DBFAA054E92}"/>
                </a:ext>
              </a:extLst>
            </p:cNvPr>
            <p:cNvSpPr/>
            <p:nvPr/>
          </p:nvSpPr>
          <p:spPr>
            <a:xfrm>
              <a:off x="251625" y="1713586"/>
              <a:ext cx="216024" cy="432048"/>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sp>
          <p:nvSpPr>
            <p:cNvPr id="12" name="Arrow: Down 11">
              <a:extLst>
                <a:ext uri="{FF2B5EF4-FFF2-40B4-BE49-F238E27FC236}">
                  <a16:creationId xmlns:a16="http://schemas.microsoft.com/office/drawing/2014/main" id="{C368AC11-71E7-A44D-543B-89C4DC773344}"/>
                </a:ext>
              </a:extLst>
            </p:cNvPr>
            <p:cNvSpPr/>
            <p:nvPr/>
          </p:nvSpPr>
          <p:spPr>
            <a:xfrm>
              <a:off x="251624" y="2375972"/>
              <a:ext cx="216024" cy="432048"/>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grpSp>
      <p:grpSp>
        <p:nvGrpSpPr>
          <p:cNvPr id="21" name="Group 20">
            <a:extLst>
              <a:ext uri="{FF2B5EF4-FFF2-40B4-BE49-F238E27FC236}">
                <a16:creationId xmlns:a16="http://schemas.microsoft.com/office/drawing/2014/main" id="{EEE00BE9-0E1F-552D-AC03-E434FF7725C0}"/>
              </a:ext>
            </a:extLst>
          </p:cNvPr>
          <p:cNvGrpSpPr/>
          <p:nvPr/>
        </p:nvGrpSpPr>
        <p:grpSpPr>
          <a:xfrm>
            <a:off x="539662" y="3115132"/>
            <a:ext cx="2988335" cy="552254"/>
            <a:chOff x="9049322" y="3132310"/>
            <a:chExt cx="2988335" cy="552254"/>
          </a:xfrm>
        </p:grpSpPr>
        <p:grpSp>
          <p:nvGrpSpPr>
            <p:cNvPr id="17" name="Group 16">
              <a:extLst>
                <a:ext uri="{FF2B5EF4-FFF2-40B4-BE49-F238E27FC236}">
                  <a16:creationId xmlns:a16="http://schemas.microsoft.com/office/drawing/2014/main" id="{EFB3BF36-9401-3905-D46E-74268BD1CEFA}"/>
                </a:ext>
              </a:extLst>
            </p:cNvPr>
            <p:cNvGrpSpPr/>
            <p:nvPr/>
          </p:nvGrpSpPr>
          <p:grpSpPr>
            <a:xfrm>
              <a:off x="9049322" y="3132310"/>
              <a:ext cx="2844318" cy="241651"/>
              <a:chOff x="8856588" y="3329598"/>
              <a:chExt cx="3022116" cy="241651"/>
            </a:xfrm>
          </p:grpSpPr>
          <p:sp>
            <p:nvSpPr>
              <p:cNvPr id="5" name="Arrow: Down 4">
                <a:extLst>
                  <a:ext uri="{FF2B5EF4-FFF2-40B4-BE49-F238E27FC236}">
                    <a16:creationId xmlns:a16="http://schemas.microsoft.com/office/drawing/2014/main" id="{658B417D-9709-D6D7-A1D8-9213094E7F99}"/>
                  </a:ext>
                </a:extLst>
              </p:cNvPr>
              <p:cNvSpPr/>
              <p:nvPr/>
            </p:nvSpPr>
            <p:spPr>
              <a:xfrm rot="10800000">
                <a:off x="8856588" y="3329598"/>
                <a:ext cx="144016"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sp>
            <p:nvSpPr>
              <p:cNvPr id="16" name="TextBox 15">
                <a:extLst>
                  <a:ext uri="{FF2B5EF4-FFF2-40B4-BE49-F238E27FC236}">
                    <a16:creationId xmlns:a16="http://schemas.microsoft.com/office/drawing/2014/main" id="{02529F12-66AB-C666-F02C-A5A8AC2711CA}"/>
                  </a:ext>
                </a:extLst>
              </p:cNvPr>
              <p:cNvSpPr txBox="1"/>
              <p:nvPr/>
            </p:nvSpPr>
            <p:spPr>
              <a:xfrm>
                <a:off x="9072612" y="3363168"/>
                <a:ext cx="2806092" cy="184474"/>
              </a:xfrm>
              <a:prstGeom prst="rect">
                <a:avLst/>
              </a:prstGeom>
              <a:noFill/>
            </p:spPr>
            <p:txBody>
              <a:bodyPr wrap="square" lIns="0" tIns="0" rIns="0" bIns="0" rtlCol="0">
                <a:spAutoFit/>
              </a:bodyPr>
              <a:lstStyle/>
              <a:p>
                <a:pPr algn="l">
                  <a:lnSpc>
                    <a:spcPct val="120000"/>
                  </a:lnSpc>
                  <a:spcBef>
                    <a:spcPts val="800"/>
                  </a:spcBef>
                </a:pPr>
                <a:r>
                  <a:rPr lang="de-DE" sz="1100"/>
                  <a:t>- </a:t>
                </a:r>
                <a:r>
                  <a:rPr lang="en-IN" sz="1100"/>
                  <a:t>Werte sollten höher sein</a:t>
                </a:r>
                <a:r>
                  <a:rPr lang="de-DE" sz="1100"/>
                  <a:t> – IoU</a:t>
                </a:r>
                <a:endParaRPr lang="en-US" sz="1100" dirty="0" err="1"/>
              </a:p>
            </p:txBody>
          </p:sp>
        </p:grpSp>
        <p:grpSp>
          <p:nvGrpSpPr>
            <p:cNvPr id="18" name="Group 17">
              <a:extLst>
                <a:ext uri="{FF2B5EF4-FFF2-40B4-BE49-F238E27FC236}">
                  <a16:creationId xmlns:a16="http://schemas.microsoft.com/office/drawing/2014/main" id="{E40D0750-9E4C-8D57-C760-6EB1702257E0}"/>
                </a:ext>
              </a:extLst>
            </p:cNvPr>
            <p:cNvGrpSpPr/>
            <p:nvPr/>
          </p:nvGrpSpPr>
          <p:grpSpPr>
            <a:xfrm>
              <a:off x="9049323" y="3442913"/>
              <a:ext cx="2988334" cy="241651"/>
              <a:chOff x="8856588" y="3329598"/>
              <a:chExt cx="3175134" cy="241651"/>
            </a:xfrm>
          </p:grpSpPr>
          <p:sp>
            <p:nvSpPr>
              <p:cNvPr id="19" name="Arrow: Down 18">
                <a:extLst>
                  <a:ext uri="{FF2B5EF4-FFF2-40B4-BE49-F238E27FC236}">
                    <a16:creationId xmlns:a16="http://schemas.microsoft.com/office/drawing/2014/main" id="{063D5C2E-5DFA-E254-8644-12A48A515E2B}"/>
                  </a:ext>
                </a:extLst>
              </p:cNvPr>
              <p:cNvSpPr/>
              <p:nvPr/>
            </p:nvSpPr>
            <p:spPr>
              <a:xfrm>
                <a:off x="8856588" y="3329598"/>
                <a:ext cx="144016"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sp>
            <p:nvSpPr>
              <p:cNvPr id="20" name="TextBox 19">
                <a:extLst>
                  <a:ext uri="{FF2B5EF4-FFF2-40B4-BE49-F238E27FC236}">
                    <a16:creationId xmlns:a16="http://schemas.microsoft.com/office/drawing/2014/main" id="{6D2D4470-F6F6-F2C9-4583-096F01ABF0EF}"/>
                  </a:ext>
                </a:extLst>
              </p:cNvPr>
              <p:cNvSpPr txBox="1"/>
              <p:nvPr/>
            </p:nvSpPr>
            <p:spPr>
              <a:xfrm>
                <a:off x="9072611" y="3354469"/>
                <a:ext cx="2959111" cy="184474"/>
              </a:xfrm>
              <a:prstGeom prst="rect">
                <a:avLst/>
              </a:prstGeom>
              <a:noFill/>
            </p:spPr>
            <p:txBody>
              <a:bodyPr wrap="square" lIns="0" tIns="0" rIns="0" bIns="0" rtlCol="0">
                <a:spAutoFit/>
              </a:bodyPr>
              <a:lstStyle/>
              <a:p>
                <a:pPr algn="l">
                  <a:lnSpc>
                    <a:spcPct val="120000"/>
                  </a:lnSpc>
                  <a:spcBef>
                    <a:spcPts val="800"/>
                  </a:spcBef>
                </a:pPr>
                <a:r>
                  <a:rPr lang="de-DE" sz="1100"/>
                  <a:t>- </a:t>
                </a:r>
                <a:r>
                  <a:rPr lang="en-IN" sz="1100"/>
                  <a:t>Werte sollten niedriger sein </a:t>
                </a:r>
                <a:r>
                  <a:rPr lang="de-DE" sz="1100"/>
                  <a:t> – CER, WER</a:t>
                </a:r>
                <a:endParaRPr lang="en-US" sz="1100" dirty="0" err="1"/>
              </a:p>
            </p:txBody>
          </p:sp>
        </p:grpSp>
      </p:grpSp>
      <p:grpSp>
        <p:nvGrpSpPr>
          <p:cNvPr id="30" name="Group 29">
            <a:extLst>
              <a:ext uri="{FF2B5EF4-FFF2-40B4-BE49-F238E27FC236}">
                <a16:creationId xmlns:a16="http://schemas.microsoft.com/office/drawing/2014/main" id="{C10D1521-42DD-0B64-CC5D-0CA526F0C4F5}"/>
              </a:ext>
            </a:extLst>
          </p:cNvPr>
          <p:cNvGrpSpPr/>
          <p:nvPr/>
        </p:nvGrpSpPr>
        <p:grpSpPr>
          <a:xfrm>
            <a:off x="9359219" y="3225115"/>
            <a:ext cx="1621433" cy="536214"/>
            <a:chOff x="9364226" y="3224451"/>
            <a:chExt cx="1621433" cy="536214"/>
          </a:xfrm>
        </p:grpSpPr>
        <p:grpSp>
          <p:nvGrpSpPr>
            <p:cNvPr id="24" name="Group 23">
              <a:extLst>
                <a:ext uri="{FF2B5EF4-FFF2-40B4-BE49-F238E27FC236}">
                  <a16:creationId xmlns:a16="http://schemas.microsoft.com/office/drawing/2014/main" id="{32E25928-C9CC-3D8C-97B6-216241402AEE}"/>
                </a:ext>
              </a:extLst>
            </p:cNvPr>
            <p:cNvGrpSpPr/>
            <p:nvPr/>
          </p:nvGrpSpPr>
          <p:grpSpPr>
            <a:xfrm>
              <a:off x="9364226" y="3224451"/>
              <a:ext cx="1621433" cy="208081"/>
              <a:chOff x="4896148" y="3261269"/>
              <a:chExt cx="1621433" cy="208081"/>
            </a:xfrm>
          </p:grpSpPr>
          <p:sp>
            <p:nvSpPr>
              <p:cNvPr id="22" name="Rectangle 21">
                <a:extLst>
                  <a:ext uri="{FF2B5EF4-FFF2-40B4-BE49-F238E27FC236}">
                    <a16:creationId xmlns:a16="http://schemas.microsoft.com/office/drawing/2014/main" id="{3DBA8AA4-31EC-8545-65E3-EB3BDC807A0F}"/>
                  </a:ext>
                </a:extLst>
              </p:cNvPr>
              <p:cNvSpPr/>
              <p:nvPr/>
            </p:nvSpPr>
            <p:spPr>
              <a:xfrm>
                <a:off x="4896148" y="3261269"/>
                <a:ext cx="541314" cy="208081"/>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IN" sz="1600" dirty="0" err="1"/>
              </a:p>
            </p:txBody>
          </p:sp>
          <p:sp>
            <p:nvSpPr>
              <p:cNvPr id="23" name="TextBox 22">
                <a:extLst>
                  <a:ext uri="{FF2B5EF4-FFF2-40B4-BE49-F238E27FC236}">
                    <a16:creationId xmlns:a16="http://schemas.microsoft.com/office/drawing/2014/main" id="{B9855A7F-E930-16CD-10F8-DD43AA2CD757}"/>
                  </a:ext>
                </a:extLst>
              </p:cNvPr>
              <p:cNvSpPr txBox="1"/>
              <p:nvPr/>
            </p:nvSpPr>
            <p:spPr>
              <a:xfrm>
                <a:off x="5505234" y="3273072"/>
                <a:ext cx="1012347" cy="184474"/>
              </a:xfrm>
              <a:prstGeom prst="rect">
                <a:avLst/>
              </a:prstGeom>
              <a:noFill/>
            </p:spPr>
            <p:txBody>
              <a:bodyPr wrap="square" lIns="0" tIns="0" rIns="0" bIns="0" rtlCol="0">
                <a:spAutoFit/>
              </a:bodyPr>
              <a:lstStyle/>
              <a:p>
                <a:pPr algn="l">
                  <a:lnSpc>
                    <a:spcPct val="120000"/>
                  </a:lnSpc>
                  <a:spcBef>
                    <a:spcPts val="800"/>
                  </a:spcBef>
                </a:pPr>
                <a:r>
                  <a:rPr lang="de-DE" sz="1100"/>
                  <a:t>- Ground Truth</a:t>
                </a:r>
                <a:endParaRPr lang="en-US" sz="1100" dirty="0" err="1"/>
              </a:p>
            </p:txBody>
          </p:sp>
        </p:grpSp>
        <p:grpSp>
          <p:nvGrpSpPr>
            <p:cNvPr id="25" name="Group 24">
              <a:extLst>
                <a:ext uri="{FF2B5EF4-FFF2-40B4-BE49-F238E27FC236}">
                  <a16:creationId xmlns:a16="http://schemas.microsoft.com/office/drawing/2014/main" id="{76260BAF-FA72-4B50-E749-98E2B7F6E77E}"/>
                </a:ext>
              </a:extLst>
            </p:cNvPr>
            <p:cNvGrpSpPr/>
            <p:nvPr/>
          </p:nvGrpSpPr>
          <p:grpSpPr>
            <a:xfrm>
              <a:off x="9364226" y="3552584"/>
              <a:ext cx="1150401" cy="208081"/>
              <a:chOff x="4896148" y="3261269"/>
              <a:chExt cx="1150401" cy="208081"/>
            </a:xfrm>
          </p:grpSpPr>
          <p:sp>
            <p:nvSpPr>
              <p:cNvPr id="28" name="Rectangle 27">
                <a:extLst>
                  <a:ext uri="{FF2B5EF4-FFF2-40B4-BE49-F238E27FC236}">
                    <a16:creationId xmlns:a16="http://schemas.microsoft.com/office/drawing/2014/main" id="{554D3FC8-457B-F52D-43D7-E060B1A9DB34}"/>
                  </a:ext>
                </a:extLst>
              </p:cNvPr>
              <p:cNvSpPr/>
              <p:nvPr/>
            </p:nvSpPr>
            <p:spPr>
              <a:xfrm>
                <a:off x="4896148" y="3261269"/>
                <a:ext cx="541314" cy="208081"/>
              </a:xfrm>
              <a:prstGeom prst="rect">
                <a:avLst/>
              </a:prstGeom>
              <a:solidFill>
                <a:schemeClr val="bg1"/>
              </a:solidFill>
              <a:ln w="38100">
                <a:solidFill>
                  <a:srgbClr val="80D800"/>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IN" sz="1600" dirty="0" err="1"/>
              </a:p>
            </p:txBody>
          </p:sp>
          <p:sp>
            <p:nvSpPr>
              <p:cNvPr id="29" name="TextBox 28">
                <a:extLst>
                  <a:ext uri="{FF2B5EF4-FFF2-40B4-BE49-F238E27FC236}">
                    <a16:creationId xmlns:a16="http://schemas.microsoft.com/office/drawing/2014/main" id="{546CBA8A-7911-08B4-6819-1280376A60DD}"/>
                  </a:ext>
                </a:extLst>
              </p:cNvPr>
              <p:cNvSpPr txBox="1"/>
              <p:nvPr/>
            </p:nvSpPr>
            <p:spPr>
              <a:xfrm>
                <a:off x="5505234" y="3283170"/>
                <a:ext cx="541315" cy="184474"/>
              </a:xfrm>
              <a:prstGeom prst="rect">
                <a:avLst/>
              </a:prstGeom>
              <a:noFill/>
            </p:spPr>
            <p:txBody>
              <a:bodyPr wrap="square" lIns="0" tIns="0" rIns="0" bIns="0" rtlCol="0">
                <a:spAutoFit/>
              </a:bodyPr>
              <a:lstStyle/>
              <a:p>
                <a:pPr algn="l">
                  <a:lnSpc>
                    <a:spcPct val="120000"/>
                  </a:lnSpc>
                  <a:spcBef>
                    <a:spcPts val="800"/>
                  </a:spcBef>
                </a:pPr>
                <a:r>
                  <a:rPr lang="de-DE" sz="1100"/>
                  <a:t>- OCR</a:t>
                </a:r>
                <a:endParaRPr lang="en-US" sz="1100" dirty="0" err="1"/>
              </a:p>
            </p:txBody>
          </p:sp>
        </p:grpSp>
      </p:grpSp>
    </p:spTree>
    <p:extLst>
      <p:ext uri="{BB962C8B-B14F-4D97-AF65-F5344CB8AC3E}">
        <p14:creationId xmlns:p14="http://schemas.microsoft.com/office/powerpoint/2010/main" val="255399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7EAD0-023E-678D-1031-8CAAC7FC7DC4}"/>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A82219B7-8FD7-4D27-28BE-180C51D7D618}"/>
              </a:ext>
            </a:extLst>
          </p:cNvPr>
          <p:cNvSpPr>
            <a:spLocks noGrp="1"/>
          </p:cNvSpPr>
          <p:nvPr>
            <p:ph type="title"/>
          </p:nvPr>
        </p:nvSpPr>
        <p:spPr>
          <a:xfrm>
            <a:off x="539750" y="359767"/>
            <a:ext cx="10440988" cy="361875"/>
          </a:xfrm>
        </p:spPr>
        <p:txBody>
          <a:bodyPr/>
          <a:lstStyle/>
          <a:p>
            <a:r>
              <a:rPr lang="en-US"/>
              <a:t>Angepasste Bewertungsmetriken - </a:t>
            </a:r>
            <a:r>
              <a:rPr lang="en-US" dirty="0"/>
              <a:t>Videos</a:t>
            </a:r>
          </a:p>
        </p:txBody>
      </p:sp>
      <p:sp>
        <p:nvSpPr>
          <p:cNvPr id="2" name="Fußzeilenplatzhalter 1">
            <a:extLst>
              <a:ext uri="{FF2B5EF4-FFF2-40B4-BE49-F238E27FC236}">
                <a16:creationId xmlns:a16="http://schemas.microsoft.com/office/drawing/2014/main" id="{192AB941-32E4-C3FF-39DE-2E0E0700567E}"/>
              </a:ext>
            </a:extLst>
          </p:cNvPr>
          <p:cNvSpPr>
            <a:spLocks noGrp="1"/>
          </p:cNvSpPr>
          <p:nvPr>
            <p:ph type="ftr" sz="quarter" idx="10"/>
          </p:nvPr>
        </p:nvSpPr>
        <p:spPr>
          <a:xfrm>
            <a:off x="972123" y="6048351"/>
            <a:ext cx="683665" cy="179388"/>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DB385B0A-4522-DCCA-B6C9-A66AD60CB110}"/>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11</a:t>
            </a:fld>
            <a:endParaRPr lang="en-US" dirty="0"/>
          </a:p>
        </p:txBody>
      </p:sp>
      <p:grpSp>
        <p:nvGrpSpPr>
          <p:cNvPr id="44" name="Group 43">
            <a:extLst>
              <a:ext uri="{FF2B5EF4-FFF2-40B4-BE49-F238E27FC236}">
                <a16:creationId xmlns:a16="http://schemas.microsoft.com/office/drawing/2014/main" id="{421539DE-1D2C-9393-2E81-7F71407167E2}"/>
              </a:ext>
            </a:extLst>
          </p:cNvPr>
          <p:cNvGrpSpPr>
            <a:grpSpLocks noChangeAspect="1"/>
          </p:cNvGrpSpPr>
          <p:nvPr/>
        </p:nvGrpSpPr>
        <p:grpSpPr>
          <a:xfrm>
            <a:off x="535934" y="935432"/>
            <a:ext cx="7195752" cy="936000"/>
            <a:chOff x="392729" y="2310455"/>
            <a:chExt cx="7079262" cy="889008"/>
          </a:xfrm>
        </p:grpSpPr>
        <p:sp>
          <p:nvSpPr>
            <p:cNvPr id="3" name="TextBox 2">
              <a:extLst>
                <a:ext uri="{FF2B5EF4-FFF2-40B4-BE49-F238E27FC236}">
                  <a16:creationId xmlns:a16="http://schemas.microsoft.com/office/drawing/2014/main" id="{9080429F-216B-7B43-0BB7-048AB3E77B6A}"/>
                </a:ext>
              </a:extLst>
            </p:cNvPr>
            <p:cNvSpPr txBox="1"/>
            <p:nvPr/>
          </p:nvSpPr>
          <p:spPr>
            <a:xfrm>
              <a:off x="392729" y="2310455"/>
              <a:ext cx="7079262" cy="889008"/>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grpSp>
          <p:nvGrpSpPr>
            <p:cNvPr id="40" name="Group 39">
              <a:extLst>
                <a:ext uri="{FF2B5EF4-FFF2-40B4-BE49-F238E27FC236}">
                  <a16:creationId xmlns:a16="http://schemas.microsoft.com/office/drawing/2014/main" id="{05C40DAB-A81A-D0D6-E1FA-10D56C195382}"/>
                </a:ext>
              </a:extLst>
            </p:cNvPr>
            <p:cNvGrpSpPr/>
            <p:nvPr/>
          </p:nvGrpSpPr>
          <p:grpSpPr>
            <a:xfrm>
              <a:off x="464781" y="2345784"/>
              <a:ext cx="6935157" cy="818349"/>
              <a:chOff x="539664" y="1145166"/>
              <a:chExt cx="6935157" cy="818349"/>
            </a:xfrm>
          </p:grpSpPr>
          <p:pic>
            <p:nvPicPr>
              <p:cNvPr id="15" name="Picture 14">
                <a:extLst>
                  <a:ext uri="{FF2B5EF4-FFF2-40B4-BE49-F238E27FC236}">
                    <a16:creationId xmlns:a16="http://schemas.microsoft.com/office/drawing/2014/main" id="{A4914C63-4CCC-D12C-1C05-465244A88C61}"/>
                  </a:ext>
                </a:extLst>
              </p:cNvPr>
              <p:cNvPicPr>
                <a:picLocks noChangeAspect="1"/>
              </p:cNvPicPr>
              <p:nvPr/>
            </p:nvPicPr>
            <p:blipFill>
              <a:blip r:embed="rId3"/>
              <a:srcRect l="5893" t="5815" r="1390" b="12783"/>
              <a:stretch/>
            </p:blipFill>
            <p:spPr>
              <a:xfrm>
                <a:off x="4045666" y="1149817"/>
                <a:ext cx="3429155" cy="813698"/>
              </a:xfrm>
              <a:prstGeom prst="rect">
                <a:avLst/>
              </a:prstGeom>
            </p:spPr>
          </p:pic>
          <p:pic>
            <p:nvPicPr>
              <p:cNvPr id="39" name="Picture 38">
                <a:extLst>
                  <a:ext uri="{FF2B5EF4-FFF2-40B4-BE49-F238E27FC236}">
                    <a16:creationId xmlns:a16="http://schemas.microsoft.com/office/drawing/2014/main" id="{EEED65F5-280C-163C-8413-9D9A7530EFB3}"/>
                  </a:ext>
                </a:extLst>
              </p:cNvPr>
              <p:cNvPicPr>
                <a:picLocks noChangeAspect="1"/>
              </p:cNvPicPr>
              <p:nvPr/>
            </p:nvPicPr>
            <p:blipFill>
              <a:blip r:embed="rId4"/>
              <a:srcRect l="4307" t="16651" r="4411" b="8624"/>
              <a:stretch/>
            </p:blipFill>
            <p:spPr>
              <a:xfrm>
                <a:off x="539664" y="1145166"/>
                <a:ext cx="3444154" cy="818349"/>
              </a:xfrm>
              <a:prstGeom prst="rect">
                <a:avLst/>
              </a:prstGeom>
            </p:spPr>
          </p:pic>
        </p:grpSp>
      </p:grpSp>
      <p:grpSp>
        <p:nvGrpSpPr>
          <p:cNvPr id="50" name="Group 49">
            <a:extLst>
              <a:ext uri="{FF2B5EF4-FFF2-40B4-BE49-F238E27FC236}">
                <a16:creationId xmlns:a16="http://schemas.microsoft.com/office/drawing/2014/main" id="{FEB947C5-672D-95D0-0C90-E9C43BE1D9E6}"/>
              </a:ext>
            </a:extLst>
          </p:cNvPr>
          <p:cNvGrpSpPr>
            <a:grpSpLocks noChangeAspect="1"/>
          </p:cNvGrpSpPr>
          <p:nvPr/>
        </p:nvGrpSpPr>
        <p:grpSpPr>
          <a:xfrm>
            <a:off x="535934" y="2226921"/>
            <a:ext cx="7392498" cy="936000"/>
            <a:chOff x="503660" y="3924078"/>
            <a:chExt cx="6900010" cy="889008"/>
          </a:xfrm>
        </p:grpSpPr>
        <p:grpSp>
          <p:nvGrpSpPr>
            <p:cNvPr id="43" name="Group 42">
              <a:extLst>
                <a:ext uri="{FF2B5EF4-FFF2-40B4-BE49-F238E27FC236}">
                  <a16:creationId xmlns:a16="http://schemas.microsoft.com/office/drawing/2014/main" id="{3957103C-79D5-4736-0A7A-FC46C0F51162}"/>
                </a:ext>
              </a:extLst>
            </p:cNvPr>
            <p:cNvGrpSpPr/>
            <p:nvPr/>
          </p:nvGrpSpPr>
          <p:grpSpPr>
            <a:xfrm>
              <a:off x="539664" y="3960167"/>
              <a:ext cx="6758165" cy="819778"/>
              <a:chOff x="539664" y="2157219"/>
              <a:chExt cx="6758165" cy="819778"/>
            </a:xfrm>
          </p:grpSpPr>
          <p:pic>
            <p:nvPicPr>
              <p:cNvPr id="25" name="Picture 24">
                <a:extLst>
                  <a:ext uri="{FF2B5EF4-FFF2-40B4-BE49-F238E27FC236}">
                    <a16:creationId xmlns:a16="http://schemas.microsoft.com/office/drawing/2014/main" id="{CC103B0A-8738-A5DD-B9F3-1B4230B66ECC}"/>
                  </a:ext>
                </a:extLst>
              </p:cNvPr>
              <p:cNvPicPr>
                <a:picLocks noChangeAspect="1"/>
              </p:cNvPicPr>
              <p:nvPr/>
            </p:nvPicPr>
            <p:blipFill>
              <a:blip r:embed="rId5"/>
              <a:srcRect l="2160" t="13551" r="44280" b="11373"/>
              <a:stretch/>
            </p:blipFill>
            <p:spPr>
              <a:xfrm>
                <a:off x="3805441" y="2157219"/>
                <a:ext cx="3492388" cy="816831"/>
              </a:xfrm>
              <a:prstGeom prst="rect">
                <a:avLst/>
              </a:prstGeom>
            </p:spPr>
          </p:pic>
          <p:pic>
            <p:nvPicPr>
              <p:cNvPr id="42" name="Picture 41">
                <a:extLst>
                  <a:ext uri="{FF2B5EF4-FFF2-40B4-BE49-F238E27FC236}">
                    <a16:creationId xmlns:a16="http://schemas.microsoft.com/office/drawing/2014/main" id="{06AEE653-274F-0270-8DFE-A4E9F8DA70DE}"/>
                  </a:ext>
                </a:extLst>
              </p:cNvPr>
              <p:cNvPicPr>
                <a:picLocks noChangeAspect="1"/>
              </p:cNvPicPr>
              <p:nvPr/>
            </p:nvPicPr>
            <p:blipFill>
              <a:blip r:embed="rId6"/>
              <a:srcRect l="2555" t="14117" r="41435" b="1263"/>
              <a:stretch/>
            </p:blipFill>
            <p:spPr>
              <a:xfrm>
                <a:off x="539664" y="2160167"/>
                <a:ext cx="3265777" cy="816830"/>
              </a:xfrm>
              <a:prstGeom prst="rect">
                <a:avLst/>
              </a:prstGeom>
            </p:spPr>
          </p:pic>
        </p:grpSp>
        <p:sp>
          <p:nvSpPr>
            <p:cNvPr id="46" name="TextBox 45">
              <a:extLst>
                <a:ext uri="{FF2B5EF4-FFF2-40B4-BE49-F238E27FC236}">
                  <a16:creationId xmlns:a16="http://schemas.microsoft.com/office/drawing/2014/main" id="{5E06B0FE-1B1A-C99D-1EAB-0EF4962CA25C}"/>
                </a:ext>
              </a:extLst>
            </p:cNvPr>
            <p:cNvSpPr txBox="1"/>
            <p:nvPr/>
          </p:nvSpPr>
          <p:spPr>
            <a:xfrm>
              <a:off x="503660" y="3924078"/>
              <a:ext cx="6900010" cy="889008"/>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grpSp>
      <p:grpSp>
        <p:nvGrpSpPr>
          <p:cNvPr id="65" name="Group 64">
            <a:extLst>
              <a:ext uri="{FF2B5EF4-FFF2-40B4-BE49-F238E27FC236}">
                <a16:creationId xmlns:a16="http://schemas.microsoft.com/office/drawing/2014/main" id="{34736B1A-E528-F410-CD47-732AF2EFB890}"/>
              </a:ext>
            </a:extLst>
          </p:cNvPr>
          <p:cNvGrpSpPr/>
          <p:nvPr/>
        </p:nvGrpSpPr>
        <p:grpSpPr>
          <a:xfrm>
            <a:off x="8140717" y="2484961"/>
            <a:ext cx="2890220" cy="648000"/>
            <a:chOff x="4290567" y="3611773"/>
            <a:chExt cx="2261766" cy="564418"/>
          </a:xfrm>
        </p:grpSpPr>
        <p:grpSp>
          <p:nvGrpSpPr>
            <p:cNvPr id="64" name="Group 63">
              <a:extLst>
                <a:ext uri="{FF2B5EF4-FFF2-40B4-BE49-F238E27FC236}">
                  <a16:creationId xmlns:a16="http://schemas.microsoft.com/office/drawing/2014/main" id="{45E0BBA9-64F4-2F69-73BD-10C66F74E525}"/>
                </a:ext>
              </a:extLst>
            </p:cNvPr>
            <p:cNvGrpSpPr/>
            <p:nvPr/>
          </p:nvGrpSpPr>
          <p:grpSpPr>
            <a:xfrm>
              <a:off x="4388223" y="3617433"/>
              <a:ext cx="2106000" cy="505842"/>
              <a:chOff x="4388223" y="3617433"/>
              <a:chExt cx="2106000" cy="505842"/>
            </a:xfrm>
          </p:grpSpPr>
          <p:pic>
            <p:nvPicPr>
              <p:cNvPr id="13" name="Picture 12">
                <a:extLst>
                  <a:ext uri="{FF2B5EF4-FFF2-40B4-BE49-F238E27FC236}">
                    <a16:creationId xmlns:a16="http://schemas.microsoft.com/office/drawing/2014/main" id="{80E0D7E3-CA83-377D-1ED8-058508FF52A4}"/>
                  </a:ext>
                </a:extLst>
              </p:cNvPr>
              <p:cNvPicPr>
                <a:picLocks noChangeAspect="1"/>
              </p:cNvPicPr>
              <p:nvPr/>
            </p:nvPicPr>
            <p:blipFill>
              <a:blip r:embed="rId7"/>
              <a:srcRect l="3957" t="18936" r="21222" b="39645"/>
              <a:stretch/>
            </p:blipFill>
            <p:spPr>
              <a:xfrm>
                <a:off x="4388223" y="3907275"/>
                <a:ext cx="2106000" cy="216000"/>
              </a:xfrm>
              <a:prstGeom prst="rect">
                <a:avLst/>
              </a:prstGeom>
            </p:spPr>
          </p:pic>
          <p:pic>
            <p:nvPicPr>
              <p:cNvPr id="19" name="Picture 18">
                <a:extLst>
                  <a:ext uri="{FF2B5EF4-FFF2-40B4-BE49-F238E27FC236}">
                    <a16:creationId xmlns:a16="http://schemas.microsoft.com/office/drawing/2014/main" id="{F11AE30B-39C8-E087-7982-1F15C178302B}"/>
                  </a:ext>
                </a:extLst>
              </p:cNvPr>
              <p:cNvPicPr>
                <a:picLocks noChangeAspect="1"/>
              </p:cNvPicPr>
              <p:nvPr/>
            </p:nvPicPr>
            <p:blipFill>
              <a:blip r:embed="rId8"/>
              <a:srcRect l="59741" t="35296" r="3244" b="45446"/>
              <a:stretch/>
            </p:blipFill>
            <p:spPr>
              <a:xfrm>
                <a:off x="4388223" y="3617433"/>
                <a:ext cx="2051999" cy="216000"/>
              </a:xfrm>
              <a:prstGeom prst="rect">
                <a:avLst/>
              </a:prstGeom>
            </p:spPr>
          </p:pic>
        </p:grpSp>
        <p:sp>
          <p:nvSpPr>
            <p:cNvPr id="63" name="Rectangle 62">
              <a:extLst>
                <a:ext uri="{FF2B5EF4-FFF2-40B4-BE49-F238E27FC236}">
                  <a16:creationId xmlns:a16="http://schemas.microsoft.com/office/drawing/2014/main" id="{C709C025-F40C-4C4D-C486-267995E03665}"/>
                </a:ext>
              </a:extLst>
            </p:cNvPr>
            <p:cNvSpPr/>
            <p:nvPr/>
          </p:nvSpPr>
          <p:spPr>
            <a:xfrm>
              <a:off x="4290567" y="3611773"/>
              <a:ext cx="2261766" cy="564418"/>
            </a:xfrm>
            <a:prstGeom prst="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endParaRPr lang="en-US" sz="1400" b="1" dirty="0" err="1">
                <a:solidFill>
                  <a:schemeClr val="tx1"/>
                </a:solidFill>
              </a:endParaRPr>
            </a:p>
          </p:txBody>
        </p:sp>
      </p:grpSp>
      <p:grpSp>
        <p:nvGrpSpPr>
          <p:cNvPr id="72" name="Group 71">
            <a:extLst>
              <a:ext uri="{FF2B5EF4-FFF2-40B4-BE49-F238E27FC236}">
                <a16:creationId xmlns:a16="http://schemas.microsoft.com/office/drawing/2014/main" id="{1FF03A8B-BBCB-C176-3200-EEE7D6897699}"/>
              </a:ext>
            </a:extLst>
          </p:cNvPr>
          <p:cNvGrpSpPr>
            <a:grpSpLocks noChangeAspect="1"/>
          </p:cNvGrpSpPr>
          <p:nvPr/>
        </p:nvGrpSpPr>
        <p:grpSpPr>
          <a:xfrm>
            <a:off x="8145924" y="1127107"/>
            <a:ext cx="2885013" cy="648000"/>
            <a:chOff x="6635801" y="3574766"/>
            <a:chExt cx="2824748" cy="587195"/>
          </a:xfrm>
        </p:grpSpPr>
        <p:grpSp>
          <p:nvGrpSpPr>
            <p:cNvPr id="71" name="Group 70">
              <a:extLst>
                <a:ext uri="{FF2B5EF4-FFF2-40B4-BE49-F238E27FC236}">
                  <a16:creationId xmlns:a16="http://schemas.microsoft.com/office/drawing/2014/main" id="{8B5B5A58-049F-A5FF-2BCF-495A96D443B6}"/>
                </a:ext>
              </a:extLst>
            </p:cNvPr>
            <p:cNvGrpSpPr/>
            <p:nvPr/>
          </p:nvGrpSpPr>
          <p:grpSpPr>
            <a:xfrm>
              <a:off x="6647114" y="3652158"/>
              <a:ext cx="2802122" cy="447765"/>
              <a:chOff x="6647114" y="3652158"/>
              <a:chExt cx="2802122" cy="447765"/>
            </a:xfrm>
          </p:grpSpPr>
          <p:pic>
            <p:nvPicPr>
              <p:cNvPr id="22" name="Picture 21">
                <a:extLst>
                  <a:ext uri="{FF2B5EF4-FFF2-40B4-BE49-F238E27FC236}">
                    <a16:creationId xmlns:a16="http://schemas.microsoft.com/office/drawing/2014/main" id="{0BB78176-EC87-471A-2D27-98A8388EB7D0}"/>
                  </a:ext>
                </a:extLst>
              </p:cNvPr>
              <p:cNvPicPr>
                <a:picLocks noChangeAspect="1"/>
              </p:cNvPicPr>
              <p:nvPr/>
            </p:nvPicPr>
            <p:blipFill>
              <a:blip r:embed="rId9"/>
              <a:srcRect l="2250" t="30928" r="1015" b="18791"/>
              <a:stretch/>
            </p:blipFill>
            <p:spPr>
              <a:xfrm>
                <a:off x="6660395" y="3652158"/>
                <a:ext cx="2462843" cy="205736"/>
              </a:xfrm>
              <a:prstGeom prst="rect">
                <a:avLst/>
              </a:prstGeom>
            </p:spPr>
          </p:pic>
          <p:pic>
            <p:nvPicPr>
              <p:cNvPr id="27" name="Picture 26">
                <a:extLst>
                  <a:ext uri="{FF2B5EF4-FFF2-40B4-BE49-F238E27FC236}">
                    <a16:creationId xmlns:a16="http://schemas.microsoft.com/office/drawing/2014/main" id="{21B18AD8-9B67-9004-B716-2344131C6D6A}"/>
                  </a:ext>
                </a:extLst>
              </p:cNvPr>
              <p:cNvPicPr>
                <a:picLocks noChangeAspect="1"/>
              </p:cNvPicPr>
              <p:nvPr/>
            </p:nvPicPr>
            <p:blipFill>
              <a:blip r:embed="rId5"/>
              <a:srcRect l="58639" t="41439" r="2487" b="41438"/>
              <a:stretch/>
            </p:blipFill>
            <p:spPr>
              <a:xfrm>
                <a:off x="6647114" y="3893982"/>
                <a:ext cx="2802122" cy="205941"/>
              </a:xfrm>
              <a:prstGeom prst="rect">
                <a:avLst/>
              </a:prstGeom>
            </p:spPr>
          </p:pic>
        </p:grpSp>
        <p:sp>
          <p:nvSpPr>
            <p:cNvPr id="68" name="Rectangle 67">
              <a:extLst>
                <a:ext uri="{FF2B5EF4-FFF2-40B4-BE49-F238E27FC236}">
                  <a16:creationId xmlns:a16="http://schemas.microsoft.com/office/drawing/2014/main" id="{01B6B1BC-3FEE-8FB2-F1EB-8DCCBA4FE6E8}"/>
                </a:ext>
              </a:extLst>
            </p:cNvPr>
            <p:cNvSpPr/>
            <p:nvPr/>
          </p:nvSpPr>
          <p:spPr>
            <a:xfrm>
              <a:off x="6635801" y="3574766"/>
              <a:ext cx="2824748" cy="587195"/>
            </a:xfrm>
            <a:prstGeom prst="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endParaRPr lang="en-US" sz="1400" b="1" dirty="0" err="1">
                <a:solidFill>
                  <a:schemeClr val="tx1"/>
                </a:solidFill>
              </a:endParaRPr>
            </a:p>
          </p:txBody>
        </p:sp>
      </p:grpSp>
      <p:cxnSp>
        <p:nvCxnSpPr>
          <p:cNvPr id="79" name="Connector: Elbow 78">
            <a:extLst>
              <a:ext uri="{FF2B5EF4-FFF2-40B4-BE49-F238E27FC236}">
                <a16:creationId xmlns:a16="http://schemas.microsoft.com/office/drawing/2014/main" id="{1C02FAFD-80D0-6268-C02E-8F4B818C62E1}"/>
              </a:ext>
            </a:extLst>
          </p:cNvPr>
          <p:cNvCxnSpPr>
            <a:stCxn id="3" idx="3"/>
            <a:endCxn id="68" idx="1"/>
          </p:cNvCxnSpPr>
          <p:nvPr/>
        </p:nvCxnSpPr>
        <p:spPr>
          <a:xfrm>
            <a:off x="7731686" y="1403432"/>
            <a:ext cx="414238" cy="4767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462C971-34FF-1A49-A571-5701D2E67043}"/>
              </a:ext>
            </a:extLst>
          </p:cNvPr>
          <p:cNvCxnSpPr>
            <a:stCxn id="46" idx="3"/>
            <a:endCxn id="63" idx="1"/>
          </p:cNvCxnSpPr>
          <p:nvPr/>
        </p:nvCxnSpPr>
        <p:spPr>
          <a:xfrm>
            <a:off x="7928432" y="2694921"/>
            <a:ext cx="212285" cy="11404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C1C164B5-7AFB-A906-8BE4-982328670235}"/>
              </a:ext>
            </a:extLst>
          </p:cNvPr>
          <p:cNvSpPr/>
          <p:nvPr/>
        </p:nvSpPr>
        <p:spPr>
          <a:xfrm>
            <a:off x="8140717" y="866636"/>
            <a:ext cx="3092501" cy="1089078"/>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400" b="1" dirty="0" err="1">
                <a:solidFill>
                  <a:schemeClr val="bg1"/>
                </a:solidFill>
              </a:rPr>
              <a:t>Earliest</a:t>
            </a:r>
            <a:r>
              <a:rPr lang="de-DE" sz="1400" b="1" dirty="0">
                <a:solidFill>
                  <a:schemeClr val="bg1"/>
                </a:solidFill>
              </a:rPr>
              <a:t> Frame Analysis (EFA): </a:t>
            </a:r>
            <a:r>
              <a:rPr lang="de-DE" sz="1400" b="1" dirty="0" err="1">
                <a:solidFill>
                  <a:schemeClr val="bg1"/>
                </a:solidFill>
              </a:rPr>
              <a:t>Weighted</a:t>
            </a:r>
            <a:r>
              <a:rPr lang="de-DE" sz="1400" b="1" dirty="0">
                <a:solidFill>
                  <a:schemeClr val="bg1"/>
                </a:solidFill>
              </a:rPr>
              <a:t> </a:t>
            </a:r>
            <a:r>
              <a:rPr lang="de-DE" sz="1400" b="1" dirty="0" err="1">
                <a:solidFill>
                  <a:schemeClr val="bg1"/>
                </a:solidFill>
              </a:rPr>
              <a:t>Earliest</a:t>
            </a:r>
            <a:r>
              <a:rPr lang="de-DE" sz="1400" b="1" dirty="0">
                <a:solidFill>
                  <a:schemeClr val="bg1"/>
                </a:solidFill>
              </a:rPr>
              <a:t> Frames (WEF), </a:t>
            </a:r>
            <a:r>
              <a:rPr lang="de-DE" sz="1400" b="1" dirty="0" err="1">
                <a:solidFill>
                  <a:schemeClr val="bg1"/>
                </a:solidFill>
              </a:rPr>
              <a:t>Weighted</a:t>
            </a:r>
            <a:r>
              <a:rPr lang="de-DE" sz="1400" b="1" dirty="0">
                <a:solidFill>
                  <a:schemeClr val="bg1"/>
                </a:solidFill>
              </a:rPr>
              <a:t> Words </a:t>
            </a:r>
            <a:r>
              <a:rPr lang="de-DE" sz="1400" b="1" dirty="0" err="1">
                <a:solidFill>
                  <a:schemeClr val="bg1"/>
                </a:solidFill>
              </a:rPr>
              <a:t>Detected</a:t>
            </a:r>
            <a:r>
              <a:rPr lang="de-DE" sz="1400" b="1" dirty="0">
                <a:solidFill>
                  <a:schemeClr val="bg1"/>
                </a:solidFill>
              </a:rPr>
              <a:t> (WWD) </a:t>
            </a:r>
            <a:r>
              <a:rPr lang="de-DE" sz="1400" b="1">
                <a:solidFill>
                  <a:schemeClr val="bg1"/>
                </a:solidFill>
              </a:rPr>
              <a:t>– Erkennungsgenauigkeit</a:t>
            </a:r>
            <a:endParaRPr lang="en-US" sz="1400" b="1" dirty="0" err="1">
              <a:solidFill>
                <a:schemeClr val="bg1"/>
              </a:solidFill>
            </a:endParaRPr>
          </a:p>
        </p:txBody>
      </p:sp>
      <p:sp>
        <p:nvSpPr>
          <p:cNvPr id="83" name="Rectangle 82">
            <a:extLst>
              <a:ext uri="{FF2B5EF4-FFF2-40B4-BE49-F238E27FC236}">
                <a16:creationId xmlns:a16="http://schemas.microsoft.com/office/drawing/2014/main" id="{1F9FDD92-865E-A969-EDD2-55A40D115859}"/>
              </a:ext>
            </a:extLst>
          </p:cNvPr>
          <p:cNvSpPr/>
          <p:nvPr/>
        </p:nvSpPr>
        <p:spPr>
          <a:xfrm>
            <a:off x="8140717" y="2197403"/>
            <a:ext cx="3128291" cy="133071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400" b="1" dirty="0">
                <a:solidFill>
                  <a:schemeClr val="bg1"/>
                </a:solidFill>
              </a:rPr>
              <a:t>Frame Match Analysis (FMA): </a:t>
            </a:r>
            <a:r>
              <a:rPr lang="de-DE" sz="1400" b="1" dirty="0" err="1">
                <a:solidFill>
                  <a:schemeClr val="bg1"/>
                </a:solidFill>
              </a:rPr>
              <a:t>Weighted</a:t>
            </a:r>
            <a:r>
              <a:rPr lang="de-DE" sz="1400" b="1" dirty="0">
                <a:solidFill>
                  <a:schemeClr val="bg1"/>
                </a:solidFill>
              </a:rPr>
              <a:t> Frames Match (WFM), </a:t>
            </a:r>
            <a:r>
              <a:rPr lang="de-DE" sz="1400" b="1" dirty="0" err="1">
                <a:solidFill>
                  <a:schemeClr val="bg1"/>
                </a:solidFill>
              </a:rPr>
              <a:t>Weighted</a:t>
            </a:r>
            <a:r>
              <a:rPr lang="de-DE" sz="1400" b="1" dirty="0">
                <a:solidFill>
                  <a:schemeClr val="bg1"/>
                </a:solidFill>
              </a:rPr>
              <a:t> </a:t>
            </a:r>
            <a:r>
              <a:rPr lang="de-DE" sz="1400" b="1" dirty="0" err="1">
                <a:solidFill>
                  <a:schemeClr val="bg1"/>
                </a:solidFill>
              </a:rPr>
              <a:t>Complete</a:t>
            </a:r>
            <a:r>
              <a:rPr lang="de-DE" sz="1400" b="1" dirty="0">
                <a:solidFill>
                  <a:schemeClr val="bg1"/>
                </a:solidFill>
              </a:rPr>
              <a:t> Words </a:t>
            </a:r>
            <a:r>
              <a:rPr lang="de-DE" sz="1400" b="1" dirty="0" err="1">
                <a:solidFill>
                  <a:schemeClr val="bg1"/>
                </a:solidFill>
              </a:rPr>
              <a:t>Detected</a:t>
            </a:r>
            <a:r>
              <a:rPr lang="de-DE" sz="1400" b="1" dirty="0">
                <a:solidFill>
                  <a:schemeClr val="bg1"/>
                </a:solidFill>
              </a:rPr>
              <a:t> (WCWD) </a:t>
            </a:r>
            <a:r>
              <a:rPr lang="de-DE" sz="1400" b="1">
                <a:solidFill>
                  <a:schemeClr val="bg1"/>
                </a:solidFill>
              </a:rPr>
              <a:t>– Erkennungsgenauigkeit</a:t>
            </a:r>
            <a:endParaRPr lang="en-US" sz="1400" b="1" dirty="0" err="1">
              <a:solidFill>
                <a:schemeClr val="bg1"/>
              </a:solidFill>
            </a:endParaRPr>
          </a:p>
        </p:txBody>
      </p:sp>
      <p:sp>
        <p:nvSpPr>
          <p:cNvPr id="84" name="Textfeld 3128">
            <a:extLst>
              <a:ext uri="{FF2B5EF4-FFF2-40B4-BE49-F238E27FC236}">
                <a16:creationId xmlns:a16="http://schemas.microsoft.com/office/drawing/2014/main" id="{244731F5-32F4-2716-8B2D-28ADD95D70F7}"/>
              </a:ext>
            </a:extLst>
          </p:cNvPr>
          <p:cNvSpPr txBox="1"/>
          <p:nvPr/>
        </p:nvSpPr>
        <p:spPr>
          <a:xfrm>
            <a:off x="461114" y="4085241"/>
            <a:ext cx="10733074" cy="1850498"/>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a:t>WEF: Misst die Anzahl der Frames, die erforderlich sind, damit OCR verschiedene Thresholds (25 %, 50 %, 75 %, 100 %) der Zeichen erkennt.</a:t>
            </a:r>
          </a:p>
          <a:p>
            <a:pPr algn="just">
              <a:buFont typeface="Wingdings" panose="05000000000000000000" pitchFamily="2" charset="2"/>
              <a:buChar char="à"/>
            </a:pPr>
            <a:r>
              <a:rPr lang="en-US">
                <a:sym typeface="Wingdings" panose="05000000000000000000" pitchFamily="2" charset="2"/>
              </a:rPr>
              <a:t>WWD: </a:t>
            </a:r>
            <a:r>
              <a:rPr lang="de-DE"/>
              <a:t>Ergänzende Metrik zur Messung des Anteils erkannter Wörter</a:t>
            </a:r>
            <a:r>
              <a:rPr lang="en-US">
                <a:sym typeface="Wingdings" panose="05000000000000000000" pitchFamily="2" charset="2"/>
              </a:rPr>
              <a:t>.</a:t>
            </a:r>
            <a:endParaRPr lang="en-US" dirty="0">
              <a:sym typeface="Wingdings" panose="05000000000000000000" pitchFamily="2" charset="2"/>
            </a:endParaRPr>
          </a:p>
          <a:p>
            <a:pPr algn="just">
              <a:buFont typeface="Wingdings" panose="05000000000000000000" pitchFamily="2" charset="2"/>
              <a:buChar char="à"/>
            </a:pPr>
            <a:r>
              <a:rPr lang="en-US" dirty="0">
                <a:sym typeface="Wingdings" panose="05000000000000000000" pitchFamily="2" charset="2"/>
              </a:rPr>
              <a:t>WFM</a:t>
            </a:r>
            <a:r>
              <a:rPr lang="en-US">
                <a:sym typeface="Wingdings" panose="05000000000000000000" pitchFamily="2" charset="2"/>
              </a:rPr>
              <a:t>: </a:t>
            </a:r>
            <a:r>
              <a:rPr lang="de-DE"/>
              <a:t>Misst, wie viele Zeichen an Frame-Checkpoints (25 %, 50 %, 75 %, 100 %) übereinstimmen.</a:t>
            </a:r>
            <a:endParaRPr lang="en-US" dirty="0">
              <a:sym typeface="Wingdings" panose="05000000000000000000" pitchFamily="2" charset="2"/>
            </a:endParaRPr>
          </a:p>
          <a:p>
            <a:pPr algn="just">
              <a:buFont typeface="Wingdings" panose="05000000000000000000" pitchFamily="2" charset="2"/>
              <a:buChar char="à"/>
            </a:pPr>
            <a:r>
              <a:rPr lang="en-US" dirty="0">
                <a:sym typeface="Wingdings" panose="05000000000000000000" pitchFamily="2" charset="2"/>
              </a:rPr>
              <a:t>WCWD</a:t>
            </a:r>
            <a:r>
              <a:rPr lang="en-US">
                <a:sym typeface="Wingdings" panose="05000000000000000000" pitchFamily="2" charset="2"/>
              </a:rPr>
              <a:t>: </a:t>
            </a:r>
            <a:r>
              <a:rPr lang="de-DE"/>
              <a:t>Ergänzende Metrik zur Messung des Anteils vollständig erkannter Wörter</a:t>
            </a:r>
            <a:r>
              <a:rPr lang="en-US">
                <a:sym typeface="Wingdings" panose="05000000000000000000" pitchFamily="2" charset="2"/>
              </a:rPr>
              <a:t>.</a:t>
            </a:r>
            <a:endParaRPr lang="en-US" dirty="0">
              <a:sym typeface="Wingdings" panose="05000000000000000000" pitchFamily="2" charset="2"/>
            </a:endParaRPr>
          </a:p>
          <a:p>
            <a:pPr algn="just">
              <a:buFont typeface="Wingdings" panose="05000000000000000000" pitchFamily="2" charset="2"/>
              <a:buChar char="à"/>
            </a:pPr>
            <a:r>
              <a:rPr lang="en-US">
                <a:sym typeface="Wingdings" panose="05000000000000000000" pitchFamily="2" charset="2"/>
              </a:rPr>
              <a:t>Weighted </a:t>
            </a:r>
            <a:r>
              <a:rPr lang="en-US" dirty="0">
                <a:sym typeface="Wingdings" panose="05000000000000000000" pitchFamily="2" charset="2"/>
              </a:rPr>
              <a:t>and normalized averages</a:t>
            </a:r>
            <a:r>
              <a:rPr lang="en-US">
                <a:sym typeface="Wingdings" panose="05000000000000000000" pitchFamily="2" charset="2"/>
              </a:rPr>
              <a:t>: </a:t>
            </a:r>
            <a:r>
              <a:rPr lang="de-DE"/>
              <a:t>Variationen in Videodauer und Textlänge wurden berücksichtigt</a:t>
            </a:r>
            <a:r>
              <a:rPr lang="en-US">
                <a:sym typeface="Wingdings" panose="05000000000000000000" pitchFamily="2" charset="2"/>
              </a:rPr>
              <a:t>.</a:t>
            </a:r>
            <a:endParaRPr lang="en-US" dirty="0">
              <a:sym typeface="Wingdings" panose="05000000000000000000" pitchFamily="2" charset="2"/>
            </a:endParaRPr>
          </a:p>
        </p:txBody>
      </p:sp>
      <p:grpSp>
        <p:nvGrpSpPr>
          <p:cNvPr id="23" name="Group 22">
            <a:extLst>
              <a:ext uri="{FF2B5EF4-FFF2-40B4-BE49-F238E27FC236}">
                <a16:creationId xmlns:a16="http://schemas.microsoft.com/office/drawing/2014/main" id="{42762FC1-CFB2-993F-42A2-62594232E3C1}"/>
              </a:ext>
            </a:extLst>
          </p:cNvPr>
          <p:cNvGrpSpPr/>
          <p:nvPr/>
        </p:nvGrpSpPr>
        <p:grpSpPr>
          <a:xfrm>
            <a:off x="245089" y="1195151"/>
            <a:ext cx="216843" cy="1721858"/>
            <a:chOff x="245089" y="1195151"/>
            <a:chExt cx="216843" cy="1721858"/>
          </a:xfrm>
        </p:grpSpPr>
        <p:sp>
          <p:nvSpPr>
            <p:cNvPr id="9" name="Arrow: Down 8">
              <a:extLst>
                <a:ext uri="{FF2B5EF4-FFF2-40B4-BE49-F238E27FC236}">
                  <a16:creationId xmlns:a16="http://schemas.microsoft.com/office/drawing/2014/main" id="{3F32BCC8-9614-95EA-3D53-39A40DBDB9F1}"/>
                </a:ext>
              </a:extLst>
            </p:cNvPr>
            <p:cNvSpPr/>
            <p:nvPr/>
          </p:nvSpPr>
          <p:spPr>
            <a:xfrm>
              <a:off x="245908" y="1195151"/>
              <a:ext cx="216024" cy="432048"/>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sp>
          <p:nvSpPr>
            <p:cNvPr id="11" name="Arrow: Down 10">
              <a:extLst>
                <a:ext uri="{FF2B5EF4-FFF2-40B4-BE49-F238E27FC236}">
                  <a16:creationId xmlns:a16="http://schemas.microsoft.com/office/drawing/2014/main" id="{AFFCEA60-7223-BCD9-B359-5EF33E7887FA}"/>
                </a:ext>
              </a:extLst>
            </p:cNvPr>
            <p:cNvSpPr/>
            <p:nvPr/>
          </p:nvSpPr>
          <p:spPr>
            <a:xfrm rot="10800000">
              <a:off x="245089" y="2484961"/>
              <a:ext cx="216024" cy="432048"/>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grpSp>
      <p:grpSp>
        <p:nvGrpSpPr>
          <p:cNvPr id="12" name="Group 11">
            <a:extLst>
              <a:ext uri="{FF2B5EF4-FFF2-40B4-BE49-F238E27FC236}">
                <a16:creationId xmlns:a16="http://schemas.microsoft.com/office/drawing/2014/main" id="{E8164770-10BF-804D-44ED-2C29A5C15DA1}"/>
              </a:ext>
            </a:extLst>
          </p:cNvPr>
          <p:cNvGrpSpPr/>
          <p:nvPr/>
        </p:nvGrpSpPr>
        <p:grpSpPr>
          <a:xfrm>
            <a:off x="535935" y="3313345"/>
            <a:ext cx="3424109" cy="552254"/>
            <a:chOff x="9049324" y="3132310"/>
            <a:chExt cx="3424109" cy="552254"/>
          </a:xfrm>
        </p:grpSpPr>
        <p:grpSp>
          <p:nvGrpSpPr>
            <p:cNvPr id="14" name="Group 13">
              <a:extLst>
                <a:ext uri="{FF2B5EF4-FFF2-40B4-BE49-F238E27FC236}">
                  <a16:creationId xmlns:a16="http://schemas.microsoft.com/office/drawing/2014/main" id="{60865458-808D-BF5B-1B16-5127D9834956}"/>
                </a:ext>
              </a:extLst>
            </p:cNvPr>
            <p:cNvGrpSpPr/>
            <p:nvPr/>
          </p:nvGrpSpPr>
          <p:grpSpPr>
            <a:xfrm>
              <a:off x="9049324" y="3132310"/>
              <a:ext cx="3424109" cy="241651"/>
              <a:chOff x="8856588" y="3329598"/>
              <a:chExt cx="3638149" cy="241651"/>
            </a:xfrm>
          </p:grpSpPr>
          <p:sp>
            <p:nvSpPr>
              <p:cNvPr id="20" name="Arrow: Down 19">
                <a:extLst>
                  <a:ext uri="{FF2B5EF4-FFF2-40B4-BE49-F238E27FC236}">
                    <a16:creationId xmlns:a16="http://schemas.microsoft.com/office/drawing/2014/main" id="{5EA8A544-8289-09B1-118B-2BCF072F3E24}"/>
                  </a:ext>
                </a:extLst>
              </p:cNvPr>
              <p:cNvSpPr/>
              <p:nvPr/>
            </p:nvSpPr>
            <p:spPr>
              <a:xfrm rot="10800000">
                <a:off x="8856588" y="3329598"/>
                <a:ext cx="144016"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sp>
            <p:nvSpPr>
              <p:cNvPr id="21" name="TextBox 20">
                <a:extLst>
                  <a:ext uri="{FF2B5EF4-FFF2-40B4-BE49-F238E27FC236}">
                    <a16:creationId xmlns:a16="http://schemas.microsoft.com/office/drawing/2014/main" id="{094D8A87-C039-C916-96ED-534052EF40E6}"/>
                  </a:ext>
                </a:extLst>
              </p:cNvPr>
              <p:cNvSpPr txBox="1"/>
              <p:nvPr/>
            </p:nvSpPr>
            <p:spPr>
              <a:xfrm>
                <a:off x="9072611" y="3363168"/>
                <a:ext cx="3422126" cy="184474"/>
              </a:xfrm>
              <a:prstGeom prst="rect">
                <a:avLst/>
              </a:prstGeom>
              <a:noFill/>
            </p:spPr>
            <p:txBody>
              <a:bodyPr wrap="square" lIns="0" tIns="0" rIns="0" bIns="0" rtlCol="0">
                <a:spAutoFit/>
              </a:bodyPr>
              <a:lstStyle/>
              <a:p>
                <a:pPr algn="l">
                  <a:lnSpc>
                    <a:spcPct val="120000"/>
                  </a:lnSpc>
                  <a:spcBef>
                    <a:spcPts val="800"/>
                  </a:spcBef>
                </a:pPr>
                <a:r>
                  <a:rPr lang="de-DE" sz="1100"/>
                  <a:t>- </a:t>
                </a:r>
                <a:r>
                  <a:rPr lang="en-IN" sz="1100"/>
                  <a:t>Werte sollten höher sein</a:t>
                </a:r>
                <a:r>
                  <a:rPr lang="de-DE" sz="1100"/>
                  <a:t> – WWD, WFM, WCWD</a:t>
                </a:r>
                <a:endParaRPr lang="en-US" sz="1100" dirty="0" err="1"/>
              </a:p>
            </p:txBody>
          </p:sp>
        </p:grpSp>
        <p:grpSp>
          <p:nvGrpSpPr>
            <p:cNvPr id="16" name="Group 15">
              <a:extLst>
                <a:ext uri="{FF2B5EF4-FFF2-40B4-BE49-F238E27FC236}">
                  <a16:creationId xmlns:a16="http://schemas.microsoft.com/office/drawing/2014/main" id="{ED796E38-36E2-8AB8-764E-6EB4D5F89342}"/>
                </a:ext>
              </a:extLst>
            </p:cNvPr>
            <p:cNvGrpSpPr/>
            <p:nvPr/>
          </p:nvGrpSpPr>
          <p:grpSpPr>
            <a:xfrm>
              <a:off x="9049324" y="3442913"/>
              <a:ext cx="3424109" cy="241651"/>
              <a:chOff x="8856588" y="3329598"/>
              <a:chExt cx="3638149" cy="241651"/>
            </a:xfrm>
          </p:grpSpPr>
          <p:sp>
            <p:nvSpPr>
              <p:cNvPr id="17" name="Arrow: Down 16">
                <a:extLst>
                  <a:ext uri="{FF2B5EF4-FFF2-40B4-BE49-F238E27FC236}">
                    <a16:creationId xmlns:a16="http://schemas.microsoft.com/office/drawing/2014/main" id="{DA30A006-0708-161F-27B1-A302A6D8EE49}"/>
                  </a:ext>
                </a:extLst>
              </p:cNvPr>
              <p:cNvSpPr/>
              <p:nvPr/>
            </p:nvSpPr>
            <p:spPr>
              <a:xfrm>
                <a:off x="8856588" y="3329598"/>
                <a:ext cx="144016"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sp>
            <p:nvSpPr>
              <p:cNvPr id="18" name="TextBox 17">
                <a:extLst>
                  <a:ext uri="{FF2B5EF4-FFF2-40B4-BE49-F238E27FC236}">
                    <a16:creationId xmlns:a16="http://schemas.microsoft.com/office/drawing/2014/main" id="{BC2C89F7-3E77-E392-7DB3-EF2128784C71}"/>
                  </a:ext>
                </a:extLst>
              </p:cNvPr>
              <p:cNvSpPr txBox="1"/>
              <p:nvPr/>
            </p:nvSpPr>
            <p:spPr>
              <a:xfrm>
                <a:off x="9072611" y="3363168"/>
                <a:ext cx="3422126" cy="184474"/>
              </a:xfrm>
              <a:prstGeom prst="rect">
                <a:avLst/>
              </a:prstGeom>
              <a:noFill/>
            </p:spPr>
            <p:txBody>
              <a:bodyPr wrap="square" lIns="0" tIns="0" rIns="0" bIns="0" rtlCol="0">
                <a:spAutoFit/>
              </a:bodyPr>
              <a:lstStyle/>
              <a:p>
                <a:pPr algn="l">
                  <a:lnSpc>
                    <a:spcPct val="120000"/>
                  </a:lnSpc>
                  <a:spcBef>
                    <a:spcPts val="800"/>
                  </a:spcBef>
                </a:pPr>
                <a:r>
                  <a:rPr lang="de-DE" sz="1100"/>
                  <a:t>- </a:t>
                </a:r>
                <a:r>
                  <a:rPr lang="en-IN" sz="1100"/>
                  <a:t>Werte sollten niedriger sein </a:t>
                </a:r>
                <a:r>
                  <a:rPr lang="de-DE" sz="1100"/>
                  <a:t>– WEF</a:t>
                </a:r>
                <a:endParaRPr lang="en-US" sz="1100" dirty="0" err="1"/>
              </a:p>
            </p:txBody>
          </p:sp>
        </p:grpSp>
      </p:grpSp>
    </p:spTree>
    <p:extLst>
      <p:ext uri="{BB962C8B-B14F-4D97-AF65-F5344CB8AC3E}">
        <p14:creationId xmlns:p14="http://schemas.microsoft.com/office/powerpoint/2010/main" val="45061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EB24F-6308-5B20-7CF1-13D5D4E461F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59B6327F-0329-00BA-87E8-B6BE598D5203}"/>
              </a:ext>
            </a:extLst>
          </p:cNvPr>
          <p:cNvSpPr>
            <a:spLocks noGrp="1"/>
          </p:cNvSpPr>
          <p:nvPr>
            <p:ph type="title"/>
          </p:nvPr>
        </p:nvSpPr>
        <p:spPr>
          <a:xfrm>
            <a:off x="539750" y="359767"/>
            <a:ext cx="10440988" cy="361875"/>
          </a:xfrm>
        </p:spPr>
        <p:txBody>
          <a:bodyPr/>
          <a:lstStyle/>
          <a:p>
            <a:r>
              <a:rPr lang="en-US"/>
              <a:t>Bewertungsergebnisse der Bilder </a:t>
            </a:r>
            <a:r>
              <a:rPr lang="en-US" dirty="0"/>
              <a:t>– Intersection over Union (</a:t>
            </a:r>
            <a:r>
              <a:rPr lang="en-US" dirty="0" err="1"/>
              <a:t>IoU</a:t>
            </a:r>
            <a:r>
              <a:rPr lang="en-US" dirty="0"/>
              <a:t>)</a:t>
            </a:r>
          </a:p>
        </p:txBody>
      </p:sp>
      <p:sp>
        <p:nvSpPr>
          <p:cNvPr id="2" name="Fußzeilenplatzhalter 1">
            <a:extLst>
              <a:ext uri="{FF2B5EF4-FFF2-40B4-BE49-F238E27FC236}">
                <a16:creationId xmlns:a16="http://schemas.microsoft.com/office/drawing/2014/main" id="{EA477DEF-CBD8-4190-6AD0-79F209A25ECC}"/>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56CBC0F9-B795-84AD-EBA8-BC73CF4D8F69}"/>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12</a:t>
            </a:fld>
            <a:endParaRPr lang="en-US" dirty="0"/>
          </a:p>
        </p:txBody>
      </p:sp>
      <p:grpSp>
        <p:nvGrpSpPr>
          <p:cNvPr id="9" name="Group 8">
            <a:extLst>
              <a:ext uri="{FF2B5EF4-FFF2-40B4-BE49-F238E27FC236}">
                <a16:creationId xmlns:a16="http://schemas.microsoft.com/office/drawing/2014/main" id="{691BAC25-C069-7C58-4524-BF14D4939ECB}"/>
              </a:ext>
            </a:extLst>
          </p:cNvPr>
          <p:cNvGrpSpPr/>
          <p:nvPr/>
        </p:nvGrpSpPr>
        <p:grpSpPr>
          <a:xfrm>
            <a:off x="505861" y="1215819"/>
            <a:ext cx="10623852" cy="4165909"/>
            <a:chOff x="505861" y="1215819"/>
            <a:chExt cx="10623852" cy="4165909"/>
          </a:xfrm>
        </p:grpSpPr>
        <p:pic>
          <p:nvPicPr>
            <p:cNvPr id="11" name="Picture 10" descr="A group of graphs with numbers&#10;&#10;Description automatically generated with medium confidence">
              <a:extLst>
                <a:ext uri="{FF2B5EF4-FFF2-40B4-BE49-F238E27FC236}">
                  <a16:creationId xmlns:a16="http://schemas.microsoft.com/office/drawing/2014/main" id="{6AC92B90-7E84-A68A-BF41-76802509A010}"/>
                </a:ext>
              </a:extLst>
            </p:cNvPr>
            <p:cNvPicPr>
              <a:picLocks noChangeAspect="1"/>
            </p:cNvPicPr>
            <p:nvPr/>
          </p:nvPicPr>
          <p:blipFill>
            <a:blip r:embed="rId3">
              <a:extLst>
                <a:ext uri="{28A0092B-C50C-407E-A947-70E740481C1C}">
                  <a14:useLocalDpi xmlns:a14="http://schemas.microsoft.com/office/drawing/2010/main" val="0"/>
                </a:ext>
              </a:extLst>
            </a:blip>
            <a:srcRect l="33549" t="8885"/>
            <a:stretch/>
          </p:blipFill>
          <p:spPr>
            <a:xfrm>
              <a:off x="539664" y="1272439"/>
              <a:ext cx="4123133" cy="3744416"/>
            </a:xfrm>
            <a:prstGeom prst="rect">
              <a:avLst/>
            </a:prstGeom>
          </p:spPr>
        </p:pic>
        <p:pic>
          <p:nvPicPr>
            <p:cNvPr id="12" name="Picture 11" descr="A group of graphs with numbers&#10;&#10;Description automatically generated with medium confidence">
              <a:extLst>
                <a:ext uri="{FF2B5EF4-FFF2-40B4-BE49-F238E27FC236}">
                  <a16:creationId xmlns:a16="http://schemas.microsoft.com/office/drawing/2014/main" id="{7524B57B-920C-FACB-B8CD-1696AA039868}"/>
                </a:ext>
              </a:extLst>
            </p:cNvPr>
            <p:cNvPicPr>
              <a:picLocks noChangeAspect="1"/>
            </p:cNvPicPr>
            <p:nvPr/>
          </p:nvPicPr>
          <p:blipFill>
            <a:blip r:embed="rId3">
              <a:extLst>
                <a:ext uri="{28A0092B-C50C-407E-A947-70E740481C1C}">
                  <a14:useLocalDpi xmlns:a14="http://schemas.microsoft.com/office/drawing/2010/main" val="0"/>
                </a:ext>
              </a:extLst>
            </a:blip>
            <a:srcRect t="38888" r="67166" b="31110"/>
            <a:stretch/>
          </p:blipFill>
          <p:spPr>
            <a:xfrm>
              <a:off x="4719189" y="2532579"/>
              <a:ext cx="2081264" cy="1224136"/>
            </a:xfrm>
            <a:prstGeom prst="rect">
              <a:avLst/>
            </a:prstGeom>
          </p:spPr>
        </p:pic>
        <p:pic>
          <p:nvPicPr>
            <p:cNvPr id="16" name="Picture 15" descr="A screenshot of a graph&#10;&#10;Description automatically generated">
              <a:extLst>
                <a:ext uri="{FF2B5EF4-FFF2-40B4-BE49-F238E27FC236}">
                  <a16:creationId xmlns:a16="http://schemas.microsoft.com/office/drawing/2014/main" id="{E057B98A-283B-DD75-10A4-BA5003E599F6}"/>
                </a:ext>
              </a:extLst>
            </p:cNvPr>
            <p:cNvPicPr>
              <a:picLocks noChangeAspect="1"/>
            </p:cNvPicPr>
            <p:nvPr/>
          </p:nvPicPr>
          <p:blipFill>
            <a:blip r:embed="rId4">
              <a:extLst>
                <a:ext uri="{28A0092B-C50C-407E-A947-70E740481C1C}">
                  <a14:useLocalDpi xmlns:a14="http://schemas.microsoft.com/office/drawing/2010/main" val="0"/>
                </a:ext>
              </a:extLst>
            </a:blip>
            <a:srcRect l="33549" t="8885"/>
            <a:stretch/>
          </p:blipFill>
          <p:spPr>
            <a:xfrm>
              <a:off x="6856845" y="1272439"/>
              <a:ext cx="4123133" cy="3744416"/>
            </a:xfrm>
            <a:prstGeom prst="rect">
              <a:avLst/>
            </a:prstGeom>
          </p:spPr>
        </p:pic>
        <p:sp>
          <p:nvSpPr>
            <p:cNvPr id="21" name="TextBox 20">
              <a:extLst>
                <a:ext uri="{FF2B5EF4-FFF2-40B4-BE49-F238E27FC236}">
                  <a16:creationId xmlns:a16="http://schemas.microsoft.com/office/drawing/2014/main" id="{4FECEB96-27BD-C3AE-5E2B-8DDE9235E0C5}"/>
                </a:ext>
              </a:extLst>
            </p:cNvPr>
            <p:cNvSpPr txBox="1"/>
            <p:nvPr/>
          </p:nvSpPr>
          <p:spPr>
            <a:xfrm>
              <a:off x="688725" y="5146984"/>
              <a:ext cx="10440988" cy="234744"/>
            </a:xfrm>
            <a:prstGeom prst="rect">
              <a:avLst/>
            </a:prstGeom>
            <a:noFill/>
          </p:spPr>
          <p:txBody>
            <a:bodyPr wrap="square" lIns="0" tIns="0" rIns="0" bIns="0" rtlCol="0">
              <a:spAutoFit/>
            </a:bodyPr>
            <a:lstStyle/>
            <a:p>
              <a:pPr algn="l">
                <a:lnSpc>
                  <a:spcPct val="120000"/>
                </a:lnSpc>
                <a:spcBef>
                  <a:spcPts val="800"/>
                </a:spcBef>
              </a:pPr>
              <a:r>
                <a:rPr lang="de-DE" sz="1400" b="1"/>
                <a:t>Relative Histogramme der IoU-Verteilungen gegenüber der Bildanzahl – Vortrainierte, BL und Trainierte PaddleOCR-Modelle</a:t>
              </a:r>
              <a:endParaRPr lang="en-US" sz="1400" b="1" dirty="0"/>
            </a:p>
          </p:txBody>
        </p:sp>
        <p:sp>
          <p:nvSpPr>
            <p:cNvPr id="3" name="TextBox 2">
              <a:extLst>
                <a:ext uri="{FF2B5EF4-FFF2-40B4-BE49-F238E27FC236}">
                  <a16:creationId xmlns:a16="http://schemas.microsoft.com/office/drawing/2014/main" id="{4C4CA9A1-9F3C-3FB3-629B-2C36DBE7763F}"/>
                </a:ext>
              </a:extLst>
            </p:cNvPr>
            <p:cNvSpPr txBox="1"/>
            <p:nvPr/>
          </p:nvSpPr>
          <p:spPr>
            <a:xfrm>
              <a:off x="505861" y="1215819"/>
              <a:ext cx="4156935" cy="38010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sp>
          <p:nvSpPr>
            <p:cNvPr id="5" name="TextBox 4">
              <a:extLst>
                <a:ext uri="{FF2B5EF4-FFF2-40B4-BE49-F238E27FC236}">
                  <a16:creationId xmlns:a16="http://schemas.microsoft.com/office/drawing/2014/main" id="{0C8FAEA0-5FB2-BDAE-E628-0DB99F9A1EA9}"/>
                </a:ext>
              </a:extLst>
            </p:cNvPr>
            <p:cNvSpPr txBox="1"/>
            <p:nvPr/>
          </p:nvSpPr>
          <p:spPr>
            <a:xfrm>
              <a:off x="4662798" y="2532579"/>
              <a:ext cx="2194048" cy="12241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sp>
          <p:nvSpPr>
            <p:cNvPr id="7" name="TextBox 6">
              <a:extLst>
                <a:ext uri="{FF2B5EF4-FFF2-40B4-BE49-F238E27FC236}">
                  <a16:creationId xmlns:a16="http://schemas.microsoft.com/office/drawing/2014/main" id="{3AC43A73-5974-BF19-63CA-D798B3EED05B}"/>
                </a:ext>
              </a:extLst>
            </p:cNvPr>
            <p:cNvSpPr txBox="1"/>
            <p:nvPr/>
          </p:nvSpPr>
          <p:spPr>
            <a:xfrm>
              <a:off x="6856844" y="1215819"/>
              <a:ext cx="4123132" cy="38010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grpSp>
          <p:nvGrpSpPr>
            <p:cNvPr id="10" name="Group 9">
              <a:extLst>
                <a:ext uri="{FF2B5EF4-FFF2-40B4-BE49-F238E27FC236}">
                  <a16:creationId xmlns:a16="http://schemas.microsoft.com/office/drawing/2014/main" id="{005FC93F-F09D-AE02-80AE-34AE131C7A87}"/>
                </a:ext>
              </a:extLst>
            </p:cNvPr>
            <p:cNvGrpSpPr/>
            <p:nvPr/>
          </p:nvGrpSpPr>
          <p:grpSpPr>
            <a:xfrm>
              <a:off x="4739834" y="2209106"/>
              <a:ext cx="2135455" cy="241651"/>
              <a:chOff x="8856588" y="3329598"/>
              <a:chExt cx="2268942" cy="241651"/>
            </a:xfrm>
          </p:grpSpPr>
          <p:sp>
            <p:nvSpPr>
              <p:cNvPr id="17" name="Arrow: Down 16">
                <a:extLst>
                  <a:ext uri="{FF2B5EF4-FFF2-40B4-BE49-F238E27FC236}">
                    <a16:creationId xmlns:a16="http://schemas.microsoft.com/office/drawing/2014/main" id="{29F7AC3F-4774-CE4F-7BC7-886DB8DEF869}"/>
                  </a:ext>
                </a:extLst>
              </p:cNvPr>
              <p:cNvSpPr/>
              <p:nvPr/>
            </p:nvSpPr>
            <p:spPr>
              <a:xfrm rot="10800000">
                <a:off x="8856588" y="3329598"/>
                <a:ext cx="144016"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18" name="TextBox 17">
                <a:extLst>
                  <a:ext uri="{FF2B5EF4-FFF2-40B4-BE49-F238E27FC236}">
                    <a16:creationId xmlns:a16="http://schemas.microsoft.com/office/drawing/2014/main" id="{6D8936BB-2A45-47DC-B3B9-4D32AAC888DC}"/>
                  </a:ext>
                </a:extLst>
              </p:cNvPr>
              <p:cNvSpPr txBox="1"/>
              <p:nvPr/>
            </p:nvSpPr>
            <p:spPr>
              <a:xfrm>
                <a:off x="9072612" y="3363168"/>
                <a:ext cx="2052918" cy="201274"/>
              </a:xfrm>
              <a:prstGeom prst="rect">
                <a:avLst/>
              </a:prstGeom>
              <a:noFill/>
            </p:spPr>
            <p:txBody>
              <a:bodyPr wrap="square" lIns="0" tIns="0" rIns="0" bIns="0" rtlCol="0">
                <a:spAutoFit/>
              </a:bodyPr>
              <a:lstStyle/>
              <a:p>
                <a:pPr algn="l">
                  <a:lnSpc>
                    <a:spcPct val="120000"/>
                  </a:lnSpc>
                  <a:spcBef>
                    <a:spcPts val="800"/>
                  </a:spcBef>
                </a:pPr>
                <a:r>
                  <a:rPr lang="de-DE" sz="1200"/>
                  <a:t>- </a:t>
                </a:r>
                <a:r>
                  <a:rPr lang="en-IN" sz="1200"/>
                  <a:t>Werte sollten höher sein</a:t>
                </a:r>
                <a:r>
                  <a:rPr lang="de-DE" sz="1200"/>
                  <a:t> </a:t>
                </a:r>
                <a:endParaRPr lang="en-US" sz="1200" dirty="0" err="1"/>
              </a:p>
            </p:txBody>
          </p:sp>
        </p:grpSp>
      </p:grpSp>
    </p:spTree>
    <p:extLst>
      <p:ext uri="{BB962C8B-B14F-4D97-AF65-F5344CB8AC3E}">
        <p14:creationId xmlns:p14="http://schemas.microsoft.com/office/powerpoint/2010/main" val="1385026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17F8A-6FB3-F74A-9649-D35C06CC98E3}"/>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27775C6-A176-AECA-6C97-ADD851FC8DEB}"/>
              </a:ext>
            </a:extLst>
          </p:cNvPr>
          <p:cNvSpPr>
            <a:spLocks noGrp="1"/>
          </p:cNvSpPr>
          <p:nvPr>
            <p:ph type="title"/>
          </p:nvPr>
        </p:nvSpPr>
        <p:spPr>
          <a:xfrm>
            <a:off x="539750" y="359767"/>
            <a:ext cx="10440988" cy="361875"/>
          </a:xfrm>
        </p:spPr>
        <p:txBody>
          <a:bodyPr/>
          <a:lstStyle/>
          <a:p>
            <a:r>
              <a:rPr lang="en-US"/>
              <a:t>Bewertungsergebnisse der Bilder – Character Error Rate (CER)</a:t>
            </a:r>
            <a:endParaRPr lang="en-US" dirty="0"/>
          </a:p>
        </p:txBody>
      </p:sp>
      <p:sp>
        <p:nvSpPr>
          <p:cNvPr id="2" name="Fußzeilenplatzhalter 1">
            <a:extLst>
              <a:ext uri="{FF2B5EF4-FFF2-40B4-BE49-F238E27FC236}">
                <a16:creationId xmlns:a16="http://schemas.microsoft.com/office/drawing/2014/main" id="{D00BA7FE-2F25-1176-9A26-988866A17DAC}"/>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039112EE-0719-7DF7-CD0B-3D7A89522B4A}"/>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13</a:t>
            </a:fld>
            <a:endParaRPr lang="en-US" dirty="0"/>
          </a:p>
        </p:txBody>
      </p:sp>
      <p:grpSp>
        <p:nvGrpSpPr>
          <p:cNvPr id="10" name="Group 9">
            <a:extLst>
              <a:ext uri="{FF2B5EF4-FFF2-40B4-BE49-F238E27FC236}">
                <a16:creationId xmlns:a16="http://schemas.microsoft.com/office/drawing/2014/main" id="{BC1D78BA-6517-6456-7B6A-FE31E1D0E577}"/>
              </a:ext>
            </a:extLst>
          </p:cNvPr>
          <p:cNvGrpSpPr/>
          <p:nvPr/>
        </p:nvGrpSpPr>
        <p:grpSpPr>
          <a:xfrm>
            <a:off x="505861" y="1215819"/>
            <a:ext cx="10605879" cy="4092400"/>
            <a:chOff x="505861" y="1215819"/>
            <a:chExt cx="10605879" cy="4092400"/>
          </a:xfrm>
        </p:grpSpPr>
        <p:sp>
          <p:nvSpPr>
            <p:cNvPr id="3" name="TextBox 2">
              <a:extLst>
                <a:ext uri="{FF2B5EF4-FFF2-40B4-BE49-F238E27FC236}">
                  <a16:creationId xmlns:a16="http://schemas.microsoft.com/office/drawing/2014/main" id="{8B86464C-FF61-69FF-D9A5-9097A195E13E}"/>
                </a:ext>
              </a:extLst>
            </p:cNvPr>
            <p:cNvSpPr txBox="1"/>
            <p:nvPr/>
          </p:nvSpPr>
          <p:spPr>
            <a:xfrm>
              <a:off x="505861" y="1215819"/>
              <a:ext cx="4156935" cy="38010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sp>
          <p:nvSpPr>
            <p:cNvPr id="5" name="TextBox 4">
              <a:extLst>
                <a:ext uri="{FF2B5EF4-FFF2-40B4-BE49-F238E27FC236}">
                  <a16:creationId xmlns:a16="http://schemas.microsoft.com/office/drawing/2014/main" id="{6D6EDCAD-588A-0838-1C74-313683CB4502}"/>
                </a:ext>
              </a:extLst>
            </p:cNvPr>
            <p:cNvSpPr txBox="1"/>
            <p:nvPr/>
          </p:nvSpPr>
          <p:spPr>
            <a:xfrm>
              <a:off x="4662798" y="2532579"/>
              <a:ext cx="2194048" cy="12241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sp>
          <p:nvSpPr>
            <p:cNvPr id="7" name="TextBox 6">
              <a:extLst>
                <a:ext uri="{FF2B5EF4-FFF2-40B4-BE49-F238E27FC236}">
                  <a16:creationId xmlns:a16="http://schemas.microsoft.com/office/drawing/2014/main" id="{9D36A6CB-B22A-35E5-EC27-C1EE7B649A27}"/>
                </a:ext>
              </a:extLst>
            </p:cNvPr>
            <p:cNvSpPr txBox="1"/>
            <p:nvPr/>
          </p:nvSpPr>
          <p:spPr>
            <a:xfrm>
              <a:off x="6856844" y="1215819"/>
              <a:ext cx="4123132" cy="38010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sp>
          <p:nvSpPr>
            <p:cNvPr id="21" name="TextBox 20">
              <a:extLst>
                <a:ext uri="{FF2B5EF4-FFF2-40B4-BE49-F238E27FC236}">
                  <a16:creationId xmlns:a16="http://schemas.microsoft.com/office/drawing/2014/main" id="{EF58946C-3EB4-E6DE-EBB4-9C87C0FEA7F0}"/>
                </a:ext>
              </a:extLst>
            </p:cNvPr>
            <p:cNvSpPr txBox="1"/>
            <p:nvPr/>
          </p:nvSpPr>
          <p:spPr>
            <a:xfrm>
              <a:off x="566773" y="5073475"/>
              <a:ext cx="10544967" cy="234744"/>
            </a:xfrm>
            <a:prstGeom prst="rect">
              <a:avLst/>
            </a:prstGeom>
            <a:noFill/>
          </p:spPr>
          <p:txBody>
            <a:bodyPr wrap="square" lIns="0" tIns="0" rIns="0" bIns="0" rtlCol="0">
              <a:spAutoFit/>
            </a:bodyPr>
            <a:lstStyle/>
            <a:p>
              <a:pPr algn="l">
                <a:lnSpc>
                  <a:spcPct val="120000"/>
                </a:lnSpc>
                <a:spcBef>
                  <a:spcPts val="800"/>
                </a:spcBef>
              </a:pPr>
              <a:r>
                <a:rPr lang="de-DE" sz="1400" b="1"/>
                <a:t>Relative Histogramme der CER-Verteilungen gegenüber der Bildanzahl </a:t>
              </a:r>
              <a:r>
                <a:rPr lang="en-US" sz="1400" b="1"/>
                <a:t>– </a:t>
              </a:r>
              <a:r>
                <a:rPr lang="de-DE" sz="1400" b="1"/>
                <a:t>Vortrainierte, BL und Trainierte PaddleOCR-Modelle</a:t>
              </a:r>
              <a:endParaRPr lang="en-US" sz="1400" b="1" dirty="0"/>
            </a:p>
          </p:txBody>
        </p:sp>
        <p:grpSp>
          <p:nvGrpSpPr>
            <p:cNvPr id="9" name="Group 8">
              <a:extLst>
                <a:ext uri="{FF2B5EF4-FFF2-40B4-BE49-F238E27FC236}">
                  <a16:creationId xmlns:a16="http://schemas.microsoft.com/office/drawing/2014/main" id="{78D7957D-72D3-C362-608B-72F5735FCD35}"/>
                </a:ext>
              </a:extLst>
            </p:cNvPr>
            <p:cNvGrpSpPr/>
            <p:nvPr/>
          </p:nvGrpSpPr>
          <p:grpSpPr>
            <a:xfrm>
              <a:off x="4713646" y="2175638"/>
              <a:ext cx="2091681" cy="241651"/>
              <a:chOff x="4739834" y="2209106"/>
              <a:chExt cx="2091681" cy="241651"/>
            </a:xfrm>
          </p:grpSpPr>
          <p:sp>
            <p:nvSpPr>
              <p:cNvPr id="17" name="Arrow: Down 16">
                <a:extLst>
                  <a:ext uri="{FF2B5EF4-FFF2-40B4-BE49-F238E27FC236}">
                    <a16:creationId xmlns:a16="http://schemas.microsoft.com/office/drawing/2014/main" id="{6EEC18DA-B760-92D3-9328-3AF27EDFB841}"/>
                  </a:ext>
                </a:extLst>
              </p:cNvPr>
              <p:cNvSpPr/>
              <p:nvPr/>
            </p:nvSpPr>
            <p:spPr>
              <a:xfrm>
                <a:off x="4739834" y="2209106"/>
                <a:ext cx="135543"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18" name="TextBox 17">
                <a:extLst>
                  <a:ext uri="{FF2B5EF4-FFF2-40B4-BE49-F238E27FC236}">
                    <a16:creationId xmlns:a16="http://schemas.microsoft.com/office/drawing/2014/main" id="{AEB2F2B0-28D2-B380-4732-6139FBF673FA}"/>
                  </a:ext>
                </a:extLst>
              </p:cNvPr>
              <p:cNvSpPr txBox="1"/>
              <p:nvPr/>
            </p:nvSpPr>
            <p:spPr>
              <a:xfrm>
                <a:off x="4899375" y="2243340"/>
                <a:ext cx="1932140" cy="201274"/>
              </a:xfrm>
              <a:prstGeom prst="rect">
                <a:avLst/>
              </a:prstGeom>
              <a:noFill/>
            </p:spPr>
            <p:txBody>
              <a:bodyPr wrap="square" lIns="0" tIns="0" rIns="0" bIns="0" rtlCol="0">
                <a:spAutoFit/>
              </a:bodyPr>
              <a:lstStyle/>
              <a:p>
                <a:pPr algn="l">
                  <a:lnSpc>
                    <a:spcPct val="120000"/>
                  </a:lnSpc>
                  <a:spcBef>
                    <a:spcPts val="800"/>
                  </a:spcBef>
                </a:pPr>
                <a:r>
                  <a:rPr lang="de-DE" sz="1200"/>
                  <a:t>- </a:t>
                </a:r>
                <a:r>
                  <a:rPr lang="en-IN" sz="1200"/>
                  <a:t>Werte sollten niedriger sein</a:t>
                </a:r>
                <a:endParaRPr lang="en-US" sz="1200" dirty="0" err="1"/>
              </a:p>
            </p:txBody>
          </p:sp>
        </p:grpSp>
        <p:pic>
          <p:nvPicPr>
            <p:cNvPr id="13" name="Picture 12" descr="A group of graphs with numbers&#10;&#10;Description automatically generated with medium confidence">
              <a:extLst>
                <a:ext uri="{FF2B5EF4-FFF2-40B4-BE49-F238E27FC236}">
                  <a16:creationId xmlns:a16="http://schemas.microsoft.com/office/drawing/2014/main" id="{2090AF97-4E1F-C909-7131-1D56373CEEDA}"/>
                </a:ext>
              </a:extLst>
            </p:cNvPr>
            <p:cNvPicPr>
              <a:picLocks noChangeAspect="1"/>
            </p:cNvPicPr>
            <p:nvPr/>
          </p:nvPicPr>
          <p:blipFill>
            <a:blip r:embed="rId3">
              <a:extLst>
                <a:ext uri="{28A0092B-C50C-407E-A947-70E740481C1C}">
                  <a14:useLocalDpi xmlns:a14="http://schemas.microsoft.com/office/drawing/2010/main" val="0"/>
                </a:ext>
              </a:extLst>
            </a:blip>
            <a:srcRect t="38888" r="66447" b="31110"/>
            <a:stretch/>
          </p:blipFill>
          <p:spPr>
            <a:xfrm>
              <a:off x="4714311" y="2543649"/>
              <a:ext cx="2091016" cy="1201995"/>
            </a:xfrm>
            <a:prstGeom prst="rect">
              <a:avLst/>
            </a:prstGeom>
          </p:spPr>
        </p:pic>
        <p:pic>
          <p:nvPicPr>
            <p:cNvPr id="14" name="Picture 13" descr="A group of graphs with numbers&#10;&#10;Description automatically generated with medium confidence">
              <a:extLst>
                <a:ext uri="{FF2B5EF4-FFF2-40B4-BE49-F238E27FC236}">
                  <a16:creationId xmlns:a16="http://schemas.microsoft.com/office/drawing/2014/main" id="{BC3659B5-63E7-7336-9E43-E33936859701}"/>
                </a:ext>
              </a:extLst>
            </p:cNvPr>
            <p:cNvPicPr>
              <a:picLocks noChangeAspect="1"/>
            </p:cNvPicPr>
            <p:nvPr/>
          </p:nvPicPr>
          <p:blipFill>
            <a:blip r:embed="rId3">
              <a:extLst>
                <a:ext uri="{28A0092B-C50C-407E-A947-70E740481C1C}">
                  <a14:useLocalDpi xmlns:a14="http://schemas.microsoft.com/office/drawing/2010/main" val="0"/>
                </a:ext>
              </a:extLst>
            </a:blip>
            <a:srcRect l="33553" t="8885"/>
            <a:stretch/>
          </p:blipFill>
          <p:spPr>
            <a:xfrm>
              <a:off x="539663" y="1242637"/>
              <a:ext cx="4109483" cy="3725642"/>
            </a:xfrm>
            <a:prstGeom prst="rect">
              <a:avLst/>
            </a:prstGeom>
          </p:spPr>
        </p:pic>
        <p:pic>
          <p:nvPicPr>
            <p:cNvPr id="15" name="Picture 14" descr="A group of graphs showing different types of data&#10;&#10;Description automatically generated">
              <a:extLst>
                <a:ext uri="{FF2B5EF4-FFF2-40B4-BE49-F238E27FC236}">
                  <a16:creationId xmlns:a16="http://schemas.microsoft.com/office/drawing/2014/main" id="{89372062-19F4-9757-FEE0-1E2326E3604C}"/>
                </a:ext>
              </a:extLst>
            </p:cNvPr>
            <p:cNvPicPr>
              <a:picLocks noChangeAspect="1"/>
            </p:cNvPicPr>
            <p:nvPr/>
          </p:nvPicPr>
          <p:blipFill>
            <a:blip r:embed="rId4">
              <a:extLst>
                <a:ext uri="{28A0092B-C50C-407E-A947-70E740481C1C}">
                  <a14:useLocalDpi xmlns:a14="http://schemas.microsoft.com/office/drawing/2010/main" val="0"/>
                </a:ext>
              </a:extLst>
            </a:blip>
            <a:srcRect l="33553" t="8885"/>
            <a:stretch/>
          </p:blipFill>
          <p:spPr>
            <a:xfrm>
              <a:off x="6880844" y="1242637"/>
              <a:ext cx="4063976" cy="3725642"/>
            </a:xfrm>
            <a:prstGeom prst="rect">
              <a:avLst/>
            </a:prstGeom>
          </p:spPr>
        </p:pic>
      </p:grpSp>
    </p:spTree>
    <p:extLst>
      <p:ext uri="{BB962C8B-B14F-4D97-AF65-F5344CB8AC3E}">
        <p14:creationId xmlns:p14="http://schemas.microsoft.com/office/powerpoint/2010/main" val="187766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F714C-D155-1AC8-81A5-116413B3D51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A6EE81EF-05C1-64AD-B675-860B4D0C4FBA}"/>
              </a:ext>
            </a:extLst>
          </p:cNvPr>
          <p:cNvSpPr>
            <a:spLocks noGrp="1"/>
          </p:cNvSpPr>
          <p:nvPr>
            <p:ph type="title"/>
          </p:nvPr>
        </p:nvSpPr>
        <p:spPr>
          <a:xfrm>
            <a:off x="539750" y="359767"/>
            <a:ext cx="10440988" cy="361875"/>
          </a:xfrm>
        </p:spPr>
        <p:txBody>
          <a:bodyPr/>
          <a:lstStyle/>
          <a:p>
            <a:r>
              <a:rPr lang="en-US"/>
              <a:t>Bewertungsergebnisse der Bilder – Word Error Rate (WER)</a:t>
            </a:r>
            <a:endParaRPr lang="en-US" dirty="0"/>
          </a:p>
        </p:txBody>
      </p:sp>
      <p:sp>
        <p:nvSpPr>
          <p:cNvPr id="2" name="Fußzeilenplatzhalter 1">
            <a:extLst>
              <a:ext uri="{FF2B5EF4-FFF2-40B4-BE49-F238E27FC236}">
                <a16:creationId xmlns:a16="http://schemas.microsoft.com/office/drawing/2014/main" id="{B9BC87AC-FDE7-1E90-9AD4-0B92CD5F556D}"/>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DF00E152-AD7D-3112-5DD6-761FF4C3BA26}"/>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14</a:t>
            </a:fld>
            <a:endParaRPr lang="en-US" dirty="0"/>
          </a:p>
        </p:txBody>
      </p:sp>
      <p:grpSp>
        <p:nvGrpSpPr>
          <p:cNvPr id="13" name="Group 12">
            <a:extLst>
              <a:ext uri="{FF2B5EF4-FFF2-40B4-BE49-F238E27FC236}">
                <a16:creationId xmlns:a16="http://schemas.microsoft.com/office/drawing/2014/main" id="{20C1797C-192A-0FF9-6331-245E09F408BB}"/>
              </a:ext>
            </a:extLst>
          </p:cNvPr>
          <p:cNvGrpSpPr/>
          <p:nvPr/>
        </p:nvGrpSpPr>
        <p:grpSpPr>
          <a:xfrm>
            <a:off x="505861" y="1215819"/>
            <a:ext cx="10601829" cy="4093199"/>
            <a:chOff x="505861" y="1215819"/>
            <a:chExt cx="10601829" cy="4093199"/>
          </a:xfrm>
        </p:grpSpPr>
        <p:sp>
          <p:nvSpPr>
            <p:cNvPr id="21" name="TextBox 20">
              <a:extLst>
                <a:ext uri="{FF2B5EF4-FFF2-40B4-BE49-F238E27FC236}">
                  <a16:creationId xmlns:a16="http://schemas.microsoft.com/office/drawing/2014/main" id="{B2CD3A32-C803-D3AB-3544-70F284BDC911}"/>
                </a:ext>
              </a:extLst>
            </p:cNvPr>
            <p:cNvSpPr txBox="1"/>
            <p:nvPr/>
          </p:nvSpPr>
          <p:spPr>
            <a:xfrm>
              <a:off x="562723" y="5074274"/>
              <a:ext cx="10544967" cy="234744"/>
            </a:xfrm>
            <a:prstGeom prst="rect">
              <a:avLst/>
            </a:prstGeom>
            <a:noFill/>
          </p:spPr>
          <p:txBody>
            <a:bodyPr wrap="square" lIns="0" tIns="0" rIns="0" bIns="0" rtlCol="0">
              <a:spAutoFit/>
            </a:bodyPr>
            <a:lstStyle/>
            <a:p>
              <a:pPr algn="l">
                <a:lnSpc>
                  <a:spcPct val="120000"/>
                </a:lnSpc>
                <a:spcBef>
                  <a:spcPts val="800"/>
                </a:spcBef>
              </a:pPr>
              <a:r>
                <a:rPr lang="de-DE" sz="1400" b="1"/>
                <a:t>Relative Histogramme der WER-Verteilungen gegenüber der Bildanzahl </a:t>
              </a:r>
              <a:r>
                <a:rPr lang="en-US" sz="1400" b="1"/>
                <a:t>– </a:t>
              </a:r>
              <a:r>
                <a:rPr lang="de-DE" sz="1400" b="1"/>
                <a:t>Vortrainierte, BL und Trainierte PaddleOCR-Modelle</a:t>
              </a:r>
              <a:endParaRPr lang="en-US" sz="1400" b="1" dirty="0"/>
            </a:p>
          </p:txBody>
        </p:sp>
        <p:sp>
          <p:nvSpPr>
            <p:cNvPr id="3" name="TextBox 2">
              <a:extLst>
                <a:ext uri="{FF2B5EF4-FFF2-40B4-BE49-F238E27FC236}">
                  <a16:creationId xmlns:a16="http://schemas.microsoft.com/office/drawing/2014/main" id="{1F31E88E-8ABB-2C11-1F1B-EC100D0EED87}"/>
                </a:ext>
              </a:extLst>
            </p:cNvPr>
            <p:cNvSpPr txBox="1"/>
            <p:nvPr/>
          </p:nvSpPr>
          <p:spPr>
            <a:xfrm>
              <a:off x="505861" y="1215819"/>
              <a:ext cx="4156935" cy="38010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sp>
          <p:nvSpPr>
            <p:cNvPr id="5" name="TextBox 4">
              <a:extLst>
                <a:ext uri="{FF2B5EF4-FFF2-40B4-BE49-F238E27FC236}">
                  <a16:creationId xmlns:a16="http://schemas.microsoft.com/office/drawing/2014/main" id="{D3A2ABF9-771F-6CEC-AE53-E5CCF9F57941}"/>
                </a:ext>
              </a:extLst>
            </p:cNvPr>
            <p:cNvSpPr txBox="1"/>
            <p:nvPr/>
          </p:nvSpPr>
          <p:spPr>
            <a:xfrm>
              <a:off x="4662798" y="2532579"/>
              <a:ext cx="2194048" cy="12241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sp>
          <p:nvSpPr>
            <p:cNvPr id="7" name="TextBox 6">
              <a:extLst>
                <a:ext uri="{FF2B5EF4-FFF2-40B4-BE49-F238E27FC236}">
                  <a16:creationId xmlns:a16="http://schemas.microsoft.com/office/drawing/2014/main" id="{62142C5C-BD45-A54A-B694-3615585A8CCA}"/>
                </a:ext>
              </a:extLst>
            </p:cNvPr>
            <p:cNvSpPr txBox="1"/>
            <p:nvPr/>
          </p:nvSpPr>
          <p:spPr>
            <a:xfrm>
              <a:off x="6856844" y="1215819"/>
              <a:ext cx="4123132" cy="38010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grpSp>
          <p:nvGrpSpPr>
            <p:cNvPr id="9" name="Group 8">
              <a:extLst>
                <a:ext uri="{FF2B5EF4-FFF2-40B4-BE49-F238E27FC236}">
                  <a16:creationId xmlns:a16="http://schemas.microsoft.com/office/drawing/2014/main" id="{EC606BD2-C340-FA58-6E9B-B40E00E84751}"/>
                </a:ext>
              </a:extLst>
            </p:cNvPr>
            <p:cNvGrpSpPr/>
            <p:nvPr/>
          </p:nvGrpSpPr>
          <p:grpSpPr>
            <a:xfrm>
              <a:off x="4702549" y="2199144"/>
              <a:ext cx="2098728" cy="241651"/>
              <a:chOff x="4739834" y="2209106"/>
              <a:chExt cx="2098728" cy="241651"/>
            </a:xfrm>
          </p:grpSpPr>
          <p:sp>
            <p:nvSpPr>
              <p:cNvPr id="17" name="Arrow: Down 16">
                <a:extLst>
                  <a:ext uri="{FF2B5EF4-FFF2-40B4-BE49-F238E27FC236}">
                    <a16:creationId xmlns:a16="http://schemas.microsoft.com/office/drawing/2014/main" id="{5017D949-EC5F-C7A7-08D4-76B6E188FCE0}"/>
                  </a:ext>
                </a:extLst>
              </p:cNvPr>
              <p:cNvSpPr/>
              <p:nvPr/>
            </p:nvSpPr>
            <p:spPr>
              <a:xfrm>
                <a:off x="4739834" y="2209106"/>
                <a:ext cx="135543"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18" name="TextBox 17">
                <a:extLst>
                  <a:ext uri="{FF2B5EF4-FFF2-40B4-BE49-F238E27FC236}">
                    <a16:creationId xmlns:a16="http://schemas.microsoft.com/office/drawing/2014/main" id="{D98BBFCD-C087-FD32-A382-0D8721297B2B}"/>
                  </a:ext>
                </a:extLst>
              </p:cNvPr>
              <p:cNvSpPr txBox="1"/>
              <p:nvPr/>
            </p:nvSpPr>
            <p:spPr>
              <a:xfrm>
                <a:off x="4906422" y="2245810"/>
                <a:ext cx="1932140" cy="201274"/>
              </a:xfrm>
              <a:prstGeom prst="rect">
                <a:avLst/>
              </a:prstGeom>
              <a:noFill/>
            </p:spPr>
            <p:txBody>
              <a:bodyPr wrap="square" lIns="0" tIns="0" rIns="0" bIns="0" rtlCol="0">
                <a:spAutoFit/>
              </a:bodyPr>
              <a:lstStyle/>
              <a:p>
                <a:pPr algn="l">
                  <a:lnSpc>
                    <a:spcPct val="120000"/>
                  </a:lnSpc>
                  <a:spcBef>
                    <a:spcPts val="800"/>
                  </a:spcBef>
                </a:pPr>
                <a:r>
                  <a:rPr lang="de-DE" sz="1200"/>
                  <a:t>- </a:t>
                </a:r>
                <a:r>
                  <a:rPr lang="en-IN" sz="1200"/>
                  <a:t>Werte sollten niedriger sein </a:t>
                </a:r>
                <a:endParaRPr lang="en-US" sz="1200" dirty="0" err="1"/>
              </a:p>
            </p:txBody>
          </p:sp>
        </p:grpSp>
        <p:pic>
          <p:nvPicPr>
            <p:cNvPr id="8" name="Picture 7" descr="A screenshot of a graph&#10;&#10;Description automatically generated">
              <a:extLst>
                <a:ext uri="{FF2B5EF4-FFF2-40B4-BE49-F238E27FC236}">
                  <a16:creationId xmlns:a16="http://schemas.microsoft.com/office/drawing/2014/main" id="{D2CCD75E-F443-73D4-B1A7-B27081C14F04}"/>
                </a:ext>
              </a:extLst>
            </p:cNvPr>
            <p:cNvPicPr>
              <a:picLocks noChangeAspect="1"/>
            </p:cNvPicPr>
            <p:nvPr/>
          </p:nvPicPr>
          <p:blipFill>
            <a:blip r:embed="rId3">
              <a:extLst>
                <a:ext uri="{28A0092B-C50C-407E-A947-70E740481C1C}">
                  <a14:useLocalDpi xmlns:a14="http://schemas.microsoft.com/office/drawing/2010/main" val="0"/>
                </a:ext>
              </a:extLst>
            </a:blip>
            <a:srcRect l="658" t="38888" r="67162" b="31110"/>
            <a:stretch/>
          </p:blipFill>
          <p:spPr>
            <a:xfrm>
              <a:off x="4719623" y="2548814"/>
              <a:ext cx="2080397" cy="1142150"/>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70CAC446-D58A-8D4A-64D5-8A210F18710A}"/>
                </a:ext>
              </a:extLst>
            </p:cNvPr>
            <p:cNvPicPr>
              <a:picLocks noChangeAspect="1"/>
            </p:cNvPicPr>
            <p:nvPr/>
          </p:nvPicPr>
          <p:blipFill>
            <a:blip r:embed="rId3">
              <a:extLst>
                <a:ext uri="{28A0092B-C50C-407E-A947-70E740481C1C}">
                  <a14:useLocalDpi xmlns:a14="http://schemas.microsoft.com/office/drawing/2010/main" val="0"/>
                </a:ext>
              </a:extLst>
            </a:blip>
            <a:srcRect l="33553" t="8885"/>
            <a:stretch/>
          </p:blipFill>
          <p:spPr>
            <a:xfrm>
              <a:off x="548082" y="1268385"/>
              <a:ext cx="4072492" cy="3695904"/>
            </a:xfrm>
            <a:prstGeom prst="rect">
              <a:avLst/>
            </a:prstGeom>
          </p:spPr>
        </p:pic>
        <p:pic>
          <p:nvPicPr>
            <p:cNvPr id="11" name="Picture 10" descr="A group of graphs with different colored lines&#10;&#10;Description automatically generated with medium confidence">
              <a:extLst>
                <a:ext uri="{FF2B5EF4-FFF2-40B4-BE49-F238E27FC236}">
                  <a16:creationId xmlns:a16="http://schemas.microsoft.com/office/drawing/2014/main" id="{4598D3CE-CFA2-868A-F6CF-066301C31832}"/>
                </a:ext>
              </a:extLst>
            </p:cNvPr>
            <p:cNvPicPr>
              <a:picLocks noChangeAspect="1"/>
            </p:cNvPicPr>
            <p:nvPr/>
          </p:nvPicPr>
          <p:blipFill>
            <a:blip r:embed="rId4">
              <a:extLst>
                <a:ext uri="{28A0092B-C50C-407E-A947-70E740481C1C}">
                  <a14:useLocalDpi xmlns:a14="http://schemas.microsoft.com/office/drawing/2010/main" val="0"/>
                </a:ext>
              </a:extLst>
            </a:blip>
            <a:srcRect l="33553" t="8885"/>
            <a:stretch/>
          </p:blipFill>
          <p:spPr>
            <a:xfrm>
              <a:off x="6944579" y="1240730"/>
              <a:ext cx="3972214" cy="3751213"/>
            </a:xfrm>
            <a:prstGeom prst="rect">
              <a:avLst/>
            </a:prstGeom>
          </p:spPr>
        </p:pic>
      </p:grpSp>
    </p:spTree>
    <p:extLst>
      <p:ext uri="{BB962C8B-B14F-4D97-AF65-F5344CB8AC3E}">
        <p14:creationId xmlns:p14="http://schemas.microsoft.com/office/powerpoint/2010/main" val="1428554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EE11A-0236-46EE-27BD-815D8F6B2358}"/>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3A4F1BF3-B8B3-F0C7-DCE8-6F5AE9F378A6}"/>
              </a:ext>
            </a:extLst>
          </p:cNvPr>
          <p:cNvSpPr>
            <a:spLocks noGrp="1"/>
          </p:cNvSpPr>
          <p:nvPr>
            <p:ph type="title"/>
          </p:nvPr>
        </p:nvSpPr>
        <p:spPr>
          <a:xfrm>
            <a:off x="539750" y="359767"/>
            <a:ext cx="10440988" cy="361875"/>
          </a:xfrm>
        </p:spPr>
        <p:txBody>
          <a:bodyPr/>
          <a:lstStyle/>
          <a:p>
            <a:r>
              <a:rPr lang="en-US"/>
              <a:t>Bewertungsergebnisse der Videos </a:t>
            </a:r>
            <a:r>
              <a:rPr lang="en-US" dirty="0"/>
              <a:t>– Earliest Frame Analysis (EFA)</a:t>
            </a:r>
          </a:p>
        </p:txBody>
      </p:sp>
      <p:sp>
        <p:nvSpPr>
          <p:cNvPr id="2" name="Fußzeilenplatzhalter 1">
            <a:extLst>
              <a:ext uri="{FF2B5EF4-FFF2-40B4-BE49-F238E27FC236}">
                <a16:creationId xmlns:a16="http://schemas.microsoft.com/office/drawing/2014/main" id="{E4394C73-4EF3-A40A-4A22-A78A3BE46494}"/>
              </a:ext>
            </a:extLst>
          </p:cNvPr>
          <p:cNvSpPr>
            <a:spLocks noGrp="1"/>
          </p:cNvSpPr>
          <p:nvPr>
            <p:ph type="ftr" sz="quarter" idx="10"/>
          </p:nvPr>
        </p:nvSpPr>
        <p:spPr>
          <a:xfrm>
            <a:off x="972123" y="6045385"/>
            <a:ext cx="611657" cy="18235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93CC6BE0-9744-EE9E-5AD9-693B920830AF}"/>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15</a:t>
            </a:fld>
            <a:endParaRPr lang="en-US" dirty="0"/>
          </a:p>
        </p:txBody>
      </p:sp>
      <p:grpSp>
        <p:nvGrpSpPr>
          <p:cNvPr id="33" name="Group 32">
            <a:extLst>
              <a:ext uri="{FF2B5EF4-FFF2-40B4-BE49-F238E27FC236}">
                <a16:creationId xmlns:a16="http://schemas.microsoft.com/office/drawing/2014/main" id="{BC6E3E32-245E-2EC3-E974-5D168D111AC6}"/>
              </a:ext>
            </a:extLst>
          </p:cNvPr>
          <p:cNvGrpSpPr/>
          <p:nvPr/>
        </p:nvGrpSpPr>
        <p:grpSpPr>
          <a:xfrm>
            <a:off x="539664" y="956198"/>
            <a:ext cx="10081080" cy="3341252"/>
            <a:chOff x="655157" y="997679"/>
            <a:chExt cx="10081080" cy="3341252"/>
          </a:xfrm>
        </p:grpSpPr>
        <p:sp>
          <p:nvSpPr>
            <p:cNvPr id="17" name="TextBox 16">
              <a:extLst>
                <a:ext uri="{FF2B5EF4-FFF2-40B4-BE49-F238E27FC236}">
                  <a16:creationId xmlns:a16="http://schemas.microsoft.com/office/drawing/2014/main" id="{11C1A246-BC49-8004-824A-79151A542AAD}"/>
                </a:ext>
              </a:extLst>
            </p:cNvPr>
            <p:cNvSpPr txBox="1"/>
            <p:nvPr/>
          </p:nvSpPr>
          <p:spPr>
            <a:xfrm>
              <a:off x="1015157" y="4131056"/>
              <a:ext cx="9721080" cy="207875"/>
            </a:xfrm>
            <a:prstGeom prst="rect">
              <a:avLst/>
            </a:prstGeom>
            <a:noFill/>
          </p:spPr>
          <p:txBody>
            <a:bodyPr wrap="square" lIns="0" tIns="0" rIns="0" bIns="0" rtlCol="0">
              <a:spAutoFit/>
            </a:bodyPr>
            <a:lstStyle/>
            <a:p>
              <a:pPr algn="l">
                <a:lnSpc>
                  <a:spcPct val="120000"/>
                </a:lnSpc>
                <a:spcBef>
                  <a:spcPts val="800"/>
                </a:spcBef>
              </a:pPr>
              <a:r>
                <a:rPr lang="en-US" sz="1200" b="1"/>
                <a:t>Balkendiagramme der EFA </a:t>
              </a:r>
              <a:r>
                <a:rPr lang="de-DE" sz="1200" b="1"/>
                <a:t>mit 100 % Zeichenübereinstimmung über die Frame-Anzahl </a:t>
              </a:r>
              <a:r>
                <a:rPr lang="en-US" sz="1200" b="1"/>
                <a:t>– </a:t>
              </a:r>
              <a:r>
                <a:rPr lang="de-DE" sz="1200" b="1"/>
                <a:t>Vortrainierte-</a:t>
              </a:r>
              <a:r>
                <a:rPr lang="en-US" sz="1200" b="1"/>
                <a:t>, </a:t>
              </a:r>
              <a:r>
                <a:rPr lang="de-DE" sz="1200" b="1"/>
                <a:t>Trainierte PaddleOCR-Modelle</a:t>
              </a:r>
              <a:endParaRPr lang="en-US" sz="1200" b="1" dirty="0"/>
            </a:p>
          </p:txBody>
        </p:sp>
        <p:grpSp>
          <p:nvGrpSpPr>
            <p:cNvPr id="26" name="Group 25">
              <a:extLst>
                <a:ext uri="{FF2B5EF4-FFF2-40B4-BE49-F238E27FC236}">
                  <a16:creationId xmlns:a16="http://schemas.microsoft.com/office/drawing/2014/main" id="{E9B7BB7D-B5CA-DC67-D9FC-AEAF26834EF5}"/>
                </a:ext>
              </a:extLst>
            </p:cNvPr>
            <p:cNvGrpSpPr/>
            <p:nvPr/>
          </p:nvGrpSpPr>
          <p:grpSpPr>
            <a:xfrm>
              <a:off x="896808" y="997679"/>
              <a:ext cx="9407025" cy="3075364"/>
              <a:chOff x="866016" y="1495420"/>
              <a:chExt cx="9407025" cy="3075364"/>
            </a:xfrm>
          </p:grpSpPr>
          <p:pic>
            <p:nvPicPr>
              <p:cNvPr id="20" name="Picture 19" descr="A graph of different colored bars&#10;&#10;Description automatically generated">
                <a:extLst>
                  <a:ext uri="{FF2B5EF4-FFF2-40B4-BE49-F238E27FC236}">
                    <a16:creationId xmlns:a16="http://schemas.microsoft.com/office/drawing/2014/main" id="{24DA18FB-CA50-3192-D06B-2FAF98511D7D}"/>
                  </a:ext>
                </a:extLst>
              </p:cNvPr>
              <p:cNvPicPr>
                <a:picLocks noChangeAspect="1"/>
              </p:cNvPicPr>
              <p:nvPr/>
            </p:nvPicPr>
            <p:blipFill>
              <a:blip r:embed="rId3">
                <a:extLst>
                  <a:ext uri="{28A0092B-C50C-407E-A947-70E740481C1C}">
                    <a14:useLocalDpi xmlns:a14="http://schemas.microsoft.com/office/drawing/2010/main" val="0"/>
                  </a:ext>
                </a:extLst>
              </a:blip>
              <a:srcRect l="5196" t="7131" r="5196" b="8290"/>
              <a:stretch/>
            </p:blipFill>
            <p:spPr>
              <a:xfrm>
                <a:off x="5302706" y="1511894"/>
                <a:ext cx="4970335" cy="3058890"/>
              </a:xfrm>
              <a:prstGeom prst="rect">
                <a:avLst/>
              </a:prstGeom>
            </p:spPr>
          </p:pic>
          <p:pic>
            <p:nvPicPr>
              <p:cNvPr id="23" name="Picture 22" descr="A graph of different colors&#10;&#10;Description automatically generated">
                <a:extLst>
                  <a:ext uri="{FF2B5EF4-FFF2-40B4-BE49-F238E27FC236}">
                    <a16:creationId xmlns:a16="http://schemas.microsoft.com/office/drawing/2014/main" id="{6B0AC673-D5EE-673D-EAC9-107E9F575145}"/>
                  </a:ext>
                </a:extLst>
              </p:cNvPr>
              <p:cNvPicPr>
                <a:picLocks noChangeAspect="1"/>
              </p:cNvPicPr>
              <p:nvPr/>
            </p:nvPicPr>
            <p:blipFill>
              <a:blip r:embed="rId4">
                <a:extLst>
                  <a:ext uri="{28A0092B-C50C-407E-A947-70E740481C1C}">
                    <a14:useLocalDpi xmlns:a14="http://schemas.microsoft.com/office/drawing/2010/main" val="0"/>
                  </a:ext>
                </a:extLst>
              </a:blip>
              <a:srcRect l="5543" t="6630" r="14708" b="9028"/>
              <a:stretch/>
            </p:blipFill>
            <p:spPr>
              <a:xfrm>
                <a:off x="866016" y="1495420"/>
                <a:ext cx="4436690" cy="3075364"/>
              </a:xfrm>
              <a:prstGeom prst="rect">
                <a:avLst/>
              </a:prstGeom>
            </p:spPr>
          </p:pic>
        </p:grpSp>
        <p:grpSp>
          <p:nvGrpSpPr>
            <p:cNvPr id="12" name="Group 11">
              <a:extLst>
                <a:ext uri="{FF2B5EF4-FFF2-40B4-BE49-F238E27FC236}">
                  <a16:creationId xmlns:a16="http://schemas.microsoft.com/office/drawing/2014/main" id="{BCD1325D-7594-EE35-D870-82AB88E28E03}"/>
                </a:ext>
              </a:extLst>
            </p:cNvPr>
            <p:cNvGrpSpPr/>
            <p:nvPr/>
          </p:nvGrpSpPr>
          <p:grpSpPr>
            <a:xfrm rot="5400000">
              <a:off x="9421812" y="2209283"/>
              <a:ext cx="2135455" cy="268280"/>
              <a:chOff x="8856588" y="3329598"/>
              <a:chExt cx="2268942" cy="241651"/>
            </a:xfrm>
          </p:grpSpPr>
          <p:sp>
            <p:nvSpPr>
              <p:cNvPr id="13" name="Arrow: Down 12">
                <a:extLst>
                  <a:ext uri="{FF2B5EF4-FFF2-40B4-BE49-F238E27FC236}">
                    <a16:creationId xmlns:a16="http://schemas.microsoft.com/office/drawing/2014/main" id="{48CB1900-7174-BD43-4BE7-0AC5A500B6CB}"/>
                  </a:ext>
                </a:extLst>
              </p:cNvPr>
              <p:cNvSpPr/>
              <p:nvPr/>
            </p:nvSpPr>
            <p:spPr>
              <a:xfrm rot="10800000">
                <a:off x="8856588" y="3329598"/>
                <a:ext cx="144016"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14" name="TextBox 13">
                <a:extLst>
                  <a:ext uri="{FF2B5EF4-FFF2-40B4-BE49-F238E27FC236}">
                    <a16:creationId xmlns:a16="http://schemas.microsoft.com/office/drawing/2014/main" id="{0F9D702F-835E-B10D-1C05-7E3C47B83BFE}"/>
                  </a:ext>
                </a:extLst>
              </p:cNvPr>
              <p:cNvSpPr txBox="1"/>
              <p:nvPr/>
            </p:nvSpPr>
            <p:spPr>
              <a:xfrm>
                <a:off x="9072612" y="3363168"/>
                <a:ext cx="2052918" cy="201274"/>
              </a:xfrm>
              <a:prstGeom prst="rect">
                <a:avLst/>
              </a:prstGeom>
              <a:noFill/>
            </p:spPr>
            <p:txBody>
              <a:bodyPr wrap="square" lIns="0" tIns="0" rIns="0" bIns="0" rtlCol="0">
                <a:spAutoFit/>
              </a:bodyPr>
              <a:lstStyle/>
              <a:p>
                <a:pPr algn="l">
                  <a:lnSpc>
                    <a:spcPct val="120000"/>
                  </a:lnSpc>
                  <a:spcBef>
                    <a:spcPts val="800"/>
                  </a:spcBef>
                </a:pPr>
                <a:r>
                  <a:rPr lang="de-DE" sz="1200" dirty="0"/>
                  <a:t>- Values </a:t>
                </a:r>
                <a:r>
                  <a:rPr lang="de-DE" sz="1200" dirty="0" err="1"/>
                  <a:t>needs</a:t>
                </a:r>
                <a:r>
                  <a:rPr lang="de-DE" sz="1200" dirty="0"/>
                  <a:t> </a:t>
                </a:r>
                <a:r>
                  <a:rPr lang="de-DE" sz="1200" dirty="0" err="1"/>
                  <a:t>to</a:t>
                </a:r>
                <a:r>
                  <a:rPr lang="de-DE" sz="1200" dirty="0"/>
                  <a:t> </a:t>
                </a:r>
                <a:r>
                  <a:rPr lang="de-DE" sz="1200" dirty="0" err="1"/>
                  <a:t>be</a:t>
                </a:r>
                <a:r>
                  <a:rPr lang="de-DE" sz="1200" dirty="0"/>
                  <a:t> </a:t>
                </a:r>
                <a:r>
                  <a:rPr lang="de-DE" sz="1200" dirty="0" err="1"/>
                  <a:t>higher</a:t>
                </a:r>
                <a:endParaRPr lang="en-US" sz="1200" dirty="0" err="1"/>
              </a:p>
            </p:txBody>
          </p:sp>
        </p:grpSp>
        <p:grpSp>
          <p:nvGrpSpPr>
            <p:cNvPr id="15" name="Group 14">
              <a:extLst>
                <a:ext uri="{FF2B5EF4-FFF2-40B4-BE49-F238E27FC236}">
                  <a16:creationId xmlns:a16="http://schemas.microsoft.com/office/drawing/2014/main" id="{7F0B76F8-DFDF-451D-AA04-DE6053C3264E}"/>
                </a:ext>
              </a:extLst>
            </p:cNvPr>
            <p:cNvGrpSpPr/>
            <p:nvPr/>
          </p:nvGrpSpPr>
          <p:grpSpPr>
            <a:xfrm rot="16200000">
              <a:off x="-232129" y="2111150"/>
              <a:ext cx="2016224" cy="241651"/>
              <a:chOff x="4739834" y="2209106"/>
              <a:chExt cx="2135455" cy="241651"/>
            </a:xfrm>
          </p:grpSpPr>
          <p:sp>
            <p:nvSpPr>
              <p:cNvPr id="16" name="Arrow: Down 15">
                <a:extLst>
                  <a:ext uri="{FF2B5EF4-FFF2-40B4-BE49-F238E27FC236}">
                    <a16:creationId xmlns:a16="http://schemas.microsoft.com/office/drawing/2014/main" id="{B5D207B6-B3C9-74C8-C8BC-B8C99D71C789}"/>
                  </a:ext>
                </a:extLst>
              </p:cNvPr>
              <p:cNvSpPr/>
              <p:nvPr/>
            </p:nvSpPr>
            <p:spPr>
              <a:xfrm>
                <a:off x="4739834" y="2209106"/>
                <a:ext cx="135543"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21" name="TextBox 20">
                <a:extLst>
                  <a:ext uri="{FF2B5EF4-FFF2-40B4-BE49-F238E27FC236}">
                    <a16:creationId xmlns:a16="http://schemas.microsoft.com/office/drawing/2014/main" id="{264C4F32-6F34-7F6B-F496-33A762B4F0D2}"/>
                  </a:ext>
                </a:extLst>
              </p:cNvPr>
              <p:cNvSpPr txBox="1"/>
              <p:nvPr/>
            </p:nvSpPr>
            <p:spPr>
              <a:xfrm>
                <a:off x="4943149" y="2242676"/>
                <a:ext cx="1932140" cy="201274"/>
              </a:xfrm>
              <a:prstGeom prst="rect">
                <a:avLst/>
              </a:prstGeom>
              <a:noFill/>
            </p:spPr>
            <p:txBody>
              <a:bodyPr wrap="square" lIns="0" tIns="0" rIns="0" bIns="0" rtlCol="0">
                <a:spAutoFit/>
              </a:bodyPr>
              <a:lstStyle/>
              <a:p>
                <a:pPr algn="l">
                  <a:lnSpc>
                    <a:spcPct val="120000"/>
                  </a:lnSpc>
                  <a:spcBef>
                    <a:spcPts val="800"/>
                  </a:spcBef>
                </a:pPr>
                <a:r>
                  <a:rPr lang="de-DE" sz="1200" dirty="0"/>
                  <a:t>- Values </a:t>
                </a:r>
                <a:r>
                  <a:rPr lang="de-DE" sz="1200" dirty="0" err="1"/>
                  <a:t>needs</a:t>
                </a:r>
                <a:r>
                  <a:rPr lang="de-DE" sz="1200" dirty="0"/>
                  <a:t> </a:t>
                </a:r>
                <a:r>
                  <a:rPr lang="de-DE" sz="1200" dirty="0" err="1"/>
                  <a:t>to</a:t>
                </a:r>
                <a:r>
                  <a:rPr lang="de-DE" sz="1200" dirty="0"/>
                  <a:t> </a:t>
                </a:r>
                <a:r>
                  <a:rPr lang="de-DE" sz="1200" err="1"/>
                  <a:t>be</a:t>
                </a:r>
                <a:r>
                  <a:rPr lang="de-DE" sz="1200"/>
                  <a:t> lower</a:t>
                </a:r>
                <a:endParaRPr lang="en-US" sz="1200" dirty="0" err="1"/>
              </a:p>
            </p:txBody>
          </p:sp>
        </p:grpSp>
      </p:grpSp>
      <p:sp>
        <p:nvSpPr>
          <p:cNvPr id="30" name="Textfeld 3128">
            <a:extLst>
              <a:ext uri="{FF2B5EF4-FFF2-40B4-BE49-F238E27FC236}">
                <a16:creationId xmlns:a16="http://schemas.microsoft.com/office/drawing/2014/main" id="{E2961F9E-E479-F61A-9FF9-F9D8F2E5D85A}"/>
              </a:ext>
            </a:extLst>
          </p:cNvPr>
          <p:cNvSpPr txBox="1"/>
          <p:nvPr/>
        </p:nvSpPr>
        <p:spPr>
          <a:xfrm>
            <a:off x="539664" y="4888133"/>
            <a:ext cx="10441074" cy="849812"/>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b="1" u="sng"/>
              <a:t>Linke Y-Achse:</a:t>
            </a:r>
            <a:r>
              <a:rPr lang="de-DE"/>
              <a:t> </a:t>
            </a:r>
            <a:r>
              <a:rPr lang="en-US"/>
              <a:t>Weighted Earliest Frames </a:t>
            </a:r>
            <a:r>
              <a:rPr lang="de-DE"/>
              <a:t>(WEF); Werte oben auf den Balken.</a:t>
            </a:r>
          </a:p>
          <a:p>
            <a:pPr algn="just">
              <a:buFont typeface="Wingdings" panose="05000000000000000000" pitchFamily="2" charset="2"/>
              <a:buChar char="à"/>
            </a:pPr>
            <a:r>
              <a:rPr lang="de-DE" b="1" u="sng"/>
              <a:t>Rechte Y-Achse:</a:t>
            </a:r>
            <a:r>
              <a:rPr lang="de-DE"/>
              <a:t> </a:t>
            </a:r>
            <a:r>
              <a:rPr lang="en-US"/>
              <a:t>Weighted Words Detected </a:t>
            </a:r>
            <a:r>
              <a:rPr lang="de-DE"/>
              <a:t>(WWD); Dargestellt durch Farbintensität und Balkenbasis.</a:t>
            </a:r>
            <a:endParaRPr lang="en-US"/>
          </a:p>
        </p:txBody>
      </p:sp>
    </p:spTree>
    <p:extLst>
      <p:ext uri="{BB962C8B-B14F-4D97-AF65-F5344CB8AC3E}">
        <p14:creationId xmlns:p14="http://schemas.microsoft.com/office/powerpoint/2010/main" val="2486805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52956-FA4D-3A16-806F-A9D67D61255A}"/>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720698E-0E0B-7066-26F0-D83A6455601E}"/>
              </a:ext>
            </a:extLst>
          </p:cNvPr>
          <p:cNvSpPr>
            <a:spLocks noGrp="1"/>
          </p:cNvSpPr>
          <p:nvPr>
            <p:ph type="title"/>
          </p:nvPr>
        </p:nvSpPr>
        <p:spPr>
          <a:xfrm>
            <a:off x="539750" y="359767"/>
            <a:ext cx="10440988" cy="361875"/>
          </a:xfrm>
        </p:spPr>
        <p:txBody>
          <a:bodyPr/>
          <a:lstStyle/>
          <a:p>
            <a:r>
              <a:rPr lang="en-US"/>
              <a:t>Bewertungsergebnisse der Videos – Frame Match Analysis (FMA)</a:t>
            </a:r>
            <a:endParaRPr lang="en-US" dirty="0"/>
          </a:p>
        </p:txBody>
      </p:sp>
      <p:sp>
        <p:nvSpPr>
          <p:cNvPr id="2" name="Fußzeilenplatzhalter 1">
            <a:extLst>
              <a:ext uri="{FF2B5EF4-FFF2-40B4-BE49-F238E27FC236}">
                <a16:creationId xmlns:a16="http://schemas.microsoft.com/office/drawing/2014/main" id="{CA35229C-E6B0-D353-4C8E-DC943B84D677}"/>
              </a:ext>
            </a:extLst>
          </p:cNvPr>
          <p:cNvSpPr>
            <a:spLocks noGrp="1"/>
          </p:cNvSpPr>
          <p:nvPr>
            <p:ph type="ftr" sz="quarter" idx="10"/>
          </p:nvPr>
        </p:nvSpPr>
        <p:spPr>
          <a:xfrm>
            <a:off x="972123" y="6045385"/>
            <a:ext cx="611657" cy="18235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F70D7B0C-3075-B96B-853E-0D86A192A75C}"/>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16</a:t>
            </a:fld>
            <a:endParaRPr lang="en-US" dirty="0"/>
          </a:p>
        </p:txBody>
      </p:sp>
      <p:sp>
        <p:nvSpPr>
          <p:cNvPr id="30" name="Textfeld 3128">
            <a:extLst>
              <a:ext uri="{FF2B5EF4-FFF2-40B4-BE49-F238E27FC236}">
                <a16:creationId xmlns:a16="http://schemas.microsoft.com/office/drawing/2014/main" id="{DC15F884-AE28-2108-5E7C-B8EAF1A9E1C5}"/>
              </a:ext>
            </a:extLst>
          </p:cNvPr>
          <p:cNvSpPr txBox="1"/>
          <p:nvPr/>
        </p:nvSpPr>
        <p:spPr>
          <a:xfrm>
            <a:off x="573235" y="4890484"/>
            <a:ext cx="10407503" cy="1013899"/>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b="1" u="sng"/>
              <a:t>Linke Y-Achse:</a:t>
            </a:r>
            <a:r>
              <a:rPr lang="de-DE"/>
              <a:t> </a:t>
            </a:r>
            <a:r>
              <a:rPr lang="en-US" sz="1600"/>
              <a:t>Weighted Frame Match (WFM); </a:t>
            </a:r>
            <a:r>
              <a:rPr lang="de-DE"/>
              <a:t>Werte oben auf den Balken</a:t>
            </a:r>
            <a:r>
              <a:rPr lang="en-US"/>
              <a:t>.</a:t>
            </a:r>
          </a:p>
          <a:p>
            <a:pPr algn="just">
              <a:buFont typeface="Wingdings" panose="05000000000000000000" pitchFamily="2" charset="2"/>
              <a:buChar char="à"/>
            </a:pPr>
            <a:r>
              <a:rPr lang="de-DE" b="1" u="sng"/>
              <a:t>Rechte Y-Achse:</a:t>
            </a:r>
            <a:r>
              <a:rPr lang="de-DE"/>
              <a:t> </a:t>
            </a:r>
            <a:r>
              <a:rPr lang="en-US" sz="1600"/>
              <a:t>Weighted Complete Words Detected (WCWD)</a:t>
            </a:r>
            <a:r>
              <a:rPr lang="en-US"/>
              <a:t>; </a:t>
            </a:r>
            <a:r>
              <a:rPr lang="de-DE"/>
              <a:t>Dargestellt durch Farbintensität und Balkenbasis</a:t>
            </a:r>
            <a:r>
              <a:rPr lang="en-US"/>
              <a:t>.</a:t>
            </a:r>
            <a:endParaRPr lang="en-US">
              <a:sym typeface="Wingdings" panose="05000000000000000000" pitchFamily="2" charset="2"/>
            </a:endParaRPr>
          </a:p>
        </p:txBody>
      </p:sp>
      <p:grpSp>
        <p:nvGrpSpPr>
          <p:cNvPr id="7" name="Group 6">
            <a:extLst>
              <a:ext uri="{FF2B5EF4-FFF2-40B4-BE49-F238E27FC236}">
                <a16:creationId xmlns:a16="http://schemas.microsoft.com/office/drawing/2014/main" id="{4F357C8D-3FCC-DFA3-420C-5A2B0B586F83}"/>
              </a:ext>
            </a:extLst>
          </p:cNvPr>
          <p:cNvGrpSpPr/>
          <p:nvPr/>
        </p:nvGrpSpPr>
        <p:grpSpPr>
          <a:xfrm>
            <a:off x="539664" y="1056350"/>
            <a:ext cx="10225262" cy="3352605"/>
            <a:chOff x="592657" y="1009180"/>
            <a:chExt cx="10225262" cy="3352605"/>
          </a:xfrm>
        </p:grpSpPr>
        <p:sp>
          <p:nvSpPr>
            <p:cNvPr id="17" name="TextBox 16">
              <a:extLst>
                <a:ext uri="{FF2B5EF4-FFF2-40B4-BE49-F238E27FC236}">
                  <a16:creationId xmlns:a16="http://schemas.microsoft.com/office/drawing/2014/main" id="{59B228BA-9E9A-138B-795D-CA2FED1D5C13}"/>
                </a:ext>
              </a:extLst>
            </p:cNvPr>
            <p:cNvSpPr txBox="1"/>
            <p:nvPr/>
          </p:nvSpPr>
          <p:spPr>
            <a:xfrm>
              <a:off x="808555" y="4160511"/>
              <a:ext cx="10009364" cy="201274"/>
            </a:xfrm>
            <a:prstGeom prst="rect">
              <a:avLst/>
            </a:prstGeom>
            <a:noFill/>
          </p:spPr>
          <p:txBody>
            <a:bodyPr wrap="square" lIns="0" tIns="0" rIns="0" bIns="0" rtlCol="0">
              <a:spAutoFit/>
            </a:bodyPr>
            <a:lstStyle/>
            <a:p>
              <a:pPr algn="l">
                <a:lnSpc>
                  <a:spcPct val="120000"/>
                </a:lnSpc>
                <a:spcBef>
                  <a:spcPts val="800"/>
                </a:spcBef>
              </a:pPr>
              <a:r>
                <a:rPr lang="en-US" sz="1200" b="1"/>
                <a:t>Balkendiagramme der FMA </a:t>
              </a:r>
              <a:r>
                <a:rPr lang="de-DE" sz="1200" b="1"/>
                <a:t>bei 100 % Frame-Checkpoint über die Zeichenübereinstimmung</a:t>
              </a:r>
              <a:r>
                <a:rPr lang="en-US" sz="1200" b="1"/>
                <a:t>– </a:t>
              </a:r>
              <a:r>
                <a:rPr lang="de-DE" sz="1200" b="1"/>
                <a:t>Vortrainierte-</a:t>
              </a:r>
              <a:r>
                <a:rPr lang="en-US" sz="1200" b="1"/>
                <a:t>, </a:t>
              </a:r>
              <a:r>
                <a:rPr lang="de-DE" sz="1200" b="1"/>
                <a:t>Trainierte PaddleOCR-Modelle</a:t>
              </a:r>
              <a:endParaRPr lang="en-US" sz="1200" b="1" dirty="0"/>
            </a:p>
          </p:txBody>
        </p:sp>
        <p:grpSp>
          <p:nvGrpSpPr>
            <p:cNvPr id="12" name="Group 11">
              <a:extLst>
                <a:ext uri="{FF2B5EF4-FFF2-40B4-BE49-F238E27FC236}">
                  <a16:creationId xmlns:a16="http://schemas.microsoft.com/office/drawing/2014/main" id="{A865CD37-7BFE-A71A-2823-708969165D1B}"/>
                </a:ext>
              </a:extLst>
            </p:cNvPr>
            <p:cNvGrpSpPr/>
            <p:nvPr/>
          </p:nvGrpSpPr>
          <p:grpSpPr>
            <a:xfrm rot="5400000">
              <a:off x="9519185" y="2302384"/>
              <a:ext cx="2135455" cy="268280"/>
              <a:chOff x="8856588" y="3329598"/>
              <a:chExt cx="2268942" cy="241651"/>
            </a:xfrm>
          </p:grpSpPr>
          <p:sp>
            <p:nvSpPr>
              <p:cNvPr id="13" name="Arrow: Down 12">
                <a:extLst>
                  <a:ext uri="{FF2B5EF4-FFF2-40B4-BE49-F238E27FC236}">
                    <a16:creationId xmlns:a16="http://schemas.microsoft.com/office/drawing/2014/main" id="{CE9D914F-A361-32C9-AA47-98ACAE838340}"/>
                  </a:ext>
                </a:extLst>
              </p:cNvPr>
              <p:cNvSpPr/>
              <p:nvPr/>
            </p:nvSpPr>
            <p:spPr>
              <a:xfrm rot="10800000">
                <a:off x="8856588" y="3329598"/>
                <a:ext cx="144016"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14" name="TextBox 13">
                <a:extLst>
                  <a:ext uri="{FF2B5EF4-FFF2-40B4-BE49-F238E27FC236}">
                    <a16:creationId xmlns:a16="http://schemas.microsoft.com/office/drawing/2014/main" id="{BB50E5DD-E5A7-5622-74F7-5A4E39326C8B}"/>
                  </a:ext>
                </a:extLst>
              </p:cNvPr>
              <p:cNvSpPr txBox="1"/>
              <p:nvPr/>
            </p:nvSpPr>
            <p:spPr>
              <a:xfrm>
                <a:off x="9072612" y="3363168"/>
                <a:ext cx="2052918" cy="201274"/>
              </a:xfrm>
              <a:prstGeom prst="rect">
                <a:avLst/>
              </a:prstGeom>
              <a:noFill/>
            </p:spPr>
            <p:txBody>
              <a:bodyPr wrap="square" lIns="0" tIns="0" rIns="0" bIns="0" rtlCol="0">
                <a:spAutoFit/>
              </a:bodyPr>
              <a:lstStyle/>
              <a:p>
                <a:pPr algn="l">
                  <a:lnSpc>
                    <a:spcPct val="120000"/>
                  </a:lnSpc>
                  <a:spcBef>
                    <a:spcPts val="800"/>
                  </a:spcBef>
                </a:pPr>
                <a:r>
                  <a:rPr lang="de-DE" sz="1200" dirty="0"/>
                  <a:t>- Values </a:t>
                </a:r>
                <a:r>
                  <a:rPr lang="de-DE" sz="1200" dirty="0" err="1"/>
                  <a:t>needs</a:t>
                </a:r>
                <a:r>
                  <a:rPr lang="de-DE" sz="1200" dirty="0"/>
                  <a:t> </a:t>
                </a:r>
                <a:r>
                  <a:rPr lang="de-DE" sz="1200" dirty="0" err="1"/>
                  <a:t>to</a:t>
                </a:r>
                <a:r>
                  <a:rPr lang="de-DE" sz="1200" dirty="0"/>
                  <a:t> </a:t>
                </a:r>
                <a:r>
                  <a:rPr lang="de-DE" sz="1200" dirty="0" err="1"/>
                  <a:t>be</a:t>
                </a:r>
                <a:r>
                  <a:rPr lang="de-DE" sz="1200" dirty="0"/>
                  <a:t> </a:t>
                </a:r>
                <a:r>
                  <a:rPr lang="de-DE" sz="1200" dirty="0" err="1"/>
                  <a:t>higher</a:t>
                </a:r>
                <a:endParaRPr lang="en-US" sz="1200" dirty="0" err="1"/>
              </a:p>
            </p:txBody>
          </p:sp>
        </p:grpSp>
        <p:grpSp>
          <p:nvGrpSpPr>
            <p:cNvPr id="15" name="Group 14">
              <a:extLst>
                <a:ext uri="{FF2B5EF4-FFF2-40B4-BE49-F238E27FC236}">
                  <a16:creationId xmlns:a16="http://schemas.microsoft.com/office/drawing/2014/main" id="{C05FBBC6-5EFD-BB62-093D-8BBFF898850F}"/>
                </a:ext>
              </a:extLst>
            </p:cNvPr>
            <p:cNvGrpSpPr/>
            <p:nvPr/>
          </p:nvGrpSpPr>
          <p:grpSpPr>
            <a:xfrm rot="16200000">
              <a:off x="-294629" y="2178602"/>
              <a:ext cx="2016223" cy="241651"/>
              <a:chOff x="4739835" y="2209106"/>
              <a:chExt cx="2135454" cy="241651"/>
            </a:xfrm>
          </p:grpSpPr>
          <p:sp>
            <p:nvSpPr>
              <p:cNvPr id="16" name="Arrow: Down 15">
                <a:extLst>
                  <a:ext uri="{FF2B5EF4-FFF2-40B4-BE49-F238E27FC236}">
                    <a16:creationId xmlns:a16="http://schemas.microsoft.com/office/drawing/2014/main" id="{00FD2054-73DF-2B1F-E126-E2D59E2B1402}"/>
                  </a:ext>
                </a:extLst>
              </p:cNvPr>
              <p:cNvSpPr/>
              <p:nvPr/>
            </p:nvSpPr>
            <p:spPr>
              <a:xfrm rot="10800000">
                <a:off x="4739835" y="2209106"/>
                <a:ext cx="135543"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21" name="TextBox 20">
                <a:extLst>
                  <a:ext uri="{FF2B5EF4-FFF2-40B4-BE49-F238E27FC236}">
                    <a16:creationId xmlns:a16="http://schemas.microsoft.com/office/drawing/2014/main" id="{2D714546-745E-F73F-4250-357319432757}"/>
                  </a:ext>
                </a:extLst>
              </p:cNvPr>
              <p:cNvSpPr txBox="1"/>
              <p:nvPr/>
            </p:nvSpPr>
            <p:spPr>
              <a:xfrm>
                <a:off x="4943149" y="2242677"/>
                <a:ext cx="1932140" cy="201274"/>
              </a:xfrm>
              <a:prstGeom prst="rect">
                <a:avLst/>
              </a:prstGeom>
              <a:noFill/>
            </p:spPr>
            <p:txBody>
              <a:bodyPr wrap="square" lIns="0" tIns="0" rIns="0" bIns="0" rtlCol="0">
                <a:spAutoFit/>
              </a:bodyPr>
              <a:lstStyle/>
              <a:p>
                <a:pPr algn="l">
                  <a:lnSpc>
                    <a:spcPct val="120000"/>
                  </a:lnSpc>
                  <a:spcBef>
                    <a:spcPts val="800"/>
                  </a:spcBef>
                </a:pPr>
                <a:r>
                  <a:rPr lang="de-DE" sz="1200" dirty="0"/>
                  <a:t>- Values </a:t>
                </a:r>
                <a:r>
                  <a:rPr lang="de-DE" sz="1200" dirty="0" err="1"/>
                  <a:t>needs</a:t>
                </a:r>
                <a:r>
                  <a:rPr lang="de-DE" sz="1200" dirty="0"/>
                  <a:t> </a:t>
                </a:r>
                <a:r>
                  <a:rPr lang="de-DE" sz="1200" dirty="0" err="1"/>
                  <a:t>to</a:t>
                </a:r>
                <a:r>
                  <a:rPr lang="de-DE" sz="1200" dirty="0"/>
                  <a:t> </a:t>
                </a:r>
                <a:r>
                  <a:rPr lang="de-DE" sz="1200" err="1"/>
                  <a:t>be</a:t>
                </a:r>
                <a:r>
                  <a:rPr lang="de-DE" sz="1200"/>
                  <a:t> lower</a:t>
                </a:r>
                <a:endParaRPr lang="en-US" sz="1200" dirty="0" err="1"/>
              </a:p>
            </p:txBody>
          </p:sp>
        </p:grpSp>
        <p:pic>
          <p:nvPicPr>
            <p:cNvPr id="3" name="Picture 2" descr="A graph of different colored bars&#10;&#10;Description automatically generated with medium confidence">
              <a:extLst>
                <a:ext uri="{FF2B5EF4-FFF2-40B4-BE49-F238E27FC236}">
                  <a16:creationId xmlns:a16="http://schemas.microsoft.com/office/drawing/2014/main" id="{643BE680-417C-0CC2-E8F4-B787CBEF9A86}"/>
                </a:ext>
              </a:extLst>
            </p:cNvPr>
            <p:cNvPicPr>
              <a:picLocks noChangeAspect="1"/>
            </p:cNvPicPr>
            <p:nvPr/>
          </p:nvPicPr>
          <p:blipFill>
            <a:blip r:embed="rId3">
              <a:extLst>
                <a:ext uri="{28A0092B-C50C-407E-A947-70E740481C1C}">
                  <a14:useLocalDpi xmlns:a14="http://schemas.microsoft.com/office/drawing/2010/main" val="0"/>
                </a:ext>
              </a:extLst>
            </a:blip>
            <a:srcRect l="5457" t="7271" r="14954" b="9307"/>
            <a:stretch/>
          </p:blipFill>
          <p:spPr>
            <a:xfrm>
              <a:off x="841918" y="1014153"/>
              <a:ext cx="4498386" cy="3058890"/>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00CD323B-78F7-BA80-9BDB-E2373C74BE4D}"/>
                </a:ext>
              </a:extLst>
            </p:cNvPr>
            <p:cNvPicPr>
              <a:picLocks noChangeAspect="1"/>
            </p:cNvPicPr>
            <p:nvPr/>
          </p:nvPicPr>
          <p:blipFill>
            <a:blip r:embed="rId4">
              <a:extLst>
                <a:ext uri="{28A0092B-C50C-407E-A947-70E740481C1C}">
                  <a14:useLocalDpi xmlns:a14="http://schemas.microsoft.com/office/drawing/2010/main" val="0"/>
                </a:ext>
              </a:extLst>
            </a:blip>
            <a:srcRect l="5196" t="7131" r="5196" b="9448"/>
            <a:stretch/>
          </p:blipFill>
          <p:spPr>
            <a:xfrm>
              <a:off x="5340304" y="1009180"/>
              <a:ext cx="5095265" cy="3058890"/>
            </a:xfrm>
            <a:prstGeom prst="rect">
              <a:avLst/>
            </a:prstGeom>
          </p:spPr>
        </p:pic>
      </p:grpSp>
    </p:spTree>
    <p:extLst>
      <p:ext uri="{BB962C8B-B14F-4D97-AF65-F5344CB8AC3E}">
        <p14:creationId xmlns:p14="http://schemas.microsoft.com/office/powerpoint/2010/main" val="3831111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32502-5D5E-B0D3-4332-EE8B32FF9F67}"/>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D59D55C-957F-E240-C729-81807CBDF1C7}"/>
              </a:ext>
            </a:extLst>
          </p:cNvPr>
          <p:cNvSpPr>
            <a:spLocks noGrp="1"/>
          </p:cNvSpPr>
          <p:nvPr>
            <p:ph type="title"/>
          </p:nvPr>
        </p:nvSpPr>
        <p:spPr>
          <a:xfrm>
            <a:off x="539750" y="359767"/>
            <a:ext cx="10440988" cy="361875"/>
          </a:xfrm>
        </p:spPr>
        <p:txBody>
          <a:bodyPr/>
          <a:lstStyle/>
          <a:p>
            <a:r>
              <a:rPr lang="en-US"/>
              <a:t>Vergleichende Videoanalyse</a:t>
            </a:r>
            <a:endParaRPr lang="en-US" dirty="0"/>
          </a:p>
        </p:txBody>
      </p:sp>
      <p:sp>
        <p:nvSpPr>
          <p:cNvPr id="2" name="Fußzeilenplatzhalter 1">
            <a:extLst>
              <a:ext uri="{FF2B5EF4-FFF2-40B4-BE49-F238E27FC236}">
                <a16:creationId xmlns:a16="http://schemas.microsoft.com/office/drawing/2014/main" id="{C394D4F0-642B-34FB-E3B0-47EBE57FC4B2}"/>
              </a:ext>
            </a:extLst>
          </p:cNvPr>
          <p:cNvSpPr>
            <a:spLocks noGrp="1"/>
          </p:cNvSpPr>
          <p:nvPr>
            <p:ph type="ftr" sz="quarter" idx="10"/>
          </p:nvPr>
        </p:nvSpPr>
        <p:spPr>
          <a:xfrm>
            <a:off x="971917" y="6031084"/>
            <a:ext cx="683665" cy="213993"/>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DA69A5BB-FE99-041E-7FE0-3D85709B3D63}"/>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17</a:t>
            </a:fld>
            <a:endParaRPr lang="en-US" dirty="0"/>
          </a:p>
        </p:txBody>
      </p:sp>
      <p:pic>
        <p:nvPicPr>
          <p:cNvPr id="14" name="Screen Recording 13">
            <a:hlinkClick r:id="" action="ppaction://media"/>
            <a:extLst>
              <a:ext uri="{FF2B5EF4-FFF2-40B4-BE49-F238E27FC236}">
                <a16:creationId xmlns:a16="http://schemas.microsoft.com/office/drawing/2014/main" id="{A3E1DC49-E074-879B-EFA4-F52A1B7BD11C}"/>
              </a:ext>
            </a:extLst>
          </p:cNvPr>
          <p:cNvPicPr>
            <a:picLocks noChangeAspect="1"/>
          </p:cNvPicPr>
          <p:nvPr>
            <a:videoFile r:link="rId1"/>
            <p:extLst>
              <p:ext uri="{DAA4B4D4-6D71-4841-9C94-3DE7FCFB9230}">
                <p14:media xmlns:p14="http://schemas.microsoft.com/office/powerpoint/2010/main" r:embed="rId2">
                  <p14:trim st="25800" end="3146.7"/>
                </p14:media>
              </p:ext>
            </p:extLst>
          </p:nvPr>
        </p:nvPicPr>
        <p:blipFill>
          <a:blip r:embed="rId6"/>
          <a:srcRect l="9550" t="13040" r="37180" b="12449"/>
          <a:stretch>
            <a:fillRect/>
          </a:stretch>
        </p:blipFill>
        <p:spPr>
          <a:xfrm>
            <a:off x="539664" y="887166"/>
            <a:ext cx="3276364" cy="2472728"/>
          </a:xfrm>
          <a:prstGeom prst="rect">
            <a:avLst/>
          </a:prstGeom>
        </p:spPr>
      </p:pic>
      <p:sp>
        <p:nvSpPr>
          <p:cNvPr id="16" name="TextBox 15">
            <a:extLst>
              <a:ext uri="{FF2B5EF4-FFF2-40B4-BE49-F238E27FC236}">
                <a16:creationId xmlns:a16="http://schemas.microsoft.com/office/drawing/2014/main" id="{3362EB78-D564-4F62-AF5F-6CD750A0C712}"/>
              </a:ext>
            </a:extLst>
          </p:cNvPr>
          <p:cNvSpPr txBox="1"/>
          <p:nvPr/>
        </p:nvSpPr>
        <p:spPr>
          <a:xfrm>
            <a:off x="674679" y="3575624"/>
            <a:ext cx="3006334" cy="301878"/>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800" b="1"/>
              <a:t>IAV - Baseline-Modell (BL)</a:t>
            </a:r>
            <a:endParaRPr lang="en-US" sz="1800" b="1" dirty="0" err="1"/>
          </a:p>
        </p:txBody>
      </p:sp>
      <p:sp>
        <p:nvSpPr>
          <p:cNvPr id="17" name="TextBox 16">
            <a:extLst>
              <a:ext uri="{FF2B5EF4-FFF2-40B4-BE49-F238E27FC236}">
                <a16:creationId xmlns:a16="http://schemas.microsoft.com/office/drawing/2014/main" id="{DDCFAAF5-94AA-91D3-18F6-D1A3B485884C}"/>
              </a:ext>
            </a:extLst>
          </p:cNvPr>
          <p:cNvSpPr txBox="1"/>
          <p:nvPr/>
        </p:nvSpPr>
        <p:spPr>
          <a:xfrm>
            <a:off x="4972022" y="3575624"/>
            <a:ext cx="4773953" cy="301878"/>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800" b="1"/>
              <a:t>Trainierte PaddleOCR-Modelle – </a:t>
            </a:r>
            <a:r>
              <a:rPr lang="de-DE" sz="1800" b="1" dirty="0"/>
              <a:t>DB_SVTR</a:t>
            </a:r>
            <a:endParaRPr lang="en-US" sz="1800" b="1" dirty="0" err="1"/>
          </a:p>
        </p:txBody>
      </p:sp>
      <p:pic>
        <p:nvPicPr>
          <p:cNvPr id="9" name="Screen Recording 8">
            <a:hlinkClick r:id="" action="ppaction://media"/>
            <a:extLst>
              <a:ext uri="{FF2B5EF4-FFF2-40B4-BE49-F238E27FC236}">
                <a16:creationId xmlns:a16="http://schemas.microsoft.com/office/drawing/2014/main" id="{A75754A2-887F-CF06-8F30-0BE9FF3F6028}"/>
              </a:ext>
            </a:extLst>
          </p:cNvPr>
          <p:cNvPicPr>
            <a:picLocks noChangeAspect="1"/>
          </p:cNvPicPr>
          <p:nvPr>
            <a:videoFile r:link="rId1"/>
            <p:extLst>
              <p:ext uri="{DAA4B4D4-6D71-4841-9C94-3DE7FCFB9230}">
                <p14:media xmlns:p14="http://schemas.microsoft.com/office/powerpoint/2010/main" r:embed="rId3">
                  <p14:trim st="25000" end="1948.0272"/>
                </p14:media>
              </p:ext>
            </p:extLst>
          </p:nvPr>
        </p:nvPicPr>
        <p:blipFill>
          <a:blip r:embed="rId7"/>
          <a:srcRect l="14020" t="21168" r="35289" b="29562"/>
          <a:stretch/>
        </p:blipFill>
        <p:spPr>
          <a:xfrm>
            <a:off x="5680592" y="887166"/>
            <a:ext cx="3356814" cy="2472729"/>
          </a:xfrm>
          <a:prstGeom prst="rect">
            <a:avLst/>
          </a:prstGeom>
        </p:spPr>
      </p:pic>
      <p:graphicFrame>
        <p:nvGraphicFramePr>
          <p:cNvPr id="7" name="Table 6">
            <a:extLst>
              <a:ext uri="{FF2B5EF4-FFF2-40B4-BE49-F238E27FC236}">
                <a16:creationId xmlns:a16="http://schemas.microsoft.com/office/drawing/2014/main" id="{9C53A813-F813-9284-CE54-2398D9375DBB}"/>
              </a:ext>
            </a:extLst>
          </p:cNvPr>
          <p:cNvGraphicFramePr>
            <a:graphicFrameLocks noGrp="1"/>
          </p:cNvGraphicFramePr>
          <p:nvPr>
            <p:extLst>
              <p:ext uri="{D42A27DB-BD31-4B8C-83A1-F6EECF244321}">
                <p14:modId xmlns:p14="http://schemas.microsoft.com/office/powerpoint/2010/main" val="2384979884"/>
              </p:ext>
            </p:extLst>
          </p:nvPr>
        </p:nvGraphicFramePr>
        <p:xfrm>
          <a:off x="539664" y="4028379"/>
          <a:ext cx="10440990" cy="1493520"/>
        </p:xfrm>
        <a:graphic>
          <a:graphicData uri="http://schemas.openxmlformats.org/drawingml/2006/table">
            <a:tbl>
              <a:tblPr firstRow="1" bandRow="1">
                <a:tableStyleId>{5C22544A-7EE6-4342-B048-85BDC9FD1C3A}</a:tableStyleId>
              </a:tblPr>
              <a:tblGrid>
                <a:gridCol w="2088198">
                  <a:extLst>
                    <a:ext uri="{9D8B030D-6E8A-4147-A177-3AD203B41FA5}">
                      <a16:colId xmlns:a16="http://schemas.microsoft.com/office/drawing/2014/main" val="1375940809"/>
                    </a:ext>
                  </a:extLst>
                </a:gridCol>
                <a:gridCol w="2412302">
                  <a:extLst>
                    <a:ext uri="{9D8B030D-6E8A-4147-A177-3AD203B41FA5}">
                      <a16:colId xmlns:a16="http://schemas.microsoft.com/office/drawing/2014/main" val="303887007"/>
                    </a:ext>
                  </a:extLst>
                </a:gridCol>
                <a:gridCol w="1764094">
                  <a:extLst>
                    <a:ext uri="{9D8B030D-6E8A-4147-A177-3AD203B41FA5}">
                      <a16:colId xmlns:a16="http://schemas.microsoft.com/office/drawing/2014/main" val="1923717025"/>
                    </a:ext>
                  </a:extLst>
                </a:gridCol>
                <a:gridCol w="1980322">
                  <a:extLst>
                    <a:ext uri="{9D8B030D-6E8A-4147-A177-3AD203B41FA5}">
                      <a16:colId xmlns:a16="http://schemas.microsoft.com/office/drawing/2014/main" val="2654586224"/>
                    </a:ext>
                  </a:extLst>
                </a:gridCol>
                <a:gridCol w="2196074">
                  <a:extLst>
                    <a:ext uri="{9D8B030D-6E8A-4147-A177-3AD203B41FA5}">
                      <a16:colId xmlns:a16="http://schemas.microsoft.com/office/drawing/2014/main" val="3123480054"/>
                    </a:ext>
                  </a:extLst>
                </a:gridCol>
              </a:tblGrid>
              <a:tr h="370840">
                <a:tc>
                  <a:txBody>
                    <a:bodyPr/>
                    <a:lstStyle/>
                    <a:p>
                      <a:pPr algn="r"/>
                      <a:r>
                        <a:rPr lang="en-IN" sz="2000"/>
                        <a:t>Metriken</a:t>
                      </a:r>
                    </a:p>
                    <a:p>
                      <a:pPr algn="l"/>
                      <a:r>
                        <a:rPr lang="en-IN" sz="2000"/>
                        <a:t>Modelle</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6350" cap="flat" cmpd="sng" algn="ctr">
                      <a:solidFill>
                        <a:schemeClr val="tx1"/>
                      </a:solidFill>
                      <a:prstDash val="solid"/>
                      <a:round/>
                      <a:headEnd type="none" w="med" len="med"/>
                      <a:tailEnd type="none" w="med" len="med"/>
                    </a:lnTlToBr>
                    <a:lnBlToTr w="12700" cmpd="sng">
                      <a:noFill/>
                      <a:prstDash val="solid"/>
                    </a:lnBlToTr>
                    <a:solidFill>
                      <a:schemeClr val="accent3"/>
                    </a:solidFill>
                  </a:tcPr>
                </a:tc>
                <a:tc>
                  <a:txBody>
                    <a:bodyPr/>
                    <a:lstStyle/>
                    <a:p>
                      <a:pPr algn="ctr"/>
                      <a:r>
                        <a:rPr lang="en-IN" sz="2000"/>
                        <a:t>Benötigte Frames – Sättigung</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IN" sz="2000"/>
                        <a:t>Detektierte Wörter</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863995" rtl="0" eaLnBrk="1" fontAlgn="auto" latinLnBrk="0" hangingPunct="1">
                        <a:lnSpc>
                          <a:spcPct val="100000"/>
                        </a:lnSpc>
                        <a:spcBef>
                          <a:spcPts val="0"/>
                        </a:spcBef>
                        <a:spcAft>
                          <a:spcPts val="0"/>
                        </a:spcAft>
                        <a:buClrTx/>
                        <a:buSzTx/>
                        <a:buFontTx/>
                        <a:buNone/>
                        <a:tabLst/>
                        <a:defRPr/>
                      </a:pPr>
                      <a:r>
                        <a:rPr lang="en-IN" sz="2000"/>
                        <a:t>Erkannte Wörter</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IN" sz="2000"/>
                        <a:t>Erkannte Zeichen</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21042797"/>
                  </a:ext>
                </a:extLst>
              </a:tr>
              <a:tr h="370840">
                <a:tc>
                  <a:txBody>
                    <a:bodyPr/>
                    <a:lstStyle/>
                    <a:p>
                      <a:pPr algn="ctr"/>
                      <a:r>
                        <a:rPr lang="en-IN" sz="2000" b="1">
                          <a:solidFill>
                            <a:srgbClr val="FFFFFF"/>
                          </a:solidFill>
                        </a:rPr>
                        <a:t>BL</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IN" sz="2000"/>
                        <a:t>23% Frames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2000"/>
                        <a:t>4/5 = 80%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2000"/>
                        <a:t>3/5 = 60%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2000"/>
                        <a:t>17/24 = 71%</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41265029"/>
                  </a:ext>
                </a:extLst>
              </a:tr>
              <a:tr h="370840">
                <a:tc>
                  <a:txBody>
                    <a:bodyPr/>
                    <a:lstStyle/>
                    <a:p>
                      <a:pPr algn="ctr"/>
                      <a:r>
                        <a:rPr lang="en-IN" sz="2000" b="1">
                          <a:solidFill>
                            <a:srgbClr val="FFFFFF"/>
                          </a:solidFill>
                        </a:rPr>
                        <a:t>DB_SVTR</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IN" sz="2000"/>
                        <a:t>5% of Frames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2000"/>
                        <a:t>5/5 = 100%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2000"/>
                        <a:t>5/5 = 100%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2000"/>
                        <a:t>21/24 = 87.5%</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64800779"/>
                  </a:ext>
                </a:extLst>
              </a:tr>
            </a:tbl>
          </a:graphicData>
        </a:graphic>
      </p:graphicFrame>
    </p:spTree>
    <p:extLst>
      <p:ext uri="{BB962C8B-B14F-4D97-AF65-F5344CB8AC3E}">
        <p14:creationId xmlns:p14="http://schemas.microsoft.com/office/powerpoint/2010/main" val="224866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00" fill="hold"/>
                                        <p:tgtEl>
                                          <p:spTgt spid="14"/>
                                        </p:tgtEl>
                                      </p:cBhvr>
                                    </p:cmd>
                                  </p:childTnLst>
                                </p:cTn>
                              </p:par>
                              <p:par>
                                <p:cTn id="7" presetID="1" presetClass="mediacall" presetSubtype="0" fill="hold" nodeType="withEffect">
                                  <p:stCondLst>
                                    <p:cond delay="0"/>
                                  </p:stCondLst>
                                  <p:childTnLst>
                                    <p:cmd type="call" cmd="playFrom(0.0)">
                                      <p:cBhvr>
                                        <p:cTn id="8" dur="83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4"/>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video>
              <p:cMediaNode vol="100000">
                <p:cTn id="15" repeatCount="indefinite"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149F-70FC-C071-F88E-2E12EAC1ECD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022B5C9E-7868-F6B4-0DD8-72D8023705FD}"/>
              </a:ext>
            </a:extLst>
          </p:cNvPr>
          <p:cNvSpPr>
            <a:spLocks noGrp="1"/>
          </p:cNvSpPr>
          <p:nvPr>
            <p:ph type="title"/>
          </p:nvPr>
        </p:nvSpPr>
        <p:spPr>
          <a:xfrm>
            <a:off x="539750" y="359767"/>
            <a:ext cx="10440988" cy="361875"/>
          </a:xfrm>
        </p:spPr>
        <p:txBody>
          <a:bodyPr/>
          <a:lstStyle/>
          <a:p>
            <a:r>
              <a:rPr lang="en-US"/>
              <a:t>Fazit und Ausblick</a:t>
            </a:r>
            <a:endParaRPr lang="en-US" dirty="0"/>
          </a:p>
        </p:txBody>
      </p:sp>
      <p:sp>
        <p:nvSpPr>
          <p:cNvPr id="2" name="Fußzeilenplatzhalter 1">
            <a:extLst>
              <a:ext uri="{FF2B5EF4-FFF2-40B4-BE49-F238E27FC236}">
                <a16:creationId xmlns:a16="http://schemas.microsoft.com/office/drawing/2014/main" id="{0F29E755-3854-50EC-A076-58ED299D33B9}"/>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B9B66C2C-DB75-D6DD-2767-5E9B195FAC0D}"/>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18</a:t>
            </a:fld>
            <a:endParaRPr lang="en-US" dirty="0"/>
          </a:p>
        </p:txBody>
      </p:sp>
      <p:graphicFrame>
        <p:nvGraphicFramePr>
          <p:cNvPr id="5" name="Table 4">
            <a:extLst>
              <a:ext uri="{FF2B5EF4-FFF2-40B4-BE49-F238E27FC236}">
                <a16:creationId xmlns:a16="http://schemas.microsoft.com/office/drawing/2014/main" id="{A145AFD2-B3F7-F81A-2F98-A7ABB3E094A6}"/>
              </a:ext>
            </a:extLst>
          </p:cNvPr>
          <p:cNvGraphicFramePr>
            <a:graphicFrameLocks noGrp="1"/>
          </p:cNvGraphicFramePr>
          <p:nvPr>
            <p:extLst>
              <p:ext uri="{D42A27DB-BD31-4B8C-83A1-F6EECF244321}">
                <p14:modId xmlns:p14="http://schemas.microsoft.com/office/powerpoint/2010/main" val="1725243871"/>
              </p:ext>
            </p:extLst>
          </p:nvPr>
        </p:nvGraphicFramePr>
        <p:xfrm>
          <a:off x="539665" y="1007839"/>
          <a:ext cx="3348371" cy="4865822"/>
        </p:xfrm>
        <a:graphic>
          <a:graphicData uri="http://schemas.openxmlformats.org/drawingml/2006/table">
            <a:tbl>
              <a:tblPr firstRow="1" bandRow="1">
                <a:tableStyleId>{5C22544A-7EE6-4342-B048-85BDC9FD1C3A}</a:tableStyleId>
              </a:tblPr>
              <a:tblGrid>
                <a:gridCol w="3348371">
                  <a:extLst>
                    <a:ext uri="{9D8B030D-6E8A-4147-A177-3AD203B41FA5}">
                      <a16:colId xmlns:a16="http://schemas.microsoft.com/office/drawing/2014/main" val="1874514729"/>
                    </a:ext>
                  </a:extLst>
                </a:gridCol>
              </a:tblGrid>
              <a:tr h="448727">
                <a:tc>
                  <a:txBody>
                    <a:bodyPr/>
                    <a:lstStyle/>
                    <a:p>
                      <a:pPr marL="0" marR="0" lvl="0" indent="0" algn="ctr" defTabSz="863995" rtl="0" eaLnBrk="1" fontAlgn="auto" latinLnBrk="0" hangingPunct="1">
                        <a:lnSpc>
                          <a:spcPct val="100000"/>
                        </a:lnSpc>
                        <a:spcBef>
                          <a:spcPts val="0"/>
                        </a:spcBef>
                        <a:spcAft>
                          <a:spcPts val="0"/>
                        </a:spcAft>
                        <a:buClrTx/>
                        <a:buSzTx/>
                        <a:buFontTx/>
                        <a:buNone/>
                        <a:tabLst/>
                        <a:defRPr/>
                      </a:pPr>
                      <a:r>
                        <a:rPr lang="en-US" sz="2000" b="1">
                          <a:solidFill>
                            <a:srgbClr val="FFFFFF"/>
                          </a:solidFill>
                          <a:sym typeface="+mn-lt"/>
                        </a:rPr>
                        <a:t>Modellkonfigurationen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259024513"/>
                  </a:ext>
                </a:extLst>
              </a:tr>
              <a:tr h="4417095">
                <a:tc>
                  <a:txBody>
                    <a:bodyPr/>
                    <a:lstStyle/>
                    <a:p>
                      <a:pPr algn="just">
                        <a:lnSpc>
                          <a:spcPct val="150000"/>
                        </a:lnSpc>
                        <a:buFont typeface="Wingdings" panose="05000000000000000000" pitchFamily="2" charset="2"/>
                        <a:buChar char="à"/>
                      </a:pPr>
                      <a:r>
                        <a:rPr lang="en-US" sz="1600"/>
                        <a:t>3 Detektoren</a:t>
                      </a:r>
                    </a:p>
                    <a:p>
                      <a:pPr algn="just">
                        <a:lnSpc>
                          <a:spcPct val="150000"/>
                        </a:lnSpc>
                        <a:buFont typeface="Wingdings" panose="05000000000000000000" pitchFamily="2" charset="2"/>
                        <a:buChar char="à"/>
                      </a:pPr>
                      <a:r>
                        <a:rPr lang="en-US" sz="1600"/>
                        <a:t>2 Erkenner</a:t>
                      </a:r>
                    </a:p>
                    <a:p>
                      <a:pPr algn="just">
                        <a:lnSpc>
                          <a:spcPct val="150000"/>
                        </a:lnSpc>
                        <a:buFont typeface="Wingdings" panose="05000000000000000000" pitchFamily="2" charset="2"/>
                        <a:buChar char="à"/>
                      </a:pPr>
                      <a:r>
                        <a:rPr lang="en-US" sz="1600"/>
                        <a:t>6 Konfigurationen</a:t>
                      </a:r>
                    </a:p>
                    <a:p>
                      <a:pPr algn="just">
                        <a:lnSpc>
                          <a:spcPct val="150000"/>
                        </a:lnSpc>
                        <a:buFont typeface="Wingdings" panose="05000000000000000000" pitchFamily="2" charset="2"/>
                        <a:buChar char="à"/>
                      </a:pPr>
                      <a:r>
                        <a:rPr lang="en-US" sz="1600"/>
                        <a:t>Bewältigung Herausforderungen</a:t>
                      </a:r>
                      <a:endParaRPr lang="en-IN"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551957121"/>
                  </a:ext>
                </a:extLst>
              </a:tr>
            </a:tbl>
          </a:graphicData>
        </a:graphic>
      </p:graphicFrame>
      <p:grpSp>
        <p:nvGrpSpPr>
          <p:cNvPr id="22" name="Group 21">
            <a:extLst>
              <a:ext uri="{FF2B5EF4-FFF2-40B4-BE49-F238E27FC236}">
                <a16:creationId xmlns:a16="http://schemas.microsoft.com/office/drawing/2014/main" id="{10A46962-726B-91B3-4759-ABD85817341C}"/>
              </a:ext>
            </a:extLst>
          </p:cNvPr>
          <p:cNvGrpSpPr/>
          <p:nvPr/>
        </p:nvGrpSpPr>
        <p:grpSpPr>
          <a:xfrm>
            <a:off x="828018" y="3323973"/>
            <a:ext cx="2771663" cy="2165028"/>
            <a:chOff x="792015" y="3241082"/>
            <a:chExt cx="2771663" cy="2165028"/>
          </a:xfrm>
        </p:grpSpPr>
        <p:sp>
          <p:nvSpPr>
            <p:cNvPr id="11" name="Rectangle 10">
              <a:extLst>
                <a:ext uri="{FF2B5EF4-FFF2-40B4-BE49-F238E27FC236}">
                  <a16:creationId xmlns:a16="http://schemas.microsoft.com/office/drawing/2014/main" id="{F0EBB095-C272-4734-51B7-5678DB5A64CD}"/>
                </a:ext>
              </a:extLst>
            </p:cNvPr>
            <p:cNvSpPr/>
            <p:nvPr/>
          </p:nvSpPr>
          <p:spPr>
            <a:xfrm>
              <a:off x="792015" y="3241082"/>
              <a:ext cx="1152126" cy="430108"/>
            </a:xfrm>
            <a:prstGeom prst="rect">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en-IN" sz="2000" b="1" dirty="0">
                  <a:solidFill>
                    <a:srgbClr val="FFFFFF"/>
                  </a:solidFill>
                </a:rPr>
                <a:t>DB</a:t>
              </a:r>
            </a:p>
          </p:txBody>
        </p:sp>
        <p:sp>
          <p:nvSpPr>
            <p:cNvPr id="12" name="Rectangle 11">
              <a:extLst>
                <a:ext uri="{FF2B5EF4-FFF2-40B4-BE49-F238E27FC236}">
                  <a16:creationId xmlns:a16="http://schemas.microsoft.com/office/drawing/2014/main" id="{24B4166F-9854-A285-D5A0-AC0CDFF16F44}"/>
                </a:ext>
              </a:extLst>
            </p:cNvPr>
            <p:cNvSpPr/>
            <p:nvPr/>
          </p:nvSpPr>
          <p:spPr>
            <a:xfrm>
              <a:off x="795578" y="4123576"/>
              <a:ext cx="1152126" cy="430108"/>
            </a:xfrm>
            <a:prstGeom prst="rect">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en-IN" sz="2000" b="1" dirty="0">
                  <a:solidFill>
                    <a:srgbClr val="FFFFFF"/>
                  </a:solidFill>
                </a:rPr>
                <a:t>DB++</a:t>
              </a:r>
            </a:p>
          </p:txBody>
        </p:sp>
        <p:sp>
          <p:nvSpPr>
            <p:cNvPr id="13" name="Rectangle 12">
              <a:extLst>
                <a:ext uri="{FF2B5EF4-FFF2-40B4-BE49-F238E27FC236}">
                  <a16:creationId xmlns:a16="http://schemas.microsoft.com/office/drawing/2014/main" id="{61184A2B-9CA7-6802-110C-DEB65159216B}"/>
                </a:ext>
              </a:extLst>
            </p:cNvPr>
            <p:cNvSpPr/>
            <p:nvPr/>
          </p:nvSpPr>
          <p:spPr>
            <a:xfrm>
              <a:off x="792015" y="4976002"/>
              <a:ext cx="1152126" cy="430108"/>
            </a:xfrm>
            <a:prstGeom prst="rect">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en-IN" sz="2000" b="1" dirty="0">
                  <a:solidFill>
                    <a:srgbClr val="FFFFFF"/>
                  </a:solidFill>
                </a:rPr>
                <a:t>SAST</a:t>
              </a:r>
            </a:p>
          </p:txBody>
        </p:sp>
        <p:sp>
          <p:nvSpPr>
            <p:cNvPr id="14" name="Rectangle 13">
              <a:extLst>
                <a:ext uri="{FF2B5EF4-FFF2-40B4-BE49-F238E27FC236}">
                  <a16:creationId xmlns:a16="http://schemas.microsoft.com/office/drawing/2014/main" id="{FBF22DCB-E466-A57F-7DDA-6218403EB50D}"/>
                </a:ext>
              </a:extLst>
            </p:cNvPr>
            <p:cNvSpPr/>
            <p:nvPr/>
          </p:nvSpPr>
          <p:spPr>
            <a:xfrm>
              <a:off x="2411552" y="3716003"/>
              <a:ext cx="1152126" cy="43010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en-IN" sz="2000" b="1" dirty="0">
                  <a:solidFill>
                    <a:srgbClr val="FFFFFF"/>
                  </a:solidFill>
                </a:rPr>
                <a:t>SVTR</a:t>
              </a:r>
            </a:p>
          </p:txBody>
        </p:sp>
        <p:sp>
          <p:nvSpPr>
            <p:cNvPr id="15" name="Rectangle 14">
              <a:extLst>
                <a:ext uri="{FF2B5EF4-FFF2-40B4-BE49-F238E27FC236}">
                  <a16:creationId xmlns:a16="http://schemas.microsoft.com/office/drawing/2014/main" id="{674111A3-35BE-8186-FB26-21B58838C4BE}"/>
                </a:ext>
              </a:extLst>
            </p:cNvPr>
            <p:cNvSpPr/>
            <p:nvPr/>
          </p:nvSpPr>
          <p:spPr>
            <a:xfrm>
              <a:off x="2411552" y="4568999"/>
              <a:ext cx="1152126" cy="43010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en-IN" sz="2000" b="1" dirty="0">
                  <a:solidFill>
                    <a:srgbClr val="FFFFFF"/>
                  </a:solidFill>
                </a:rPr>
                <a:t>CRNN</a:t>
              </a:r>
            </a:p>
          </p:txBody>
        </p:sp>
        <p:cxnSp>
          <p:nvCxnSpPr>
            <p:cNvPr id="16" name="Connector: Elbow 15">
              <a:extLst>
                <a:ext uri="{FF2B5EF4-FFF2-40B4-BE49-F238E27FC236}">
                  <a16:creationId xmlns:a16="http://schemas.microsoft.com/office/drawing/2014/main" id="{AA782C10-C3B8-0FFB-5093-F966773F3805}"/>
                </a:ext>
              </a:extLst>
            </p:cNvPr>
            <p:cNvCxnSpPr>
              <a:stCxn id="11" idx="3"/>
              <a:endCxn id="14" idx="1"/>
            </p:cNvCxnSpPr>
            <p:nvPr/>
          </p:nvCxnSpPr>
          <p:spPr>
            <a:xfrm>
              <a:off x="1944141" y="3456136"/>
              <a:ext cx="467411" cy="47492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9EEAB3F-D79F-17A8-D489-4E5756663C21}"/>
                </a:ext>
              </a:extLst>
            </p:cNvPr>
            <p:cNvCxnSpPr>
              <a:stCxn id="12" idx="3"/>
              <a:endCxn id="14" idx="1"/>
            </p:cNvCxnSpPr>
            <p:nvPr/>
          </p:nvCxnSpPr>
          <p:spPr>
            <a:xfrm flipV="1">
              <a:off x="1947704" y="3931057"/>
              <a:ext cx="463848" cy="40757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B327921-8187-58C6-C183-64701F02B875}"/>
                </a:ext>
              </a:extLst>
            </p:cNvPr>
            <p:cNvCxnSpPr>
              <a:stCxn id="13" idx="3"/>
              <a:endCxn id="14" idx="1"/>
            </p:cNvCxnSpPr>
            <p:nvPr/>
          </p:nvCxnSpPr>
          <p:spPr>
            <a:xfrm flipV="1">
              <a:off x="1944141" y="3931057"/>
              <a:ext cx="467411" cy="125999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0628494-3B5E-3F0C-89B8-31E093A16273}"/>
                </a:ext>
              </a:extLst>
            </p:cNvPr>
            <p:cNvCxnSpPr>
              <a:cxnSpLocks/>
              <a:stCxn id="11" idx="3"/>
              <a:endCxn id="15" idx="1"/>
            </p:cNvCxnSpPr>
            <p:nvPr/>
          </p:nvCxnSpPr>
          <p:spPr>
            <a:xfrm>
              <a:off x="1944141" y="3456136"/>
              <a:ext cx="467411" cy="13279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0" name="Table 19">
            <a:extLst>
              <a:ext uri="{FF2B5EF4-FFF2-40B4-BE49-F238E27FC236}">
                <a16:creationId xmlns:a16="http://schemas.microsoft.com/office/drawing/2014/main" id="{7CB57DB0-824D-7F61-EE0F-FC54F04C64D6}"/>
              </a:ext>
            </a:extLst>
          </p:cNvPr>
          <p:cNvGraphicFramePr>
            <a:graphicFrameLocks noGrp="1"/>
          </p:cNvGraphicFramePr>
          <p:nvPr>
            <p:extLst>
              <p:ext uri="{D42A27DB-BD31-4B8C-83A1-F6EECF244321}">
                <p14:modId xmlns:p14="http://schemas.microsoft.com/office/powerpoint/2010/main" val="3654673632"/>
              </p:ext>
            </p:extLst>
          </p:nvPr>
        </p:nvGraphicFramePr>
        <p:xfrm>
          <a:off x="4029548" y="1007836"/>
          <a:ext cx="3492065" cy="4865825"/>
        </p:xfrm>
        <a:graphic>
          <a:graphicData uri="http://schemas.openxmlformats.org/drawingml/2006/table">
            <a:tbl>
              <a:tblPr firstRow="1" bandRow="1">
                <a:tableStyleId>{5C22544A-7EE6-4342-B048-85BDC9FD1C3A}</a:tableStyleId>
              </a:tblPr>
              <a:tblGrid>
                <a:gridCol w="3492065">
                  <a:extLst>
                    <a:ext uri="{9D8B030D-6E8A-4147-A177-3AD203B41FA5}">
                      <a16:colId xmlns:a16="http://schemas.microsoft.com/office/drawing/2014/main" val="1874514729"/>
                    </a:ext>
                  </a:extLst>
                </a:gridCol>
              </a:tblGrid>
              <a:tr h="430477">
                <a:tc>
                  <a:txBody>
                    <a:bodyPr/>
                    <a:lstStyle/>
                    <a:p>
                      <a:pPr marL="0" marR="0" lvl="0" indent="0" algn="ctr" defTabSz="863995" rtl="0" eaLnBrk="1" fontAlgn="auto" latinLnBrk="0" hangingPunct="1">
                        <a:lnSpc>
                          <a:spcPct val="100000"/>
                        </a:lnSpc>
                        <a:spcBef>
                          <a:spcPts val="0"/>
                        </a:spcBef>
                        <a:spcAft>
                          <a:spcPts val="0"/>
                        </a:spcAft>
                        <a:buClrTx/>
                        <a:buSzTx/>
                        <a:buFontTx/>
                        <a:buNone/>
                        <a:tabLst/>
                        <a:defRPr/>
                      </a:pPr>
                      <a:r>
                        <a:rPr lang="en-IN" sz="2000"/>
                        <a:t>Leistungserkenntnisse</a:t>
                      </a:r>
                      <a:endParaRPr lang="en-US" sz="2000" b="1">
                        <a:solidFill>
                          <a:srgbClr val="FFFFFF"/>
                        </a:solidFill>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259024513"/>
                  </a:ext>
                </a:extLst>
              </a:tr>
              <a:tr h="4237444">
                <a:tc>
                  <a:txBody>
                    <a:bodyPr/>
                    <a:lstStyle/>
                    <a:p>
                      <a:pPr algn="just">
                        <a:lnSpc>
                          <a:spcPct val="150000"/>
                        </a:lnSpc>
                        <a:buFont typeface="Wingdings" panose="05000000000000000000" pitchFamily="2" charset="2"/>
                        <a:buChar char="à"/>
                      </a:pPr>
                      <a:r>
                        <a:rPr lang="en-US" sz="1600" b="1" u="sng"/>
                        <a:t>IoU:</a:t>
                      </a:r>
                      <a:r>
                        <a:rPr lang="en-US" sz="1600" b="0" u="none"/>
                        <a:t> </a:t>
                      </a:r>
                      <a:r>
                        <a:rPr lang="de-DE" sz="1600"/>
                        <a:t>BL übertraf die DB_SVTR- und DB++_SVTR-Modelle um 10 %.</a:t>
                      </a:r>
                    </a:p>
                    <a:p>
                      <a:pPr algn="just">
                        <a:lnSpc>
                          <a:spcPct val="150000"/>
                        </a:lnSpc>
                        <a:buFont typeface="Wingdings" panose="05000000000000000000" pitchFamily="2" charset="2"/>
                        <a:buChar char="à"/>
                      </a:pPr>
                      <a:r>
                        <a:rPr lang="en-US" sz="1600" b="1" u="sng"/>
                        <a:t>CER &amp; WER:</a:t>
                      </a:r>
                      <a:r>
                        <a:rPr lang="en-US" sz="1600" b="0" u="none"/>
                        <a:t> </a:t>
                      </a:r>
                      <a:r>
                        <a:rPr lang="de-DE" sz="1600"/>
                        <a:t>Sowohl vortrainierte als auch trainierte DB_SVTR-Modelle übertrafen BL.</a:t>
                      </a:r>
                      <a:endParaRPr lang="en-US" sz="1600"/>
                    </a:p>
                    <a:p>
                      <a:pPr algn="just">
                        <a:lnSpc>
                          <a:spcPct val="150000"/>
                        </a:lnSpc>
                        <a:buFont typeface="Wingdings" panose="05000000000000000000" pitchFamily="2" charset="2"/>
                        <a:buChar char="à"/>
                      </a:pPr>
                      <a:r>
                        <a:rPr lang="en-US" sz="1600" b="1" u="sng"/>
                        <a:t>Video Metrics:</a:t>
                      </a:r>
                      <a:r>
                        <a:rPr lang="en-US" sz="1600" b="0" u="none"/>
                        <a:t> </a:t>
                      </a:r>
                      <a:r>
                        <a:rPr lang="de-DE" sz="1600"/>
                        <a:t>Vortrainierte und trainierte DB_SVTR- und DB++_SVTR-Modelle übertrafen BL um 20 % bis 40 %.</a:t>
                      </a:r>
                    </a:p>
                    <a:p>
                      <a:pPr algn="just">
                        <a:lnSpc>
                          <a:spcPct val="150000"/>
                        </a:lnSpc>
                        <a:buFont typeface="Wingdings" panose="05000000000000000000" pitchFamily="2" charset="2"/>
                        <a:buChar char="à"/>
                      </a:pPr>
                      <a:r>
                        <a:rPr lang="en-US" sz="1600" b="1" u="sng"/>
                        <a:t>Frame per Second:</a:t>
                      </a:r>
                      <a:r>
                        <a:rPr lang="en-US" sz="1600" b="0" u="none"/>
                        <a:t> </a:t>
                      </a:r>
                      <a:r>
                        <a:rPr lang="de-DE" sz="1600"/>
                        <a:t>BL lief mit 30 FPS im Vergleich zu 10–30 FPS bei PaddleOCR-Modellen.</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551957121"/>
                  </a:ext>
                </a:extLst>
              </a:tr>
            </a:tbl>
          </a:graphicData>
        </a:graphic>
      </p:graphicFrame>
      <p:graphicFrame>
        <p:nvGraphicFramePr>
          <p:cNvPr id="21" name="Table 20">
            <a:extLst>
              <a:ext uri="{FF2B5EF4-FFF2-40B4-BE49-F238E27FC236}">
                <a16:creationId xmlns:a16="http://schemas.microsoft.com/office/drawing/2014/main" id="{48CB7AB3-AAEB-7DA0-1937-CF937BC297CA}"/>
              </a:ext>
            </a:extLst>
          </p:cNvPr>
          <p:cNvGraphicFramePr>
            <a:graphicFrameLocks noGrp="1"/>
          </p:cNvGraphicFramePr>
          <p:nvPr>
            <p:extLst>
              <p:ext uri="{D42A27DB-BD31-4B8C-83A1-F6EECF244321}">
                <p14:modId xmlns:p14="http://schemas.microsoft.com/office/powerpoint/2010/main" val="3433256360"/>
              </p:ext>
            </p:extLst>
          </p:nvPr>
        </p:nvGraphicFramePr>
        <p:xfrm>
          <a:off x="7662899" y="1007836"/>
          <a:ext cx="3425937" cy="4865825"/>
        </p:xfrm>
        <a:graphic>
          <a:graphicData uri="http://schemas.openxmlformats.org/drawingml/2006/table">
            <a:tbl>
              <a:tblPr firstRow="1" bandRow="1">
                <a:tableStyleId>{5C22544A-7EE6-4342-B048-85BDC9FD1C3A}</a:tableStyleId>
              </a:tblPr>
              <a:tblGrid>
                <a:gridCol w="3425937">
                  <a:extLst>
                    <a:ext uri="{9D8B030D-6E8A-4147-A177-3AD203B41FA5}">
                      <a16:colId xmlns:a16="http://schemas.microsoft.com/office/drawing/2014/main" val="1874514729"/>
                    </a:ext>
                  </a:extLst>
                </a:gridCol>
              </a:tblGrid>
              <a:tr h="448728">
                <a:tc>
                  <a:txBody>
                    <a:bodyPr/>
                    <a:lstStyle/>
                    <a:p>
                      <a:pPr algn="ctr"/>
                      <a:r>
                        <a:rPr lang="en-IN" sz="2000" b="1"/>
                        <a:t>Zukünftige Richtungen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259024513"/>
                  </a:ext>
                </a:extLst>
              </a:tr>
              <a:tr h="4417097">
                <a:tc>
                  <a:txBody>
                    <a:bodyPr/>
                    <a:lstStyle/>
                    <a:p>
                      <a:pPr algn="just">
                        <a:lnSpc>
                          <a:spcPct val="150000"/>
                        </a:lnSpc>
                        <a:buFont typeface="Wingdings" panose="05000000000000000000" pitchFamily="2" charset="2"/>
                        <a:buChar char="à"/>
                      </a:pPr>
                      <a:r>
                        <a:rPr lang="de-DE" sz="1600"/>
                        <a:t>Erweiterung der Datensatzvielfalt über den Automobilbereich hinaus</a:t>
                      </a:r>
                    </a:p>
                    <a:p>
                      <a:pPr algn="just">
                        <a:lnSpc>
                          <a:spcPct val="150000"/>
                        </a:lnSpc>
                        <a:buFont typeface="Wingdings" panose="05000000000000000000" pitchFamily="2" charset="2"/>
                        <a:buChar char="à"/>
                      </a:pPr>
                      <a:r>
                        <a:rPr lang="en-IN" sz="1600"/>
                        <a:t>Untersuchung leichterer Modelle</a:t>
                      </a:r>
                    </a:p>
                    <a:p>
                      <a:pPr algn="just">
                        <a:lnSpc>
                          <a:spcPct val="150000"/>
                        </a:lnSpc>
                        <a:buFont typeface="Wingdings" panose="05000000000000000000" pitchFamily="2" charset="2"/>
                        <a:buChar char="à"/>
                      </a:pPr>
                      <a:r>
                        <a:rPr lang="en-IN" sz="1600"/>
                        <a:t>Integration Mehrsprachunterstützung</a:t>
                      </a:r>
                    </a:p>
                    <a:p>
                      <a:pPr algn="just">
                        <a:lnSpc>
                          <a:spcPct val="150000"/>
                        </a:lnSpc>
                        <a:buFont typeface="Wingdings" panose="05000000000000000000" pitchFamily="2" charset="2"/>
                        <a:buChar char="à"/>
                      </a:pPr>
                      <a:r>
                        <a:rPr lang="en-IN" sz="1600"/>
                        <a:t>Erweiterte Datenaugmentierungstechniken</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551957121"/>
                  </a:ext>
                </a:extLst>
              </a:tr>
            </a:tbl>
          </a:graphicData>
        </a:graphic>
      </p:graphicFrame>
    </p:spTree>
    <p:extLst>
      <p:ext uri="{BB962C8B-B14F-4D97-AF65-F5344CB8AC3E}">
        <p14:creationId xmlns:p14="http://schemas.microsoft.com/office/powerpoint/2010/main" val="3157549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2F438-095C-2B70-06BA-2FCA85DEBDB2}"/>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990EE8CC-33C4-FD08-7001-06370D620318}"/>
              </a:ext>
            </a:extLst>
          </p:cNvPr>
          <p:cNvSpPr>
            <a:spLocks noGrp="1"/>
          </p:cNvSpPr>
          <p:nvPr>
            <p:ph type="title"/>
          </p:nvPr>
        </p:nvSpPr>
        <p:spPr>
          <a:xfrm>
            <a:off x="539750" y="359767"/>
            <a:ext cx="10440988" cy="361875"/>
          </a:xfrm>
        </p:spPr>
        <p:txBody>
          <a:bodyPr/>
          <a:lstStyle/>
          <a:p>
            <a:r>
              <a:rPr lang="de-DE"/>
              <a:t>Welche Art von Beiträgen kann ich für Greifswald leisten?</a:t>
            </a:r>
            <a:endParaRPr lang="en-US" dirty="0"/>
          </a:p>
        </p:txBody>
      </p:sp>
      <p:sp>
        <p:nvSpPr>
          <p:cNvPr id="2" name="Fußzeilenplatzhalter 1">
            <a:extLst>
              <a:ext uri="{FF2B5EF4-FFF2-40B4-BE49-F238E27FC236}">
                <a16:creationId xmlns:a16="http://schemas.microsoft.com/office/drawing/2014/main" id="{E80F66F4-A8A8-7A63-4F1F-CF0C484463E1}"/>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22A44335-4DB7-B051-46A9-A871B62CE76A}"/>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19</a:t>
            </a:fld>
            <a:endParaRPr lang="en-US" dirty="0"/>
          </a:p>
        </p:txBody>
      </p:sp>
      <p:graphicFrame>
        <p:nvGraphicFramePr>
          <p:cNvPr id="20" name="Table 19">
            <a:extLst>
              <a:ext uri="{FF2B5EF4-FFF2-40B4-BE49-F238E27FC236}">
                <a16:creationId xmlns:a16="http://schemas.microsoft.com/office/drawing/2014/main" id="{AA490F0A-1583-B86F-9810-2AD1F67F7ECA}"/>
              </a:ext>
            </a:extLst>
          </p:cNvPr>
          <p:cNvGraphicFramePr>
            <a:graphicFrameLocks noGrp="1"/>
          </p:cNvGraphicFramePr>
          <p:nvPr>
            <p:extLst>
              <p:ext uri="{D42A27DB-BD31-4B8C-83A1-F6EECF244321}">
                <p14:modId xmlns:p14="http://schemas.microsoft.com/office/powerpoint/2010/main" val="929873977"/>
              </p:ext>
            </p:extLst>
          </p:nvPr>
        </p:nvGraphicFramePr>
        <p:xfrm>
          <a:off x="539664" y="952084"/>
          <a:ext cx="5076564" cy="3591043"/>
        </p:xfrm>
        <a:graphic>
          <a:graphicData uri="http://schemas.openxmlformats.org/drawingml/2006/table">
            <a:tbl>
              <a:tblPr firstRow="1" bandRow="1">
                <a:tableStyleId>{5C22544A-7EE6-4342-B048-85BDC9FD1C3A}</a:tableStyleId>
              </a:tblPr>
              <a:tblGrid>
                <a:gridCol w="5076564">
                  <a:extLst>
                    <a:ext uri="{9D8B030D-6E8A-4147-A177-3AD203B41FA5}">
                      <a16:colId xmlns:a16="http://schemas.microsoft.com/office/drawing/2014/main" val="1874514729"/>
                    </a:ext>
                  </a:extLst>
                </a:gridCol>
              </a:tblGrid>
              <a:tr h="478120">
                <a:tc>
                  <a:txBody>
                    <a:bodyPr/>
                    <a:lstStyle/>
                    <a:p>
                      <a:pPr marL="0" marR="0" lvl="0" indent="0" algn="ctr" defTabSz="863995" rtl="0" eaLnBrk="1" fontAlgn="auto" latinLnBrk="0" hangingPunct="1">
                        <a:lnSpc>
                          <a:spcPct val="100000"/>
                        </a:lnSpc>
                        <a:spcBef>
                          <a:spcPts val="0"/>
                        </a:spcBef>
                        <a:spcAft>
                          <a:spcPts val="0"/>
                        </a:spcAft>
                        <a:buClrTx/>
                        <a:buSzTx/>
                        <a:buFontTx/>
                        <a:buNone/>
                        <a:tabLst/>
                        <a:defRPr/>
                      </a:pPr>
                      <a:r>
                        <a:rPr lang="en-IN" sz="2000"/>
                        <a:t>Technische Fähigkeiten -  Ford Motors Indien, HiWis, IAV </a:t>
                      </a:r>
                      <a:endParaRPr lang="en-US" sz="2000" b="1">
                        <a:solidFill>
                          <a:srgbClr val="FFFFFF"/>
                        </a:solidFill>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259024513"/>
                  </a:ext>
                </a:extLst>
              </a:tr>
              <a:tr h="2890003">
                <a:tc>
                  <a:txBody>
                    <a:bodyPr/>
                    <a:lstStyle/>
                    <a:p>
                      <a:pPr algn="just">
                        <a:lnSpc>
                          <a:spcPct val="150000"/>
                        </a:lnSpc>
                        <a:buFont typeface="Wingdings" panose="05000000000000000000" pitchFamily="2" charset="2"/>
                        <a:buChar char="à"/>
                      </a:pPr>
                      <a:r>
                        <a:rPr lang="en-US" sz="1600"/>
                        <a:t>3 J. Python</a:t>
                      </a:r>
                    </a:p>
                    <a:p>
                      <a:pPr algn="just">
                        <a:lnSpc>
                          <a:spcPct val="150000"/>
                        </a:lnSpc>
                        <a:buFont typeface="Wingdings" panose="05000000000000000000" pitchFamily="2" charset="2"/>
                        <a:buChar char="à"/>
                      </a:pPr>
                      <a:r>
                        <a:rPr lang="en-US" sz="1600"/>
                        <a:t>2 J. Data Science</a:t>
                      </a:r>
                    </a:p>
                    <a:p>
                      <a:pPr algn="just">
                        <a:lnSpc>
                          <a:spcPct val="150000"/>
                        </a:lnSpc>
                        <a:buFont typeface="Wingdings" panose="05000000000000000000" pitchFamily="2" charset="2"/>
                        <a:buChar char="à"/>
                      </a:pPr>
                      <a:r>
                        <a:rPr lang="en-US" sz="1600"/>
                        <a:t>Datenbanken: SQL, Pandas</a:t>
                      </a:r>
                    </a:p>
                    <a:p>
                      <a:pPr algn="just">
                        <a:lnSpc>
                          <a:spcPct val="150000"/>
                        </a:lnSpc>
                        <a:buFont typeface="Wingdings" panose="05000000000000000000" pitchFamily="2" charset="2"/>
                        <a:buChar char="à"/>
                      </a:pPr>
                      <a:r>
                        <a:rPr lang="en-US" sz="1600"/>
                        <a:t>Matplotlib, Streamlit, Plotly</a:t>
                      </a:r>
                    </a:p>
                    <a:p>
                      <a:pPr algn="just">
                        <a:lnSpc>
                          <a:spcPct val="150000"/>
                        </a:lnSpc>
                        <a:buFont typeface="Wingdings" panose="05000000000000000000" pitchFamily="2" charset="2"/>
                        <a:buChar char="à"/>
                      </a:pPr>
                      <a:r>
                        <a:rPr lang="en-US" sz="1600"/>
                        <a:t>Tableau (Grundkenntnisse)</a:t>
                      </a:r>
                    </a:p>
                    <a:p>
                      <a:pPr algn="just">
                        <a:lnSpc>
                          <a:spcPct val="150000"/>
                        </a:lnSpc>
                        <a:buFont typeface="Wingdings" panose="05000000000000000000" pitchFamily="2" charset="2"/>
                        <a:buChar char="à"/>
                      </a:pPr>
                      <a:r>
                        <a:rPr lang="en-US" sz="1600"/>
                        <a:t>ML Bibliotheken: Scikit-Learn, TensorFlow, PyTorch</a:t>
                      </a:r>
                    </a:p>
                    <a:p>
                      <a:pPr algn="just">
                        <a:lnSpc>
                          <a:spcPct val="150000"/>
                        </a:lnSpc>
                        <a:buFont typeface="Wingdings" panose="05000000000000000000" pitchFamily="2" charset="2"/>
                        <a:buChar char="à"/>
                      </a:pPr>
                      <a:r>
                        <a:rPr lang="en-US" sz="1600"/>
                        <a:t>Docker, Kubeflow, MLflow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551957121"/>
                  </a:ext>
                </a:extLst>
              </a:tr>
            </a:tbl>
          </a:graphicData>
        </a:graphic>
      </p:graphicFrame>
    </p:spTree>
    <p:extLst>
      <p:ext uri="{BB962C8B-B14F-4D97-AF65-F5344CB8AC3E}">
        <p14:creationId xmlns:p14="http://schemas.microsoft.com/office/powerpoint/2010/main" val="704146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62DE-992E-CDEA-6D30-9398BCE4966A}"/>
              </a:ext>
            </a:extLst>
          </p:cNvPr>
          <p:cNvSpPr>
            <a:spLocks noGrp="1"/>
          </p:cNvSpPr>
          <p:nvPr>
            <p:ph type="title"/>
          </p:nvPr>
        </p:nvSpPr>
        <p:spPr/>
        <p:txBody>
          <a:bodyPr/>
          <a:lstStyle/>
          <a:p>
            <a:r>
              <a:rPr lang="en-US"/>
              <a:t>Contents</a:t>
            </a:r>
          </a:p>
        </p:txBody>
      </p:sp>
      <p:sp>
        <p:nvSpPr>
          <p:cNvPr id="3" name="Footer Placeholder 2">
            <a:extLst>
              <a:ext uri="{FF2B5EF4-FFF2-40B4-BE49-F238E27FC236}">
                <a16:creationId xmlns:a16="http://schemas.microsoft.com/office/drawing/2014/main" id="{5F24BA12-7C8C-A1CF-495B-FBA71E2BFE41}"/>
              </a:ext>
            </a:extLst>
          </p:cNvPr>
          <p:cNvSpPr>
            <a:spLocks noGrp="1"/>
          </p:cNvSpPr>
          <p:nvPr>
            <p:ph type="ftr" sz="quarter" idx="10"/>
          </p:nvPr>
        </p:nvSpPr>
        <p:spPr>
          <a:xfrm>
            <a:off x="935708" y="6048399"/>
            <a:ext cx="683665" cy="179364"/>
          </a:xfrm>
        </p:spPr>
        <p:txBody>
          <a:bodyPr/>
          <a:lstStyle/>
          <a:p>
            <a:r>
              <a:rPr lang="en-US"/>
              <a:t>IAV 15.07.2025</a:t>
            </a:r>
            <a:endParaRPr lang="en-US" dirty="0"/>
          </a:p>
        </p:txBody>
      </p:sp>
      <p:sp>
        <p:nvSpPr>
          <p:cNvPr id="4" name="Slide Number Placeholder 3">
            <a:extLst>
              <a:ext uri="{FF2B5EF4-FFF2-40B4-BE49-F238E27FC236}">
                <a16:creationId xmlns:a16="http://schemas.microsoft.com/office/drawing/2014/main" id="{8C8FFB19-A247-69DD-969D-4E9763ECD649}"/>
              </a:ext>
            </a:extLst>
          </p:cNvPr>
          <p:cNvSpPr>
            <a:spLocks noGrp="1"/>
          </p:cNvSpPr>
          <p:nvPr>
            <p:ph type="sldNum" sz="quarter" idx="11"/>
          </p:nvPr>
        </p:nvSpPr>
        <p:spPr/>
        <p:txBody>
          <a:bodyPr/>
          <a:lstStyle/>
          <a:p>
            <a:fld id="{DD6C52D8-AF7F-4297-9A35-2617B7FF1801}" type="slidenum">
              <a:rPr lang="en-US" smtClean="0"/>
              <a:pPr/>
              <a:t>2</a:t>
            </a:fld>
            <a:endParaRPr lang="en-US" dirty="0"/>
          </a:p>
        </p:txBody>
      </p:sp>
      <p:graphicFrame>
        <p:nvGraphicFramePr>
          <p:cNvPr id="26" name="Diagram 25">
            <a:extLst>
              <a:ext uri="{FF2B5EF4-FFF2-40B4-BE49-F238E27FC236}">
                <a16:creationId xmlns:a16="http://schemas.microsoft.com/office/drawing/2014/main" id="{C9BF7AC7-8321-F58A-E67D-31FE1AAB323A}"/>
              </a:ext>
            </a:extLst>
          </p:cNvPr>
          <p:cNvGraphicFramePr>
            <a:graphicFrameLocks/>
          </p:cNvGraphicFramePr>
          <p:nvPr>
            <p:extLst>
              <p:ext uri="{D42A27DB-BD31-4B8C-83A1-F6EECF244321}">
                <p14:modId xmlns:p14="http://schemas.microsoft.com/office/powerpoint/2010/main" val="2536921323"/>
              </p:ext>
            </p:extLst>
          </p:nvPr>
        </p:nvGraphicFramePr>
        <p:xfrm>
          <a:off x="539664" y="1007044"/>
          <a:ext cx="10440988" cy="4733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2138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Bildplatzhalter 26">
            <a:extLst>
              <a:ext uri="{FF2B5EF4-FFF2-40B4-BE49-F238E27FC236}">
                <a16:creationId xmlns:a16="http://schemas.microsoft.com/office/drawing/2014/main" id="{AA7D4377-EB53-4F7B-BAA3-1931CE3F3BBC}"/>
              </a:ext>
            </a:extLst>
          </p:cNvPr>
          <p:cNvPicPr>
            <a:picLocks noGrp="1" noRot="1" noChangeAspect="1" noMove="1" noResize="1" noEditPoints="1" noAdjustHandles="1" noChangeArrowheads="1" noChangeShapeType="1" noCrop="1"/>
          </p:cNvPicPr>
          <p:nvPr>
            <p:ph type="pic" sz="quarter" idx="12"/>
          </p:nvPr>
        </p:nvPicPr>
        <p:blipFill rotWithShape="1">
          <a:blip r:embed="rId5" cstate="hqprint">
            <a:extLst>
              <a:ext uri="{28A0092B-C50C-407E-A947-70E740481C1C}">
                <a14:useLocalDpi xmlns:a14="http://schemas.microsoft.com/office/drawing/2010/main" val="0"/>
              </a:ext>
            </a:extLst>
          </a:blip>
          <a:srcRect/>
          <a:stretch/>
        </p:blipFill>
        <p:spPr/>
      </p:pic>
      <p:sp>
        <p:nvSpPr>
          <p:cNvPr id="7" name="Titel 6">
            <a:extLst>
              <a:ext uri="{FF2B5EF4-FFF2-40B4-BE49-F238E27FC236}">
                <a16:creationId xmlns:a16="http://schemas.microsoft.com/office/drawing/2014/main" id="{756A48F5-3F6F-47EA-B09F-3B3E65980B59}"/>
              </a:ext>
            </a:extLst>
          </p:cNvPr>
          <p:cNvSpPr>
            <a:spLocks noGrp="1"/>
          </p:cNvSpPr>
          <p:nvPr>
            <p:ph type="title"/>
          </p:nvPr>
        </p:nvSpPr>
        <p:spPr>
          <a:xfrm>
            <a:off x="539750" y="4300442"/>
            <a:ext cx="10440988" cy="668433"/>
          </a:xfrm>
        </p:spPr>
        <p:txBody>
          <a:bodyPr/>
          <a:lstStyle/>
          <a:p>
            <a:r>
              <a:rPr lang="de-DE" sz="4800">
                <a:solidFill>
                  <a:srgbClr val="BBE9FF"/>
                </a:solidFill>
              </a:rPr>
              <a:t>Vielen Dank für Ihre Aufmerksamkeit!</a:t>
            </a:r>
            <a:endParaRPr lang="de-DE" sz="4800" dirty="0">
              <a:solidFill>
                <a:srgbClr val="BBE9FF"/>
              </a:solidFill>
            </a:endParaRPr>
          </a:p>
        </p:txBody>
      </p:sp>
      <p:sp>
        <p:nvSpPr>
          <p:cNvPr id="3" name="Fußzeilenplatzhalter 2">
            <a:extLst>
              <a:ext uri="{FF2B5EF4-FFF2-40B4-BE49-F238E27FC236}">
                <a16:creationId xmlns:a16="http://schemas.microsoft.com/office/drawing/2014/main" id="{93FA27AA-EE31-4A17-92E6-DB7BFDFF4DEB}"/>
              </a:ext>
            </a:extLst>
          </p:cNvPr>
          <p:cNvSpPr>
            <a:spLocks noGrp="1"/>
          </p:cNvSpPr>
          <p:nvPr>
            <p:ph type="ftr" sz="quarter" idx="10"/>
          </p:nvPr>
        </p:nvSpPr>
        <p:spPr>
          <a:xfrm>
            <a:off x="972123" y="6048375"/>
            <a:ext cx="755673" cy="179364"/>
          </a:xfrm>
        </p:spPr>
        <p:txBody>
          <a:bodyPr/>
          <a:lstStyle/>
          <a:p>
            <a:r>
              <a:rPr lang="en-US"/>
              <a:t>IAV 15.07.2025</a:t>
            </a:r>
            <a:endParaRPr lang="en-US" dirty="0"/>
          </a:p>
        </p:txBody>
      </p:sp>
      <p:sp>
        <p:nvSpPr>
          <p:cNvPr id="4" name="Foliennummernplatzhalter 3">
            <a:extLst>
              <a:ext uri="{FF2B5EF4-FFF2-40B4-BE49-F238E27FC236}">
                <a16:creationId xmlns:a16="http://schemas.microsoft.com/office/drawing/2014/main" id="{796D58B4-DB43-4B06-ACFF-112EEA3F2188}"/>
              </a:ext>
            </a:extLst>
          </p:cNvPr>
          <p:cNvSpPr>
            <a:spLocks noGrp="1"/>
          </p:cNvSpPr>
          <p:nvPr>
            <p:ph type="sldNum" sz="quarter" idx="11"/>
          </p:nvPr>
        </p:nvSpPr>
        <p:spPr/>
        <p:txBody>
          <a:bodyPr/>
          <a:lstStyle/>
          <a:p>
            <a:fld id="{C651C7C4-31E4-E340-822E-DEA0EA75A835}" type="slidenum">
              <a:rPr lang="de-DE" smtClean="0"/>
              <a:pPr/>
              <a:t>20</a:t>
            </a:fld>
            <a:endParaRPr lang="de-DE" dirty="0"/>
          </a:p>
        </p:txBody>
      </p:sp>
      <p:pic>
        <p:nvPicPr>
          <p:cNvPr id="23" name="Grafik 22">
            <a:extLst>
              <a:ext uri="{FF2B5EF4-FFF2-40B4-BE49-F238E27FC236}">
                <a16:creationId xmlns:a16="http://schemas.microsoft.com/office/drawing/2014/main" id="{7E64BB16-6BA0-4940-BEF2-7E66B02F1EA0}"/>
              </a:ext>
            </a:extLst>
          </p:cNvPr>
          <p:cNvPicPr>
            <a:picLocks noGrp="1" noRot="1" noChangeAspect="1" noMove="1" noResize="1" noEditPoints="1" noAdjustHandles="1" noChangeArrowheads="1" noChangeShapeType="1" noCrop="1"/>
          </p:cNvPicPr>
          <p:nvPr>
            <p:custDataLst>
              <p:tags r:id="rId2"/>
            </p:custDataLst>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gray">
          <a:xfrm>
            <a:off x="10148244" y="5868379"/>
            <a:ext cx="976596" cy="540000"/>
          </a:xfrm>
          <a:prstGeom prst="rect">
            <a:avLst/>
          </a:prstGeom>
        </p:spPr>
      </p:pic>
    </p:spTree>
    <p:custDataLst>
      <p:tags r:id="rId1"/>
    </p:custDataLst>
    <p:extLst>
      <p:ext uri="{BB962C8B-B14F-4D97-AF65-F5344CB8AC3E}">
        <p14:creationId xmlns:p14="http://schemas.microsoft.com/office/powerpoint/2010/main" val="1029638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BA34493-D988-4172-8503-5C21DA187631}"/>
              </a:ext>
            </a:extLst>
          </p:cNvPr>
          <p:cNvSpPr>
            <a:spLocks noGrp="1"/>
          </p:cNvSpPr>
          <p:nvPr>
            <p:ph type="title"/>
            <p:custDataLst>
              <p:tags r:id="rId2"/>
            </p:custDataLst>
          </p:nvPr>
        </p:nvSpPr>
        <p:spPr/>
        <p:txBody>
          <a:bodyPr/>
          <a:lstStyle/>
          <a:p>
            <a:r>
              <a:rPr lang="en-US"/>
              <a:t>Contact</a:t>
            </a:r>
            <a:endParaRPr lang="en-US" dirty="0"/>
          </a:p>
        </p:txBody>
      </p:sp>
      <p:sp>
        <p:nvSpPr>
          <p:cNvPr id="2" name="Fußzeilenplatzhalter 1">
            <a:extLst>
              <a:ext uri="{FF2B5EF4-FFF2-40B4-BE49-F238E27FC236}">
                <a16:creationId xmlns:a16="http://schemas.microsoft.com/office/drawing/2014/main" id="{1A92AC00-1458-4355-9315-DE22D06396AF}"/>
              </a:ext>
            </a:extLst>
          </p:cNvPr>
          <p:cNvSpPr>
            <a:spLocks noGrp="1"/>
          </p:cNvSpPr>
          <p:nvPr>
            <p:ph type="ftr" sz="quarter" idx="3"/>
          </p:nvPr>
        </p:nvSpPr>
        <p:spPr/>
        <p:txBody>
          <a:bodyPr/>
          <a:lstStyle/>
          <a:p>
            <a:r>
              <a:rPr lang="en-US"/>
              <a:t>IAV  MM/YYYY  Department Code  Initials  Status: draft, confidential</a:t>
            </a:r>
            <a:endParaRPr lang="en-US" dirty="0"/>
          </a:p>
        </p:txBody>
      </p:sp>
      <p:sp>
        <p:nvSpPr>
          <p:cNvPr id="10" name="Foliennummernplatzhalter 9">
            <a:extLst>
              <a:ext uri="{FF2B5EF4-FFF2-40B4-BE49-F238E27FC236}">
                <a16:creationId xmlns:a16="http://schemas.microsoft.com/office/drawing/2014/main" id="{51864CDE-6951-401C-B278-D9B4CBABABC9}"/>
              </a:ext>
            </a:extLst>
          </p:cNvPr>
          <p:cNvSpPr>
            <a:spLocks noGrp="1"/>
          </p:cNvSpPr>
          <p:nvPr>
            <p:ph type="sldNum" sz="quarter" idx="4"/>
          </p:nvPr>
        </p:nvSpPr>
        <p:spPr/>
        <p:txBody>
          <a:bodyPr/>
          <a:lstStyle/>
          <a:p>
            <a:fld id="{C651C7C4-31E4-E340-822E-DEA0EA75A835}" type="slidenum">
              <a:rPr lang="en-US" smtClean="0"/>
              <a:pPr/>
              <a:t>21</a:t>
            </a:fld>
            <a:endParaRPr lang="en-US" dirty="0"/>
          </a:p>
        </p:txBody>
      </p:sp>
      <p:sp>
        <p:nvSpPr>
          <p:cNvPr id="7" name="Textplatzhalter 6">
            <a:extLst>
              <a:ext uri="{FF2B5EF4-FFF2-40B4-BE49-F238E27FC236}">
                <a16:creationId xmlns:a16="http://schemas.microsoft.com/office/drawing/2014/main" id="{D10E7627-693E-4577-A6E2-5891B69B95CD}"/>
              </a:ext>
            </a:extLst>
          </p:cNvPr>
          <p:cNvSpPr>
            <a:spLocks noGrp="1"/>
          </p:cNvSpPr>
          <p:nvPr>
            <p:ph type="body" sz="quarter" idx="13"/>
            <p:custDataLst>
              <p:tags r:id="rId3"/>
            </p:custDataLst>
          </p:nvPr>
        </p:nvSpPr>
        <p:spPr>
          <a:xfrm>
            <a:off x="539750" y="3960813"/>
            <a:ext cx="8280400" cy="1527406"/>
          </a:xfrm>
        </p:spPr>
        <p:txBody>
          <a:bodyPr/>
          <a:lstStyle/>
          <a:p>
            <a:r>
              <a:rPr lang="en-US" dirty="0"/>
              <a:t>Adhitya </a:t>
            </a:r>
            <a:r>
              <a:rPr lang="en-US"/>
              <a:t>Ramachandran Madhukar</a:t>
            </a:r>
          </a:p>
          <a:p>
            <a:r>
              <a:rPr lang="en-US"/>
              <a:t>Matriculation ID: 5266722</a:t>
            </a:r>
            <a:endParaRPr lang="en-US" dirty="0"/>
          </a:p>
          <a:p>
            <a:r>
              <a:rPr lang="en-US" dirty="0"/>
              <a:t>Master Thesis Student, IAV GmbH</a:t>
            </a:r>
          </a:p>
          <a:p>
            <a:r>
              <a:rPr lang="en-US" dirty="0" err="1"/>
              <a:t>Rockwellstraße</a:t>
            </a:r>
            <a:r>
              <a:rPr lang="en-US" dirty="0"/>
              <a:t> 12, 38518 </a:t>
            </a:r>
            <a:r>
              <a:rPr lang="en-US" dirty="0" err="1"/>
              <a:t>Gifhorn</a:t>
            </a:r>
            <a:r>
              <a:rPr lang="en-US" dirty="0"/>
              <a:t>, DE</a:t>
            </a:r>
            <a:br>
              <a:rPr lang="en-US" dirty="0"/>
            </a:br>
            <a:r>
              <a:rPr lang="en-US" dirty="0"/>
              <a:t>Phone +49 1525 1324313</a:t>
            </a:r>
          </a:p>
          <a:p>
            <a:r>
              <a:rPr lang="en-US" dirty="0"/>
              <a:t>adhitya.ramachandran.madhukar@iav.de </a:t>
            </a:r>
          </a:p>
        </p:txBody>
      </p:sp>
    </p:spTree>
    <p:custDataLst>
      <p:tags r:id="rId1"/>
    </p:custDataLst>
    <p:extLst>
      <p:ext uri="{BB962C8B-B14F-4D97-AF65-F5344CB8AC3E}">
        <p14:creationId xmlns:p14="http://schemas.microsoft.com/office/powerpoint/2010/main" val="1399101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D28A0-EC33-79EC-0CC3-FEB0E1C1EEBB}"/>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10F117B-8CB9-AFE9-108D-3C2F4AE39B4E}"/>
              </a:ext>
            </a:extLst>
          </p:cNvPr>
          <p:cNvSpPr>
            <a:spLocks noGrp="1"/>
          </p:cNvSpPr>
          <p:nvPr>
            <p:ph type="title"/>
          </p:nvPr>
        </p:nvSpPr>
        <p:spPr>
          <a:xfrm>
            <a:off x="539750" y="359767"/>
            <a:ext cx="10440988" cy="361875"/>
          </a:xfrm>
        </p:spPr>
        <p:txBody>
          <a:bodyPr/>
          <a:lstStyle/>
          <a:p>
            <a:r>
              <a:rPr lang="en-US" dirty="0"/>
              <a:t>Appendix: Hyperparameters</a:t>
            </a:r>
          </a:p>
        </p:txBody>
      </p:sp>
      <p:sp>
        <p:nvSpPr>
          <p:cNvPr id="2" name="Fußzeilenplatzhalter 1">
            <a:extLst>
              <a:ext uri="{FF2B5EF4-FFF2-40B4-BE49-F238E27FC236}">
                <a16:creationId xmlns:a16="http://schemas.microsoft.com/office/drawing/2014/main" id="{15909D65-F7FF-5417-9787-7A2757E83E47}"/>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87D700DD-248A-FBBC-8B17-BDC79041047F}"/>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22</a:t>
            </a:fld>
            <a:endParaRPr lang="en-US" dirty="0"/>
          </a:p>
        </p:txBody>
      </p:sp>
      <p:pic>
        <p:nvPicPr>
          <p:cNvPr id="10" name="Picture 9">
            <a:extLst>
              <a:ext uri="{FF2B5EF4-FFF2-40B4-BE49-F238E27FC236}">
                <a16:creationId xmlns:a16="http://schemas.microsoft.com/office/drawing/2014/main" id="{727447C8-2E09-0086-C4BB-1B33CF1D615F}"/>
              </a:ext>
            </a:extLst>
          </p:cNvPr>
          <p:cNvPicPr>
            <a:picLocks noChangeAspect="1"/>
          </p:cNvPicPr>
          <p:nvPr/>
        </p:nvPicPr>
        <p:blipFill>
          <a:blip r:embed="rId3"/>
          <a:srcRect l="2815" t="8885" r="2560" b="1107"/>
          <a:stretch/>
        </p:blipFill>
        <p:spPr>
          <a:xfrm>
            <a:off x="539664" y="863823"/>
            <a:ext cx="6084676" cy="5042736"/>
          </a:xfrm>
          <a:prstGeom prst="rect">
            <a:avLst/>
          </a:prstGeom>
        </p:spPr>
      </p:pic>
    </p:spTree>
    <p:extLst>
      <p:ext uri="{BB962C8B-B14F-4D97-AF65-F5344CB8AC3E}">
        <p14:creationId xmlns:p14="http://schemas.microsoft.com/office/powerpoint/2010/main" val="402592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53564-F7CF-188E-E33E-53B5B21E2DE1}"/>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35A6D139-2AB8-F62E-C9CE-1EDA81CA4126}"/>
              </a:ext>
            </a:extLst>
          </p:cNvPr>
          <p:cNvSpPr>
            <a:spLocks noGrp="1"/>
          </p:cNvSpPr>
          <p:nvPr>
            <p:ph type="title"/>
          </p:nvPr>
        </p:nvSpPr>
        <p:spPr>
          <a:xfrm>
            <a:off x="539750" y="359767"/>
            <a:ext cx="10440988" cy="361875"/>
          </a:xfrm>
        </p:spPr>
        <p:txBody>
          <a:bodyPr/>
          <a:lstStyle/>
          <a:p>
            <a:r>
              <a:rPr lang="en-US"/>
              <a:t>Detektor </a:t>
            </a:r>
            <a:r>
              <a:rPr lang="en-US" dirty="0"/>
              <a:t>- Differentiable Binarization with Adaptive Scale Fusion (DB++) </a:t>
            </a:r>
          </a:p>
        </p:txBody>
      </p:sp>
      <p:sp>
        <p:nvSpPr>
          <p:cNvPr id="2" name="Fußzeilenplatzhalter 1">
            <a:extLst>
              <a:ext uri="{FF2B5EF4-FFF2-40B4-BE49-F238E27FC236}">
                <a16:creationId xmlns:a16="http://schemas.microsoft.com/office/drawing/2014/main" id="{9ADF1F5D-594A-CE8A-F149-0756A2E3E286}"/>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0A41DDBF-17FE-B26D-56F0-F6F1804928F4}"/>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23</a:t>
            </a:fld>
            <a:endParaRPr lang="en-US" dirty="0"/>
          </a:p>
        </p:txBody>
      </p:sp>
      <p:sp>
        <p:nvSpPr>
          <p:cNvPr id="22" name="Textfeld 3128">
            <a:extLst>
              <a:ext uri="{FF2B5EF4-FFF2-40B4-BE49-F238E27FC236}">
                <a16:creationId xmlns:a16="http://schemas.microsoft.com/office/drawing/2014/main" id="{20E56F35-AB68-1F4F-B2EA-A47A66B4DC8D}"/>
              </a:ext>
            </a:extLst>
          </p:cNvPr>
          <p:cNvSpPr txBox="1"/>
          <p:nvPr/>
        </p:nvSpPr>
        <p:spPr>
          <a:xfrm>
            <a:off x="431650" y="4061836"/>
            <a:ext cx="10549088" cy="1599173"/>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a:t>Eingeführt im Jahr 2022 zur Verbesserung der Erkennungsfähigkeiten der Differentiable Binarization (DB).</a:t>
            </a:r>
          </a:p>
          <a:p>
            <a:pPr algn="just">
              <a:buFont typeface="Wingdings" panose="05000000000000000000" pitchFamily="2" charset="2"/>
              <a:buChar char="à"/>
            </a:pPr>
            <a:r>
              <a:rPr lang="de-DE"/>
              <a:t>ASF-Modul, das verschiedene Skalen von Merkmalen mit unterschiedlichen Aufmerksamkeitsgewichten kombiniert, wodurch stärker auf Merkmale fokussiert wird, die schwerer als üblich zu extrahieren sind.</a:t>
            </a:r>
          </a:p>
          <a:p>
            <a:pPr algn="just">
              <a:buFont typeface="Wingdings" panose="05000000000000000000" pitchFamily="2" charset="2"/>
              <a:buChar char="à"/>
            </a:pPr>
            <a:r>
              <a:rPr lang="de-DE"/>
              <a:t>Beibehaltung ähnlicher Loss und Nutzung des DB-Moduls wie bei der ursprünglichen DB-Methode.</a:t>
            </a:r>
          </a:p>
          <a:p>
            <a:pPr algn="just">
              <a:buFont typeface="Wingdings" panose="05000000000000000000" pitchFamily="2" charset="2"/>
              <a:buChar char="à"/>
            </a:pPr>
            <a:r>
              <a:rPr lang="de-DE"/>
              <a:t>Verbesserte Detektionsgenauigkeit im Vergleich zu DB.</a:t>
            </a:r>
            <a:endParaRPr lang="en-US" dirty="0">
              <a:sym typeface="Wingdings" panose="05000000000000000000" pitchFamily="2" charset="2"/>
            </a:endParaRPr>
          </a:p>
        </p:txBody>
      </p:sp>
      <p:grpSp>
        <p:nvGrpSpPr>
          <p:cNvPr id="65" name="Group 64">
            <a:extLst>
              <a:ext uri="{FF2B5EF4-FFF2-40B4-BE49-F238E27FC236}">
                <a16:creationId xmlns:a16="http://schemas.microsoft.com/office/drawing/2014/main" id="{1763B78F-8403-C856-E846-1CC938CC0AF2}"/>
              </a:ext>
            </a:extLst>
          </p:cNvPr>
          <p:cNvGrpSpPr/>
          <p:nvPr/>
        </p:nvGrpSpPr>
        <p:grpSpPr>
          <a:xfrm>
            <a:off x="431651" y="993605"/>
            <a:ext cx="5976663" cy="1891252"/>
            <a:chOff x="431651" y="993605"/>
            <a:chExt cx="5976663" cy="1891252"/>
          </a:xfrm>
        </p:grpSpPr>
        <p:sp>
          <p:nvSpPr>
            <p:cNvPr id="20" name="Rectangle: Rounded Corners 19">
              <a:extLst>
                <a:ext uri="{FF2B5EF4-FFF2-40B4-BE49-F238E27FC236}">
                  <a16:creationId xmlns:a16="http://schemas.microsoft.com/office/drawing/2014/main" id="{5EB7D4E0-A925-4F31-8B2E-F9AE1699AC65}"/>
                </a:ext>
              </a:extLst>
            </p:cNvPr>
            <p:cNvSpPr/>
            <p:nvPr/>
          </p:nvSpPr>
          <p:spPr>
            <a:xfrm>
              <a:off x="431651" y="993605"/>
              <a:ext cx="5976663" cy="1891252"/>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pic>
          <p:nvPicPr>
            <p:cNvPr id="3" name="Picture 2">
              <a:extLst>
                <a:ext uri="{FF2B5EF4-FFF2-40B4-BE49-F238E27FC236}">
                  <a16:creationId xmlns:a16="http://schemas.microsoft.com/office/drawing/2014/main" id="{7FDEFC46-E2D2-435A-BF55-91DD93E9211D}"/>
                </a:ext>
              </a:extLst>
            </p:cNvPr>
            <p:cNvPicPr>
              <a:picLocks noChangeAspect="1"/>
            </p:cNvPicPr>
            <p:nvPr/>
          </p:nvPicPr>
          <p:blipFill>
            <a:blip r:embed="rId3"/>
            <a:srcRect l="1418" t="3249" r="1414" b="40400"/>
            <a:stretch/>
          </p:blipFill>
          <p:spPr>
            <a:xfrm>
              <a:off x="539664" y="1138345"/>
              <a:ext cx="5794925" cy="1597685"/>
            </a:xfrm>
            <a:prstGeom prst="rect">
              <a:avLst/>
            </a:prstGeom>
          </p:spPr>
        </p:pic>
      </p:grpSp>
      <p:sp>
        <p:nvSpPr>
          <p:cNvPr id="64" name="Textfeld 7">
            <a:extLst>
              <a:ext uri="{FF2B5EF4-FFF2-40B4-BE49-F238E27FC236}">
                <a16:creationId xmlns:a16="http://schemas.microsoft.com/office/drawing/2014/main" id="{B119898E-3D23-A6FD-1831-7BB46016FD3A}"/>
              </a:ext>
            </a:extLst>
          </p:cNvPr>
          <p:cNvSpPr txBox="1"/>
          <p:nvPr/>
        </p:nvSpPr>
        <p:spPr>
          <a:xfrm>
            <a:off x="431651" y="2999884"/>
            <a:ext cx="6336666" cy="215444"/>
          </a:xfrm>
          <a:prstGeom prst="rect">
            <a:avLst/>
          </a:prstGeom>
          <a:noFill/>
        </p:spPr>
        <p:txBody>
          <a:bodyPr wrap="square">
            <a:spAutoFit/>
          </a:bodyPr>
          <a:lstStyle/>
          <a:p>
            <a:r>
              <a:rPr lang="en-US" sz="800" b="0" i="0" u="none" strike="noStrike" baseline="0" dirty="0" err="1">
                <a:latin typeface="Times New Roman" panose="02020603050405020304" pitchFamily="18" charset="0"/>
              </a:rPr>
              <a:t>Minghui</a:t>
            </a:r>
            <a:r>
              <a:rPr lang="en-US" sz="800" b="0" i="0" u="none" strike="noStrike" baseline="0" dirty="0">
                <a:latin typeface="Times New Roman" panose="02020603050405020304" pitchFamily="18" charset="0"/>
              </a:rPr>
              <a:t> Liao </a:t>
            </a:r>
            <a:r>
              <a:rPr lang="en-US" sz="800" b="0" i="0" u="none" strike="noStrike" baseline="0">
                <a:latin typeface="Times New Roman" panose="02020603050405020304" pitchFamily="18" charset="0"/>
              </a:rPr>
              <a:t>et al. Real-time scene text detection with differentiable binarization and adaptive scale fusion.</a:t>
            </a:r>
            <a:endParaRPr lang="de-DE" sz="800" dirty="0"/>
          </a:p>
        </p:txBody>
      </p:sp>
      <p:grpSp>
        <p:nvGrpSpPr>
          <p:cNvPr id="73" name="Group 72">
            <a:extLst>
              <a:ext uri="{FF2B5EF4-FFF2-40B4-BE49-F238E27FC236}">
                <a16:creationId xmlns:a16="http://schemas.microsoft.com/office/drawing/2014/main" id="{512538BC-3FD7-95DF-9DA2-F9585BFA5EA2}"/>
              </a:ext>
            </a:extLst>
          </p:cNvPr>
          <p:cNvGrpSpPr/>
          <p:nvPr/>
        </p:nvGrpSpPr>
        <p:grpSpPr>
          <a:xfrm>
            <a:off x="6516327" y="1295848"/>
            <a:ext cx="4273282" cy="1287333"/>
            <a:chOff x="6455515" y="1138344"/>
            <a:chExt cx="4273282" cy="1287333"/>
          </a:xfrm>
        </p:grpSpPr>
        <p:pic>
          <p:nvPicPr>
            <p:cNvPr id="66" name="Picture 65">
              <a:extLst>
                <a:ext uri="{FF2B5EF4-FFF2-40B4-BE49-F238E27FC236}">
                  <a16:creationId xmlns:a16="http://schemas.microsoft.com/office/drawing/2014/main" id="{046F2CEA-E6EE-B7FA-B8DA-341AFCF898A6}"/>
                </a:ext>
              </a:extLst>
            </p:cNvPr>
            <p:cNvPicPr>
              <a:picLocks noChangeAspect="1"/>
            </p:cNvPicPr>
            <p:nvPr/>
          </p:nvPicPr>
          <p:blipFill>
            <a:blip r:embed="rId4"/>
            <a:srcRect l="3470" t="5539" r="4091" b="6046"/>
            <a:stretch/>
          </p:blipFill>
          <p:spPr>
            <a:xfrm>
              <a:off x="6546685" y="1179380"/>
              <a:ext cx="4110104" cy="1145871"/>
            </a:xfrm>
            <a:prstGeom prst="rect">
              <a:avLst/>
            </a:prstGeom>
          </p:spPr>
        </p:pic>
        <p:sp>
          <p:nvSpPr>
            <p:cNvPr id="71" name="Rectangle: Rounded Corners 70">
              <a:extLst>
                <a:ext uri="{FF2B5EF4-FFF2-40B4-BE49-F238E27FC236}">
                  <a16:creationId xmlns:a16="http://schemas.microsoft.com/office/drawing/2014/main" id="{84653CE7-1B7B-3320-97F3-C7B578F44238}"/>
                </a:ext>
              </a:extLst>
            </p:cNvPr>
            <p:cNvSpPr/>
            <p:nvPr/>
          </p:nvSpPr>
          <p:spPr>
            <a:xfrm>
              <a:off x="6455515" y="1138344"/>
              <a:ext cx="4273282" cy="1287333"/>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grpSp>
    </p:spTree>
    <p:extLst>
      <p:ext uri="{BB962C8B-B14F-4D97-AF65-F5344CB8AC3E}">
        <p14:creationId xmlns:p14="http://schemas.microsoft.com/office/powerpoint/2010/main" val="1334851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1912F-12D4-B805-0C64-E0B96B14913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261CBFF0-23DE-130B-566E-5E49A5953EEA}"/>
              </a:ext>
            </a:extLst>
          </p:cNvPr>
          <p:cNvSpPr>
            <a:spLocks noGrp="1"/>
          </p:cNvSpPr>
          <p:nvPr>
            <p:ph type="title"/>
          </p:nvPr>
        </p:nvSpPr>
        <p:spPr>
          <a:xfrm>
            <a:off x="539750" y="359767"/>
            <a:ext cx="10440988" cy="361875"/>
          </a:xfrm>
        </p:spPr>
        <p:txBody>
          <a:bodyPr/>
          <a:lstStyle/>
          <a:p>
            <a:r>
              <a:rPr lang="en-US"/>
              <a:t>Detektor - </a:t>
            </a:r>
            <a:r>
              <a:rPr lang="en-US" dirty="0"/>
              <a:t>Single Shot Arbitrarily Shaped Text (SAST)</a:t>
            </a:r>
          </a:p>
        </p:txBody>
      </p:sp>
      <p:sp>
        <p:nvSpPr>
          <p:cNvPr id="2" name="Fußzeilenplatzhalter 1">
            <a:extLst>
              <a:ext uri="{FF2B5EF4-FFF2-40B4-BE49-F238E27FC236}">
                <a16:creationId xmlns:a16="http://schemas.microsoft.com/office/drawing/2014/main" id="{754939B5-9199-99E7-8946-8024F5F236CF}"/>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67934D6E-CCE6-8A31-4EFD-6C6FECA78D66}"/>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24</a:t>
            </a:fld>
            <a:endParaRPr lang="en-US" dirty="0"/>
          </a:p>
        </p:txBody>
      </p:sp>
      <p:sp>
        <p:nvSpPr>
          <p:cNvPr id="20" name="Rectangle: Rounded Corners 19">
            <a:extLst>
              <a:ext uri="{FF2B5EF4-FFF2-40B4-BE49-F238E27FC236}">
                <a16:creationId xmlns:a16="http://schemas.microsoft.com/office/drawing/2014/main" id="{725C7588-EB2B-6C0B-406E-EC666C89E484}"/>
              </a:ext>
            </a:extLst>
          </p:cNvPr>
          <p:cNvSpPr/>
          <p:nvPr/>
        </p:nvSpPr>
        <p:spPr>
          <a:xfrm>
            <a:off x="340096" y="838757"/>
            <a:ext cx="4700068" cy="2462713"/>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sp>
        <p:nvSpPr>
          <p:cNvPr id="22" name="Textfeld 3128">
            <a:extLst>
              <a:ext uri="{FF2B5EF4-FFF2-40B4-BE49-F238E27FC236}">
                <a16:creationId xmlns:a16="http://schemas.microsoft.com/office/drawing/2014/main" id="{B002D8F8-3339-C509-3695-F86F0B879069}"/>
              </a:ext>
            </a:extLst>
          </p:cNvPr>
          <p:cNvSpPr txBox="1"/>
          <p:nvPr/>
        </p:nvSpPr>
        <p:spPr>
          <a:xfrm>
            <a:off x="340096" y="3792324"/>
            <a:ext cx="10780381" cy="2184067"/>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a:t>Eingeführt im Jahr 2019, speziell für die Texterkennung bei unregelmäßigen Geometrien entwickelt.</a:t>
            </a:r>
            <a:endParaRPr lang="en-US">
              <a:sym typeface="Wingdings" panose="05000000000000000000" pitchFamily="2" charset="2"/>
            </a:endParaRPr>
          </a:p>
          <a:p>
            <a:pPr algn="just">
              <a:buFont typeface="Wingdings" panose="05000000000000000000" pitchFamily="2" charset="2"/>
              <a:buChar char="à"/>
            </a:pPr>
            <a:r>
              <a:rPr lang="en-US">
                <a:sym typeface="Wingdings" panose="05000000000000000000" pitchFamily="2" charset="2"/>
              </a:rPr>
              <a:t>Context </a:t>
            </a:r>
            <a:r>
              <a:rPr lang="en-US" dirty="0">
                <a:sym typeface="Wingdings" panose="05000000000000000000" pitchFamily="2" charset="2"/>
              </a:rPr>
              <a:t>Attention Block (CAB</a:t>
            </a:r>
            <a:r>
              <a:rPr lang="en-US">
                <a:sym typeface="Wingdings" panose="05000000000000000000" pitchFamily="2" charset="2"/>
              </a:rPr>
              <a:t>): </a:t>
            </a:r>
            <a:r>
              <a:rPr lang="de-DE"/>
              <a:t>Aggregiert kontextuelle Informationen auf mehreren Skalen, um langfristige Pixelabhängigkeiten zu erfassen.</a:t>
            </a:r>
            <a:endParaRPr lang="en-US" dirty="0">
              <a:sym typeface="Wingdings" panose="05000000000000000000" pitchFamily="2" charset="2"/>
            </a:endParaRPr>
          </a:p>
          <a:p>
            <a:pPr algn="just">
              <a:buFont typeface="Wingdings" panose="05000000000000000000" pitchFamily="2" charset="2"/>
              <a:buChar char="à"/>
            </a:pPr>
            <a:r>
              <a:rPr lang="en-US" dirty="0">
                <a:sym typeface="Wingdings" panose="05000000000000000000" pitchFamily="2" charset="2"/>
              </a:rPr>
              <a:t>Text instance segmentation</a:t>
            </a:r>
            <a:r>
              <a:rPr lang="en-US">
                <a:sym typeface="Wingdings" panose="05000000000000000000" pitchFamily="2" charset="2"/>
              </a:rPr>
              <a:t>: </a:t>
            </a:r>
            <a:r>
              <a:rPr lang="de-DE"/>
              <a:t>Nutzt Maps zur Gruppierung von Pixeln in Textinstanzen und adressiert fragmentierte Texte</a:t>
            </a:r>
            <a:r>
              <a:rPr lang="en-US">
                <a:sym typeface="Wingdings" panose="05000000000000000000" pitchFamily="2" charset="2"/>
              </a:rPr>
              <a:t>.</a:t>
            </a:r>
            <a:endParaRPr lang="en-US" dirty="0">
              <a:sym typeface="Wingdings" panose="05000000000000000000" pitchFamily="2" charset="2"/>
            </a:endParaRPr>
          </a:p>
          <a:p>
            <a:pPr algn="just">
              <a:buFont typeface="Wingdings" panose="05000000000000000000" pitchFamily="2" charset="2"/>
              <a:buChar char="à"/>
            </a:pPr>
            <a:r>
              <a:rPr lang="en-US" dirty="0">
                <a:sym typeface="Wingdings" panose="05000000000000000000" pitchFamily="2" charset="2"/>
              </a:rPr>
              <a:t>Loss Functions: Dice </a:t>
            </a:r>
            <a:r>
              <a:rPr lang="en-US">
                <a:sym typeface="Wingdings" panose="05000000000000000000" pitchFamily="2" charset="2"/>
              </a:rPr>
              <a:t>Loss </a:t>
            </a:r>
            <a:r>
              <a:rPr lang="en-IN"/>
              <a:t>für</a:t>
            </a:r>
            <a:r>
              <a:rPr lang="en-US">
                <a:sym typeface="Wingdings" panose="05000000000000000000" pitchFamily="2" charset="2"/>
              </a:rPr>
              <a:t> </a:t>
            </a:r>
            <a:r>
              <a:rPr lang="en-US" dirty="0">
                <a:sym typeface="Wingdings" panose="05000000000000000000" pitchFamily="2" charset="2"/>
              </a:rPr>
              <a:t>Text Center Line (TCL); Smooth-L1 </a:t>
            </a:r>
            <a:r>
              <a:rPr lang="en-US">
                <a:sym typeface="Wingdings" panose="05000000000000000000" pitchFamily="2" charset="2"/>
              </a:rPr>
              <a:t>Loss </a:t>
            </a:r>
            <a:r>
              <a:rPr lang="en-IN"/>
              <a:t>für</a:t>
            </a:r>
            <a:r>
              <a:rPr lang="en-US">
                <a:sym typeface="Wingdings" panose="05000000000000000000" pitchFamily="2" charset="2"/>
              </a:rPr>
              <a:t> </a:t>
            </a:r>
            <a:r>
              <a:rPr lang="en-US" dirty="0">
                <a:sym typeface="Wingdings" panose="05000000000000000000" pitchFamily="2" charset="2"/>
              </a:rPr>
              <a:t>Text Vertex Offset (TVO), Text Center Offset (TCO), and Text Border Offset (TBO).</a:t>
            </a:r>
          </a:p>
        </p:txBody>
      </p:sp>
      <p:sp>
        <p:nvSpPr>
          <p:cNvPr id="38" name="Textfeld 7">
            <a:extLst>
              <a:ext uri="{FF2B5EF4-FFF2-40B4-BE49-F238E27FC236}">
                <a16:creationId xmlns:a16="http://schemas.microsoft.com/office/drawing/2014/main" id="{6B006F35-BA09-FA9D-2D1F-D72E1533AF6C}"/>
              </a:ext>
            </a:extLst>
          </p:cNvPr>
          <p:cNvSpPr txBox="1"/>
          <p:nvPr/>
        </p:nvSpPr>
        <p:spPr>
          <a:xfrm>
            <a:off x="340096" y="3310863"/>
            <a:ext cx="6336666" cy="215444"/>
          </a:xfrm>
          <a:prstGeom prst="rect">
            <a:avLst/>
          </a:prstGeom>
          <a:noFill/>
        </p:spPr>
        <p:txBody>
          <a:bodyPr wrap="square">
            <a:spAutoFit/>
          </a:bodyPr>
          <a:lstStyle/>
          <a:p>
            <a:r>
              <a:rPr lang="en-US" sz="800" b="0" i="0" u="none" strike="noStrike" baseline="0" dirty="0">
                <a:latin typeface="Times New Roman" panose="02020603050405020304" pitchFamily="18" charset="0"/>
              </a:rPr>
              <a:t>Pengfei Wang </a:t>
            </a:r>
            <a:r>
              <a:rPr lang="en-US" sz="800" b="0" i="0" u="none" strike="noStrike" baseline="0">
                <a:latin typeface="Times New Roman" panose="02020603050405020304" pitchFamily="18" charset="0"/>
              </a:rPr>
              <a:t>et al. Single-shot arbitrarily-shaped text detector based on context attended multi-task learning.</a:t>
            </a:r>
            <a:endParaRPr lang="de-DE" sz="800" dirty="0"/>
          </a:p>
        </p:txBody>
      </p:sp>
      <p:pic>
        <p:nvPicPr>
          <p:cNvPr id="3" name="Picture 2">
            <a:extLst>
              <a:ext uri="{FF2B5EF4-FFF2-40B4-BE49-F238E27FC236}">
                <a16:creationId xmlns:a16="http://schemas.microsoft.com/office/drawing/2014/main" id="{D69E20C5-B814-919F-4AFD-105CDB39AE64}"/>
              </a:ext>
            </a:extLst>
          </p:cNvPr>
          <p:cNvPicPr>
            <a:picLocks noChangeAspect="1"/>
          </p:cNvPicPr>
          <p:nvPr/>
        </p:nvPicPr>
        <p:blipFill>
          <a:blip r:embed="rId3"/>
          <a:srcRect l="3970" t="4717" r="2349" b="15550"/>
          <a:stretch/>
        </p:blipFill>
        <p:spPr>
          <a:xfrm>
            <a:off x="482311" y="965191"/>
            <a:ext cx="4415637" cy="2207820"/>
          </a:xfrm>
          <a:prstGeom prst="rect">
            <a:avLst/>
          </a:prstGeom>
        </p:spPr>
      </p:pic>
      <p:grpSp>
        <p:nvGrpSpPr>
          <p:cNvPr id="29" name="Group 28">
            <a:extLst>
              <a:ext uri="{FF2B5EF4-FFF2-40B4-BE49-F238E27FC236}">
                <a16:creationId xmlns:a16="http://schemas.microsoft.com/office/drawing/2014/main" id="{A4973B2E-49A9-8DB9-8E3F-B8E95FB6BA71}"/>
              </a:ext>
            </a:extLst>
          </p:cNvPr>
          <p:cNvGrpSpPr/>
          <p:nvPr/>
        </p:nvGrpSpPr>
        <p:grpSpPr>
          <a:xfrm>
            <a:off x="5124101" y="838757"/>
            <a:ext cx="6038819" cy="2014619"/>
            <a:chOff x="5400203" y="937436"/>
            <a:chExt cx="6038819" cy="2014619"/>
          </a:xfrm>
        </p:grpSpPr>
        <p:sp>
          <p:nvSpPr>
            <p:cNvPr id="9" name="Rectangle: Rounded Corners 8">
              <a:extLst>
                <a:ext uri="{FF2B5EF4-FFF2-40B4-BE49-F238E27FC236}">
                  <a16:creationId xmlns:a16="http://schemas.microsoft.com/office/drawing/2014/main" id="{2EB4655F-247B-BAA5-C5CC-0849037A78DD}"/>
                </a:ext>
              </a:extLst>
            </p:cNvPr>
            <p:cNvSpPr/>
            <p:nvPr/>
          </p:nvSpPr>
          <p:spPr>
            <a:xfrm>
              <a:off x="5400203" y="937436"/>
              <a:ext cx="6038819" cy="2014619"/>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pic>
          <p:nvPicPr>
            <p:cNvPr id="16" name="Picture 15">
              <a:extLst>
                <a:ext uri="{FF2B5EF4-FFF2-40B4-BE49-F238E27FC236}">
                  <a16:creationId xmlns:a16="http://schemas.microsoft.com/office/drawing/2014/main" id="{1E16F0FF-11B8-7AD6-4BF4-9FA80BD36AE7}"/>
                </a:ext>
              </a:extLst>
            </p:cNvPr>
            <p:cNvPicPr>
              <a:picLocks noChangeAspect="1"/>
            </p:cNvPicPr>
            <p:nvPr/>
          </p:nvPicPr>
          <p:blipFill>
            <a:blip r:embed="rId4"/>
            <a:srcRect l="636" t="6010" r="1943" b="8144"/>
            <a:stretch/>
          </p:blipFill>
          <p:spPr>
            <a:xfrm>
              <a:off x="5566826" y="1026369"/>
              <a:ext cx="5243563" cy="413517"/>
            </a:xfrm>
            <a:prstGeom prst="rect">
              <a:avLst/>
            </a:prstGeom>
          </p:spPr>
        </p:pic>
        <p:pic>
          <p:nvPicPr>
            <p:cNvPr id="18" name="Picture 17">
              <a:extLst>
                <a:ext uri="{FF2B5EF4-FFF2-40B4-BE49-F238E27FC236}">
                  <a16:creationId xmlns:a16="http://schemas.microsoft.com/office/drawing/2014/main" id="{E92D69D5-5402-D370-75C4-97BF5F88B377}"/>
                </a:ext>
              </a:extLst>
            </p:cNvPr>
            <p:cNvPicPr>
              <a:picLocks noChangeAspect="1"/>
            </p:cNvPicPr>
            <p:nvPr/>
          </p:nvPicPr>
          <p:blipFill>
            <a:blip r:embed="rId5"/>
            <a:srcRect l="2284" t="18734" r="1614" b="4579"/>
            <a:stretch/>
          </p:blipFill>
          <p:spPr>
            <a:xfrm>
              <a:off x="5504687" y="1509563"/>
              <a:ext cx="2856124" cy="416336"/>
            </a:xfrm>
            <a:prstGeom prst="rect">
              <a:avLst/>
            </a:prstGeom>
          </p:spPr>
        </p:pic>
        <p:pic>
          <p:nvPicPr>
            <p:cNvPr id="24" name="Picture 23">
              <a:extLst>
                <a:ext uri="{FF2B5EF4-FFF2-40B4-BE49-F238E27FC236}">
                  <a16:creationId xmlns:a16="http://schemas.microsoft.com/office/drawing/2014/main" id="{C9B65D6D-67CE-974B-0CE7-1E6AC32114BF}"/>
                </a:ext>
              </a:extLst>
            </p:cNvPr>
            <p:cNvPicPr>
              <a:picLocks noChangeAspect="1"/>
            </p:cNvPicPr>
            <p:nvPr/>
          </p:nvPicPr>
          <p:blipFill>
            <a:blip r:embed="rId6"/>
            <a:srcRect l="1799" r="1010" b="21145"/>
            <a:stretch/>
          </p:blipFill>
          <p:spPr>
            <a:xfrm>
              <a:off x="8403254" y="1509563"/>
              <a:ext cx="2993325" cy="416336"/>
            </a:xfrm>
            <a:prstGeom prst="rect">
              <a:avLst/>
            </a:prstGeom>
          </p:spPr>
        </p:pic>
        <p:pic>
          <p:nvPicPr>
            <p:cNvPr id="26" name="Picture 25">
              <a:extLst>
                <a:ext uri="{FF2B5EF4-FFF2-40B4-BE49-F238E27FC236}">
                  <a16:creationId xmlns:a16="http://schemas.microsoft.com/office/drawing/2014/main" id="{4B38B04B-88B4-0329-B3BA-F85FD64461D3}"/>
                </a:ext>
              </a:extLst>
            </p:cNvPr>
            <p:cNvPicPr>
              <a:picLocks noChangeAspect="1"/>
            </p:cNvPicPr>
            <p:nvPr/>
          </p:nvPicPr>
          <p:blipFill>
            <a:blip r:embed="rId7"/>
            <a:srcRect t="1164"/>
            <a:stretch/>
          </p:blipFill>
          <p:spPr>
            <a:xfrm>
              <a:off x="5504687" y="1960101"/>
              <a:ext cx="2808312" cy="419064"/>
            </a:xfrm>
            <a:prstGeom prst="rect">
              <a:avLst/>
            </a:prstGeom>
          </p:spPr>
        </p:pic>
        <p:pic>
          <p:nvPicPr>
            <p:cNvPr id="28" name="Picture 27">
              <a:extLst>
                <a:ext uri="{FF2B5EF4-FFF2-40B4-BE49-F238E27FC236}">
                  <a16:creationId xmlns:a16="http://schemas.microsoft.com/office/drawing/2014/main" id="{6302BE2E-B6DD-0608-B56F-A0464B5F0F7D}"/>
                </a:ext>
              </a:extLst>
            </p:cNvPr>
            <p:cNvPicPr>
              <a:picLocks noChangeAspect="1"/>
            </p:cNvPicPr>
            <p:nvPr/>
          </p:nvPicPr>
          <p:blipFill>
            <a:blip r:embed="rId8"/>
            <a:stretch>
              <a:fillRect/>
            </a:stretch>
          </p:blipFill>
          <p:spPr>
            <a:xfrm>
              <a:off x="7101595" y="2299550"/>
              <a:ext cx="2518431" cy="549586"/>
            </a:xfrm>
            <a:prstGeom prst="rect">
              <a:avLst/>
            </a:prstGeom>
          </p:spPr>
        </p:pic>
      </p:grpSp>
    </p:spTree>
    <p:extLst>
      <p:ext uri="{BB962C8B-B14F-4D97-AF65-F5344CB8AC3E}">
        <p14:creationId xmlns:p14="http://schemas.microsoft.com/office/powerpoint/2010/main" val="3197680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D16AF-D268-6EAA-39FD-3BD7C76881C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4059D434-175D-2128-DE02-984355426971}"/>
              </a:ext>
            </a:extLst>
          </p:cNvPr>
          <p:cNvSpPr>
            <a:spLocks noGrp="1"/>
          </p:cNvSpPr>
          <p:nvPr>
            <p:ph type="title"/>
          </p:nvPr>
        </p:nvSpPr>
        <p:spPr>
          <a:xfrm>
            <a:off x="539750" y="359767"/>
            <a:ext cx="10440988" cy="361875"/>
          </a:xfrm>
        </p:spPr>
        <p:txBody>
          <a:bodyPr/>
          <a:lstStyle/>
          <a:p>
            <a:r>
              <a:rPr lang="en-US"/>
              <a:t>Erkenner </a:t>
            </a:r>
            <a:r>
              <a:rPr lang="en-US" dirty="0"/>
              <a:t>- Convolutional Recurrent Neural Networks (CRNN)</a:t>
            </a:r>
          </a:p>
        </p:txBody>
      </p:sp>
      <p:sp>
        <p:nvSpPr>
          <p:cNvPr id="2" name="Fußzeilenplatzhalter 1">
            <a:extLst>
              <a:ext uri="{FF2B5EF4-FFF2-40B4-BE49-F238E27FC236}">
                <a16:creationId xmlns:a16="http://schemas.microsoft.com/office/drawing/2014/main" id="{8DEECFA0-8B58-4B13-3C40-362558213571}"/>
              </a:ext>
            </a:extLst>
          </p:cNvPr>
          <p:cNvSpPr>
            <a:spLocks noGrp="1"/>
          </p:cNvSpPr>
          <p:nvPr>
            <p:ph type="ftr" sz="quarter" idx="10"/>
          </p:nvPr>
        </p:nvSpPr>
        <p:spPr>
          <a:xfrm>
            <a:off x="972123" y="6048374"/>
            <a:ext cx="683665" cy="179365"/>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9F5AD3FF-9849-4DA0-2F08-DB3052AA3A19}"/>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25</a:t>
            </a:fld>
            <a:endParaRPr lang="en-US" dirty="0"/>
          </a:p>
        </p:txBody>
      </p:sp>
      <p:sp>
        <p:nvSpPr>
          <p:cNvPr id="22" name="Textfeld 3128">
            <a:extLst>
              <a:ext uri="{FF2B5EF4-FFF2-40B4-BE49-F238E27FC236}">
                <a16:creationId xmlns:a16="http://schemas.microsoft.com/office/drawing/2014/main" id="{D9C8527E-0455-C53E-F30A-0C3016EA9EAC}"/>
              </a:ext>
            </a:extLst>
          </p:cNvPr>
          <p:cNvSpPr txBox="1"/>
          <p:nvPr/>
        </p:nvSpPr>
        <p:spPr>
          <a:xfrm>
            <a:off x="4176081" y="1614227"/>
            <a:ext cx="7128779" cy="2088232"/>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a:t>Eingeführt im Jahr 2015 und von Paddle für die Texterkennung verwendet</a:t>
            </a:r>
            <a:r>
              <a:rPr lang="en-US">
                <a:sym typeface="Wingdings" panose="05000000000000000000" pitchFamily="2" charset="2"/>
              </a:rPr>
              <a:t>.</a:t>
            </a:r>
            <a:endParaRPr lang="en-US" dirty="0">
              <a:sym typeface="Wingdings" panose="05000000000000000000" pitchFamily="2" charset="2"/>
            </a:endParaRPr>
          </a:p>
          <a:p>
            <a:pPr algn="just">
              <a:buFont typeface="Wingdings" panose="05000000000000000000" pitchFamily="2" charset="2"/>
              <a:buChar char="à"/>
            </a:pPr>
            <a:r>
              <a:rPr lang="en-IN"/>
              <a:t>Convolutional Neural Networks zur Merkmalsextraktion.</a:t>
            </a:r>
          </a:p>
          <a:p>
            <a:pPr algn="just">
              <a:buFont typeface="Wingdings" panose="05000000000000000000" pitchFamily="2" charset="2"/>
              <a:buChar char="à"/>
            </a:pPr>
            <a:r>
              <a:rPr lang="de-DE"/>
              <a:t>Bidirektionale Recurrent Neural Networks für sequenzielle Beschriftung.</a:t>
            </a:r>
          </a:p>
          <a:p>
            <a:pPr algn="just">
              <a:buFont typeface="Wingdings" panose="05000000000000000000" pitchFamily="2" charset="2"/>
              <a:buChar char="à"/>
            </a:pPr>
            <a:r>
              <a:rPr lang="en-US">
                <a:sym typeface="Wingdings" panose="05000000000000000000" pitchFamily="2" charset="2"/>
              </a:rPr>
              <a:t>Connectionist </a:t>
            </a:r>
            <a:r>
              <a:rPr lang="en-US" dirty="0">
                <a:sym typeface="Wingdings" panose="05000000000000000000" pitchFamily="2" charset="2"/>
              </a:rPr>
              <a:t>Temporal Classification (CTC</a:t>
            </a:r>
            <a:r>
              <a:rPr lang="en-US">
                <a:sym typeface="Wingdings" panose="05000000000000000000" pitchFamily="2" charset="2"/>
              </a:rPr>
              <a:t>) </a:t>
            </a:r>
            <a:r>
              <a:rPr lang="en-IN"/>
              <a:t>für präzise Transkription</a:t>
            </a:r>
            <a:r>
              <a:rPr lang="en-US">
                <a:sym typeface="Wingdings" panose="05000000000000000000" pitchFamily="2" charset="2"/>
              </a:rPr>
              <a:t>.</a:t>
            </a:r>
            <a:endParaRPr lang="en-US" dirty="0">
              <a:sym typeface="Wingdings" panose="05000000000000000000" pitchFamily="2" charset="2"/>
            </a:endParaRPr>
          </a:p>
          <a:p>
            <a:pPr algn="just">
              <a:buFont typeface="Wingdings" panose="05000000000000000000" pitchFamily="2" charset="2"/>
              <a:buChar char="à"/>
            </a:pPr>
            <a:r>
              <a:rPr lang="en-US">
                <a:sym typeface="Wingdings" panose="05000000000000000000" pitchFamily="2" charset="2"/>
              </a:rPr>
              <a:t>End-to-end </a:t>
            </a:r>
            <a:r>
              <a:rPr lang="de-DE"/>
              <a:t>trainierbar mit einer einzigen Verlustfunktion, CTC-Loss</a:t>
            </a:r>
            <a:r>
              <a:rPr lang="en-US">
                <a:sym typeface="Wingdings" panose="05000000000000000000" pitchFamily="2" charset="2"/>
              </a:rPr>
              <a:t>.</a:t>
            </a:r>
            <a:endParaRPr lang="en-US" dirty="0">
              <a:sym typeface="Wingdings" panose="05000000000000000000" pitchFamily="2" charset="2"/>
            </a:endParaRPr>
          </a:p>
          <a:p>
            <a:pPr algn="just">
              <a:buFont typeface="Wingdings" panose="05000000000000000000" pitchFamily="2" charset="2"/>
              <a:buChar char="à"/>
            </a:pPr>
            <a:r>
              <a:rPr lang="de-DE"/>
              <a:t>Keine vordefinierte Ausrichtung zwischen Eingabe- und Ausgabesequenzen</a:t>
            </a:r>
            <a:r>
              <a:rPr lang="en-US">
                <a:sym typeface="Wingdings" panose="05000000000000000000" pitchFamily="2" charset="2"/>
              </a:rPr>
              <a:t>.</a:t>
            </a:r>
            <a:endParaRPr lang="en-US" dirty="0">
              <a:sym typeface="Wingdings" panose="05000000000000000000" pitchFamily="2" charset="2"/>
            </a:endParaRPr>
          </a:p>
        </p:txBody>
      </p:sp>
      <p:sp>
        <p:nvSpPr>
          <p:cNvPr id="38" name="Textfeld 7">
            <a:extLst>
              <a:ext uri="{FF2B5EF4-FFF2-40B4-BE49-F238E27FC236}">
                <a16:creationId xmlns:a16="http://schemas.microsoft.com/office/drawing/2014/main" id="{9428714F-3D5B-DEA9-6BF1-9BF4FD0807E3}"/>
              </a:ext>
            </a:extLst>
          </p:cNvPr>
          <p:cNvSpPr txBox="1"/>
          <p:nvPr/>
        </p:nvSpPr>
        <p:spPr>
          <a:xfrm>
            <a:off x="539664" y="5531233"/>
            <a:ext cx="6336666" cy="215444"/>
          </a:xfrm>
          <a:prstGeom prst="rect">
            <a:avLst/>
          </a:prstGeom>
          <a:noFill/>
        </p:spPr>
        <p:txBody>
          <a:bodyPr wrap="square">
            <a:spAutoFit/>
          </a:bodyPr>
          <a:lstStyle/>
          <a:p>
            <a:r>
              <a:rPr lang="en-US" sz="800" b="0" i="0" u="none" strike="noStrike" baseline="0" dirty="0" err="1">
                <a:latin typeface="Times New Roman" panose="02020603050405020304" pitchFamily="18" charset="0"/>
              </a:rPr>
              <a:t>Baoguang</a:t>
            </a:r>
            <a:r>
              <a:rPr lang="en-US" sz="800" b="0" i="0" u="none" strike="noStrike" baseline="0" dirty="0">
                <a:latin typeface="Times New Roman" panose="02020603050405020304" pitchFamily="18" charset="0"/>
              </a:rPr>
              <a:t> Shi et </a:t>
            </a:r>
            <a:r>
              <a:rPr lang="en-US" sz="800" b="0" i="0" u="none" strike="noStrike" baseline="0">
                <a:latin typeface="Times New Roman" panose="02020603050405020304" pitchFamily="18" charset="0"/>
              </a:rPr>
              <a:t>al. An end-to-end trainable neural network for image-based sequence recognition and its application to scene text recognition.</a:t>
            </a:r>
            <a:endParaRPr lang="en-US" sz="800" b="0" i="0" u="none" strike="noStrike" baseline="0" dirty="0">
              <a:latin typeface="Times New Roman" panose="02020603050405020304" pitchFamily="18" charset="0"/>
            </a:endParaRPr>
          </a:p>
        </p:txBody>
      </p:sp>
      <p:grpSp>
        <p:nvGrpSpPr>
          <p:cNvPr id="19" name="Group 18">
            <a:extLst>
              <a:ext uri="{FF2B5EF4-FFF2-40B4-BE49-F238E27FC236}">
                <a16:creationId xmlns:a16="http://schemas.microsoft.com/office/drawing/2014/main" id="{FD2C4896-F62F-9C3E-D6CC-6341A9290F93}"/>
              </a:ext>
            </a:extLst>
          </p:cNvPr>
          <p:cNvGrpSpPr/>
          <p:nvPr/>
        </p:nvGrpSpPr>
        <p:grpSpPr>
          <a:xfrm>
            <a:off x="539664" y="841220"/>
            <a:ext cx="3564396" cy="3634249"/>
            <a:chOff x="539664" y="721642"/>
            <a:chExt cx="3564396" cy="3401378"/>
          </a:xfrm>
        </p:grpSpPr>
        <p:sp>
          <p:nvSpPr>
            <p:cNvPr id="20" name="Rectangle: Rounded Corners 19">
              <a:extLst>
                <a:ext uri="{FF2B5EF4-FFF2-40B4-BE49-F238E27FC236}">
                  <a16:creationId xmlns:a16="http://schemas.microsoft.com/office/drawing/2014/main" id="{1AF75A0A-F596-8D37-182E-104627E759FF}"/>
                </a:ext>
              </a:extLst>
            </p:cNvPr>
            <p:cNvSpPr/>
            <p:nvPr/>
          </p:nvSpPr>
          <p:spPr>
            <a:xfrm>
              <a:off x="539664" y="721642"/>
              <a:ext cx="3564396" cy="3401378"/>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pic>
          <p:nvPicPr>
            <p:cNvPr id="3" name="Picture 2">
              <a:extLst>
                <a:ext uri="{FF2B5EF4-FFF2-40B4-BE49-F238E27FC236}">
                  <a16:creationId xmlns:a16="http://schemas.microsoft.com/office/drawing/2014/main" id="{80E50B5D-8A79-F8C3-ECF3-9D3AF8FFE63D}"/>
                </a:ext>
              </a:extLst>
            </p:cNvPr>
            <p:cNvPicPr>
              <a:picLocks noChangeAspect="1"/>
            </p:cNvPicPr>
            <p:nvPr/>
          </p:nvPicPr>
          <p:blipFill>
            <a:blip r:embed="rId3"/>
            <a:srcRect l="5532" t="3554" r="15510" b="6577"/>
            <a:stretch/>
          </p:blipFill>
          <p:spPr>
            <a:xfrm>
              <a:off x="773690" y="848531"/>
              <a:ext cx="3096343" cy="3147599"/>
            </a:xfrm>
            <a:prstGeom prst="rect">
              <a:avLst/>
            </a:prstGeom>
          </p:spPr>
        </p:pic>
      </p:grpSp>
      <p:grpSp>
        <p:nvGrpSpPr>
          <p:cNvPr id="18" name="Group 17">
            <a:extLst>
              <a:ext uri="{FF2B5EF4-FFF2-40B4-BE49-F238E27FC236}">
                <a16:creationId xmlns:a16="http://schemas.microsoft.com/office/drawing/2014/main" id="{CC49A332-DA0B-35A2-2AF5-F42322010BBA}"/>
              </a:ext>
            </a:extLst>
          </p:cNvPr>
          <p:cNvGrpSpPr/>
          <p:nvPr/>
        </p:nvGrpSpPr>
        <p:grpSpPr>
          <a:xfrm>
            <a:off x="539664" y="4566950"/>
            <a:ext cx="6572276" cy="844206"/>
            <a:chOff x="340096" y="3115961"/>
            <a:chExt cx="6572276" cy="844206"/>
          </a:xfrm>
        </p:grpSpPr>
        <p:sp>
          <p:nvSpPr>
            <p:cNvPr id="9" name="Rectangle: Rounded Corners 8">
              <a:extLst>
                <a:ext uri="{FF2B5EF4-FFF2-40B4-BE49-F238E27FC236}">
                  <a16:creationId xmlns:a16="http://schemas.microsoft.com/office/drawing/2014/main" id="{5FDD9FD6-D926-C27B-034D-EFA4947AFA23}"/>
                </a:ext>
              </a:extLst>
            </p:cNvPr>
            <p:cNvSpPr/>
            <p:nvPr/>
          </p:nvSpPr>
          <p:spPr>
            <a:xfrm>
              <a:off x="340096" y="3115961"/>
              <a:ext cx="6572276" cy="844206"/>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pic>
          <p:nvPicPr>
            <p:cNvPr id="17" name="Picture 16">
              <a:extLst>
                <a:ext uri="{FF2B5EF4-FFF2-40B4-BE49-F238E27FC236}">
                  <a16:creationId xmlns:a16="http://schemas.microsoft.com/office/drawing/2014/main" id="{477F41CF-1685-FE50-0E61-AD29F8F726BD}"/>
                </a:ext>
              </a:extLst>
            </p:cNvPr>
            <p:cNvPicPr>
              <a:picLocks noChangeAspect="1"/>
            </p:cNvPicPr>
            <p:nvPr/>
          </p:nvPicPr>
          <p:blipFill>
            <a:blip r:embed="rId4"/>
            <a:srcRect l="4136" t="8116" r="3722" b="31996"/>
            <a:stretch/>
          </p:blipFill>
          <p:spPr>
            <a:xfrm>
              <a:off x="442725" y="3220614"/>
              <a:ext cx="6439026" cy="648073"/>
            </a:xfrm>
            <a:prstGeom prst="rect">
              <a:avLst/>
            </a:prstGeom>
          </p:spPr>
        </p:pic>
      </p:grpSp>
    </p:spTree>
    <p:extLst>
      <p:ext uri="{BB962C8B-B14F-4D97-AF65-F5344CB8AC3E}">
        <p14:creationId xmlns:p14="http://schemas.microsoft.com/office/powerpoint/2010/main" val="401144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DDEF8-B6BF-69BF-FAA9-3F23E7C1EAC4}"/>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43A598E-18D1-9279-895F-13FAE1F017CA}"/>
              </a:ext>
            </a:extLst>
          </p:cNvPr>
          <p:cNvSpPr>
            <a:spLocks noGrp="1"/>
          </p:cNvSpPr>
          <p:nvPr>
            <p:ph type="title"/>
          </p:nvPr>
        </p:nvSpPr>
        <p:spPr>
          <a:xfrm>
            <a:off x="539750" y="359767"/>
            <a:ext cx="10440988" cy="361875"/>
          </a:xfrm>
        </p:spPr>
        <p:txBody>
          <a:bodyPr/>
          <a:lstStyle/>
          <a:p>
            <a:r>
              <a:rPr lang="en-US"/>
              <a:t>Appendix: General </a:t>
            </a:r>
            <a:r>
              <a:rPr lang="en-US" dirty="0"/>
              <a:t>Formulation of OCR Models</a:t>
            </a:r>
          </a:p>
        </p:txBody>
      </p:sp>
      <p:sp>
        <p:nvSpPr>
          <p:cNvPr id="2" name="Fußzeilenplatzhalter 1">
            <a:extLst>
              <a:ext uri="{FF2B5EF4-FFF2-40B4-BE49-F238E27FC236}">
                <a16:creationId xmlns:a16="http://schemas.microsoft.com/office/drawing/2014/main" id="{82F71F88-A9FA-8880-1F75-E4D8598C0BC0}"/>
              </a:ext>
            </a:extLst>
          </p:cNvPr>
          <p:cNvSpPr>
            <a:spLocks noGrp="1"/>
          </p:cNvSpPr>
          <p:nvPr>
            <p:ph type="ftr" sz="quarter" idx="10"/>
          </p:nvPr>
        </p:nvSpPr>
        <p:spPr>
          <a:xfrm>
            <a:off x="972124" y="6048375"/>
            <a:ext cx="629946"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03E4E173-BDBD-8CB3-CD3F-486909EBB5F7}"/>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26</a:t>
            </a:fld>
            <a:endParaRPr lang="en-US" dirty="0"/>
          </a:p>
        </p:txBody>
      </p:sp>
      <p:grpSp>
        <p:nvGrpSpPr>
          <p:cNvPr id="155" name="Group 154">
            <a:extLst>
              <a:ext uri="{FF2B5EF4-FFF2-40B4-BE49-F238E27FC236}">
                <a16:creationId xmlns:a16="http://schemas.microsoft.com/office/drawing/2014/main" id="{18AB64CA-76B9-24DF-EB1D-7C4DA203A790}"/>
              </a:ext>
            </a:extLst>
          </p:cNvPr>
          <p:cNvGrpSpPr/>
          <p:nvPr/>
        </p:nvGrpSpPr>
        <p:grpSpPr>
          <a:xfrm>
            <a:off x="539664" y="4575517"/>
            <a:ext cx="10509336" cy="949629"/>
            <a:chOff x="546503" y="4650505"/>
            <a:chExt cx="10509336" cy="949629"/>
          </a:xfrm>
        </p:grpSpPr>
        <p:sp>
          <p:nvSpPr>
            <p:cNvPr id="141" name="Textfeld 14">
              <a:extLst>
                <a:ext uri="{FF2B5EF4-FFF2-40B4-BE49-F238E27FC236}">
                  <a16:creationId xmlns:a16="http://schemas.microsoft.com/office/drawing/2014/main" id="{2B0B0D55-997A-745A-F650-674ACC731EA0}"/>
                </a:ext>
              </a:extLst>
            </p:cNvPr>
            <p:cNvSpPr txBox="1"/>
            <p:nvPr/>
          </p:nvSpPr>
          <p:spPr>
            <a:xfrm>
              <a:off x="546503" y="4650505"/>
              <a:ext cx="10509336" cy="949629"/>
            </a:xfrm>
            <a:prstGeom prst="rect">
              <a:avLst/>
            </a:prstGeom>
            <a:solidFill>
              <a:schemeClr val="bg1"/>
            </a:solidFill>
            <a:ln w="19050">
              <a:solidFill>
                <a:schemeClr val="tx1"/>
              </a:solidFill>
            </a:ln>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sz="1600" dirty="0" err="1">
                  <a:solidFill>
                    <a:schemeClr val="tx1"/>
                  </a:solidFill>
                  <a:sym typeface="Wingdings" panose="05000000000000000000" pitchFamily="2" charset="2"/>
                </a:rPr>
                <a:t>Let</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be</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sets</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of</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images</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with</a:t>
              </a:r>
              <a:r>
                <a:rPr lang="de-DE" sz="1600" dirty="0">
                  <a:solidFill>
                    <a:schemeClr val="tx1"/>
                  </a:solidFill>
                  <a:sym typeface="Wingdings" panose="05000000000000000000" pitchFamily="2" charset="2"/>
                </a:rPr>
                <a:t> X </a:t>
              </a:r>
              <a:r>
                <a:rPr lang="de-DE" sz="1600" dirty="0" err="1">
                  <a:solidFill>
                    <a:schemeClr val="tx1"/>
                  </a:solidFill>
                  <a:sym typeface="Wingdings" panose="05000000000000000000" pitchFamily="2" charset="2"/>
                </a:rPr>
                <a:t>as</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image</a:t>
              </a:r>
              <a:r>
                <a:rPr lang="de-DE" sz="1600" dirty="0">
                  <a:solidFill>
                    <a:schemeClr val="tx1"/>
                  </a:solidFill>
                  <a:sym typeface="Wingdings" panose="05000000000000000000" pitchFamily="2" charset="2"/>
                </a:rPr>
                <a:t>;     and     </a:t>
              </a:r>
              <a:r>
                <a:rPr lang="de-DE" sz="1600" dirty="0" err="1">
                  <a:solidFill>
                    <a:schemeClr val="tx1"/>
                  </a:solidFill>
                  <a:sym typeface="Wingdings" panose="05000000000000000000" pitchFamily="2" charset="2"/>
                </a:rPr>
                <a:t>are</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sets</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of</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vectors</a:t>
              </a:r>
              <a:r>
                <a:rPr lang="de-DE" sz="1600" dirty="0">
                  <a:solidFill>
                    <a:schemeClr val="tx1"/>
                  </a:solidFill>
                  <a:sym typeface="Wingdings" panose="05000000000000000000" pitchFamily="2" charset="2"/>
                </a:rPr>
                <a:t>; B and T </a:t>
              </a:r>
              <a:r>
                <a:rPr lang="de-DE" sz="1600" dirty="0" err="1">
                  <a:solidFill>
                    <a:schemeClr val="tx1"/>
                  </a:solidFill>
                  <a:sym typeface="Wingdings" panose="05000000000000000000" pitchFamily="2" charset="2"/>
                </a:rPr>
                <a:t>represents</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vectors</a:t>
              </a:r>
              <a:r>
                <a:rPr lang="de-DE" sz="1600" dirty="0">
                  <a:solidFill>
                    <a:schemeClr val="tx1"/>
                  </a:solidFill>
                  <a:sym typeface="Wingdings" panose="05000000000000000000" pitchFamily="2" charset="2"/>
                </a:rPr>
                <a:t>; </a:t>
              </a:r>
            </a:p>
            <a:p>
              <a:pPr algn="just">
                <a:buFont typeface="Wingdings" panose="05000000000000000000" pitchFamily="2" charset="2"/>
                <a:buChar char="à"/>
              </a:pPr>
              <a:r>
                <a:rPr lang="de-DE" dirty="0">
                  <a:solidFill>
                    <a:schemeClr val="tx1"/>
                  </a:solidFill>
                  <a:sym typeface="Wingdings" panose="05000000000000000000" pitchFamily="2" charset="2"/>
                </a:rPr>
                <a:t>     a</a:t>
              </a:r>
              <a:r>
                <a:rPr lang="de-DE" sz="1600" dirty="0">
                  <a:solidFill>
                    <a:schemeClr val="tx1"/>
                  </a:solidFill>
                  <a:sym typeface="Wingdings" panose="05000000000000000000" pitchFamily="2" charset="2"/>
                </a:rPr>
                <a:t>nd      </a:t>
              </a:r>
              <a:r>
                <a:rPr lang="de-DE" sz="1600" dirty="0" err="1">
                  <a:solidFill>
                    <a:schemeClr val="tx1"/>
                  </a:solidFill>
                  <a:sym typeface="Wingdings" panose="05000000000000000000" pitchFamily="2" charset="2"/>
                </a:rPr>
                <a:t>are</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mapping</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functions</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of</a:t>
              </a:r>
              <a:r>
                <a:rPr lang="de-DE" sz="1600" dirty="0">
                  <a:solidFill>
                    <a:schemeClr val="tx1"/>
                  </a:solidFill>
                  <a:sym typeface="Wingdings" panose="05000000000000000000" pitchFamily="2" charset="2"/>
                </a:rPr>
                <a:t> </a:t>
              </a:r>
              <a:r>
                <a:rPr lang="de-DE" dirty="0">
                  <a:solidFill>
                    <a:schemeClr val="tx1"/>
                  </a:solidFill>
                  <a:sym typeface="Wingdings" panose="05000000000000000000" pitchFamily="2" charset="2"/>
                </a:rPr>
                <a:t>D</a:t>
              </a:r>
              <a:r>
                <a:rPr lang="de-DE" sz="1600" dirty="0">
                  <a:solidFill>
                    <a:schemeClr val="tx1"/>
                  </a:solidFill>
                  <a:sym typeface="Wingdings" panose="05000000000000000000" pitchFamily="2" charset="2"/>
                </a:rPr>
                <a:t>etector, </a:t>
              </a:r>
              <a:r>
                <a:rPr lang="de-DE" dirty="0" err="1">
                  <a:solidFill>
                    <a:schemeClr val="tx1"/>
                  </a:solidFill>
                  <a:sym typeface="Wingdings" panose="05000000000000000000" pitchFamily="2" charset="2"/>
                </a:rPr>
                <a:t>R</a:t>
              </a:r>
              <a:r>
                <a:rPr lang="de-DE" sz="1600" dirty="0" err="1">
                  <a:solidFill>
                    <a:schemeClr val="tx1"/>
                  </a:solidFill>
                  <a:sym typeface="Wingdings" panose="05000000000000000000" pitchFamily="2" charset="2"/>
                </a:rPr>
                <a:t>ecognizer</a:t>
              </a:r>
              <a:r>
                <a:rPr lang="de-DE" sz="1600" dirty="0">
                  <a:solidFill>
                    <a:schemeClr val="tx1"/>
                  </a:solidFill>
                  <a:sym typeface="Wingdings" panose="05000000000000000000" pitchFamily="2" charset="2"/>
                </a:rPr>
                <a:t>;      and      </a:t>
              </a:r>
              <a:r>
                <a:rPr lang="de-DE" sz="1600" dirty="0" err="1">
                  <a:solidFill>
                    <a:schemeClr val="tx1"/>
                  </a:solidFill>
                  <a:sym typeface="Wingdings" panose="05000000000000000000" pitchFamily="2" charset="2"/>
                </a:rPr>
                <a:t>are</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loss</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functions</a:t>
              </a:r>
              <a:r>
                <a:rPr lang="de-DE" dirty="0">
                  <a:solidFill>
                    <a:schemeClr val="tx1"/>
                  </a:solidFill>
                  <a:sym typeface="Wingdings" panose="05000000000000000000" pitchFamily="2" charset="2"/>
                </a:rPr>
                <a:t>;</a:t>
              </a:r>
              <a:endParaRPr lang="de-DE" sz="1600" dirty="0">
                <a:solidFill>
                  <a:schemeClr val="tx1"/>
                </a:solidFill>
                <a:sym typeface="Wingdings" panose="05000000000000000000" pitchFamily="2" charset="2"/>
              </a:endParaRPr>
            </a:p>
            <a:p>
              <a:pPr algn="just">
                <a:buFont typeface="Wingdings" panose="05000000000000000000" pitchFamily="2" charset="2"/>
                <a:buChar char="à"/>
              </a:pPr>
              <a:r>
                <a:rPr lang="de-DE" sz="1600" dirty="0">
                  <a:solidFill>
                    <a:schemeClr val="tx1"/>
                  </a:solidFill>
                  <a:sym typeface="Wingdings" panose="05000000000000000000" pitchFamily="2" charset="2"/>
                </a:rPr>
                <a:t>    and     </a:t>
              </a:r>
              <a:r>
                <a:rPr lang="de-DE" sz="1600" dirty="0" err="1">
                  <a:solidFill>
                    <a:schemeClr val="tx1"/>
                  </a:solidFill>
                  <a:sym typeface="Wingdings" panose="05000000000000000000" pitchFamily="2" charset="2"/>
                </a:rPr>
                <a:t>are</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hyperparameters</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that</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regulate</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trainable</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parameters</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to</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reduce</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loss</a:t>
              </a:r>
              <a:r>
                <a:rPr lang="de-DE" sz="1600" dirty="0">
                  <a:solidFill>
                    <a:schemeClr val="tx1"/>
                  </a:solidFill>
                  <a:sym typeface="Wingdings" panose="05000000000000000000" pitchFamily="2" charset="2"/>
                </a:rPr>
                <a:t> </a:t>
              </a:r>
              <a:r>
                <a:rPr lang="de-DE" sz="1600" dirty="0" err="1">
                  <a:solidFill>
                    <a:schemeClr val="tx1"/>
                  </a:solidFill>
                  <a:sym typeface="Wingdings" panose="05000000000000000000" pitchFamily="2" charset="2"/>
                </a:rPr>
                <a:t>functions</a:t>
              </a:r>
              <a:r>
                <a:rPr lang="de-DE" sz="1600" dirty="0">
                  <a:solidFill>
                    <a:schemeClr val="tx1"/>
                  </a:solidFill>
                  <a:sym typeface="Wingdings" panose="05000000000000000000" pitchFamily="2" charset="2"/>
                </a:rPr>
                <a:t>;</a:t>
              </a:r>
              <a:endParaRPr lang="en-US" sz="1600" dirty="0">
                <a:solidFill>
                  <a:schemeClr val="tx1"/>
                </a:solidFill>
                <a:sym typeface="Wingdings" panose="05000000000000000000" pitchFamily="2" charset="2"/>
              </a:endParaRPr>
            </a:p>
          </p:txBody>
        </p:sp>
        <p:pic>
          <p:nvPicPr>
            <p:cNvPr id="142" name="Picture 141">
              <a:extLst>
                <a:ext uri="{FF2B5EF4-FFF2-40B4-BE49-F238E27FC236}">
                  <a16:creationId xmlns:a16="http://schemas.microsoft.com/office/drawing/2014/main" id="{4A6DE4D2-7F16-E34A-0F7D-10A47831EFD3}"/>
                </a:ext>
              </a:extLst>
            </p:cNvPr>
            <p:cNvPicPr>
              <a:picLocks noChangeAspect="1"/>
            </p:cNvPicPr>
            <p:nvPr/>
          </p:nvPicPr>
          <p:blipFill>
            <a:blip r:embed="rId3"/>
            <a:srcRect l="20623" t="19932" r="31255" b="13182"/>
            <a:stretch/>
          </p:blipFill>
          <p:spPr>
            <a:xfrm>
              <a:off x="1456495" y="4732030"/>
              <a:ext cx="203658" cy="232752"/>
            </a:xfrm>
            <a:prstGeom prst="rect">
              <a:avLst/>
            </a:prstGeom>
          </p:spPr>
        </p:pic>
        <p:pic>
          <p:nvPicPr>
            <p:cNvPr id="143" name="Picture 142">
              <a:extLst>
                <a:ext uri="{FF2B5EF4-FFF2-40B4-BE49-F238E27FC236}">
                  <a16:creationId xmlns:a16="http://schemas.microsoft.com/office/drawing/2014/main" id="{9733C327-8A79-80C3-4839-4736D9782D79}"/>
                </a:ext>
              </a:extLst>
            </p:cNvPr>
            <p:cNvPicPr>
              <a:picLocks noChangeAspect="1"/>
            </p:cNvPicPr>
            <p:nvPr/>
          </p:nvPicPr>
          <p:blipFill>
            <a:blip r:embed="rId4"/>
            <a:srcRect l="30781" t="10042" r="7656" b="17917"/>
            <a:stretch/>
          </p:blipFill>
          <p:spPr>
            <a:xfrm>
              <a:off x="4609141" y="4718315"/>
              <a:ext cx="144016" cy="240026"/>
            </a:xfrm>
            <a:prstGeom prst="rect">
              <a:avLst/>
            </a:prstGeom>
          </p:spPr>
        </p:pic>
        <p:pic>
          <p:nvPicPr>
            <p:cNvPr id="144" name="Picture 143">
              <a:extLst>
                <a:ext uri="{FF2B5EF4-FFF2-40B4-BE49-F238E27FC236}">
                  <a16:creationId xmlns:a16="http://schemas.microsoft.com/office/drawing/2014/main" id="{C32A8087-2EF3-8B1F-39A4-F1375D7E431C}"/>
                </a:ext>
              </a:extLst>
            </p:cNvPr>
            <p:cNvPicPr>
              <a:picLocks noChangeAspect="1"/>
            </p:cNvPicPr>
            <p:nvPr/>
          </p:nvPicPr>
          <p:blipFill>
            <a:blip r:embed="rId5"/>
            <a:stretch>
              <a:fillRect/>
            </a:stretch>
          </p:blipFill>
          <p:spPr>
            <a:xfrm>
              <a:off x="5185205" y="4706328"/>
              <a:ext cx="203658" cy="240026"/>
            </a:xfrm>
            <a:prstGeom prst="rect">
              <a:avLst/>
            </a:prstGeom>
          </p:spPr>
        </p:pic>
        <p:pic>
          <p:nvPicPr>
            <p:cNvPr id="148" name="Picture 147">
              <a:extLst>
                <a:ext uri="{FF2B5EF4-FFF2-40B4-BE49-F238E27FC236}">
                  <a16:creationId xmlns:a16="http://schemas.microsoft.com/office/drawing/2014/main" id="{81140037-66CA-8C3F-DC50-54D1D5F6F331}"/>
                </a:ext>
              </a:extLst>
            </p:cNvPr>
            <p:cNvPicPr>
              <a:picLocks noChangeAspect="1"/>
            </p:cNvPicPr>
            <p:nvPr/>
          </p:nvPicPr>
          <p:blipFill>
            <a:blip r:embed="rId6"/>
            <a:stretch>
              <a:fillRect/>
            </a:stretch>
          </p:blipFill>
          <p:spPr>
            <a:xfrm>
              <a:off x="865976" y="4995766"/>
              <a:ext cx="213441" cy="259580"/>
            </a:xfrm>
            <a:prstGeom prst="rect">
              <a:avLst/>
            </a:prstGeom>
          </p:spPr>
        </p:pic>
        <p:pic>
          <p:nvPicPr>
            <p:cNvPr id="149" name="Picture 148">
              <a:extLst>
                <a:ext uri="{FF2B5EF4-FFF2-40B4-BE49-F238E27FC236}">
                  <a16:creationId xmlns:a16="http://schemas.microsoft.com/office/drawing/2014/main" id="{3420B2CC-AF86-03E0-B743-CF85658066E2}"/>
                </a:ext>
              </a:extLst>
            </p:cNvPr>
            <p:cNvPicPr>
              <a:picLocks noChangeAspect="1"/>
            </p:cNvPicPr>
            <p:nvPr/>
          </p:nvPicPr>
          <p:blipFill>
            <a:blip r:embed="rId7"/>
            <a:srcRect l="17976" t="15097"/>
            <a:stretch/>
          </p:blipFill>
          <p:spPr>
            <a:xfrm>
              <a:off x="1478799" y="4993088"/>
              <a:ext cx="250022" cy="249137"/>
            </a:xfrm>
            <a:prstGeom prst="rect">
              <a:avLst/>
            </a:prstGeom>
          </p:spPr>
        </p:pic>
        <p:pic>
          <p:nvPicPr>
            <p:cNvPr id="150" name="Picture 149">
              <a:extLst>
                <a:ext uri="{FF2B5EF4-FFF2-40B4-BE49-F238E27FC236}">
                  <a16:creationId xmlns:a16="http://schemas.microsoft.com/office/drawing/2014/main" id="{EFF48712-0F04-E14A-49E8-54339B46F9F6}"/>
                </a:ext>
              </a:extLst>
            </p:cNvPr>
            <p:cNvPicPr>
              <a:picLocks noChangeAspect="1"/>
            </p:cNvPicPr>
            <p:nvPr/>
          </p:nvPicPr>
          <p:blipFill>
            <a:blip r:embed="rId8"/>
            <a:stretch>
              <a:fillRect/>
            </a:stretch>
          </p:blipFill>
          <p:spPr>
            <a:xfrm>
              <a:off x="6056243" y="5006680"/>
              <a:ext cx="255214" cy="249137"/>
            </a:xfrm>
            <a:prstGeom prst="rect">
              <a:avLst/>
            </a:prstGeom>
          </p:spPr>
        </p:pic>
        <p:pic>
          <p:nvPicPr>
            <p:cNvPr id="151" name="Picture 150">
              <a:extLst>
                <a:ext uri="{FF2B5EF4-FFF2-40B4-BE49-F238E27FC236}">
                  <a16:creationId xmlns:a16="http://schemas.microsoft.com/office/drawing/2014/main" id="{5563FB51-F37D-3F4C-ED8F-8ACCFA68D8C4}"/>
                </a:ext>
              </a:extLst>
            </p:cNvPr>
            <p:cNvPicPr>
              <a:picLocks noChangeAspect="1"/>
            </p:cNvPicPr>
            <p:nvPr/>
          </p:nvPicPr>
          <p:blipFill>
            <a:blip r:embed="rId9"/>
            <a:srcRect l="19685" t="8948" b="-1"/>
            <a:stretch/>
          </p:blipFill>
          <p:spPr>
            <a:xfrm>
              <a:off x="6758474" y="5023099"/>
              <a:ext cx="224433" cy="249138"/>
            </a:xfrm>
            <a:prstGeom prst="rect">
              <a:avLst/>
            </a:prstGeom>
          </p:spPr>
        </p:pic>
        <p:pic>
          <p:nvPicPr>
            <p:cNvPr id="152" name="Picture 151">
              <a:extLst>
                <a:ext uri="{FF2B5EF4-FFF2-40B4-BE49-F238E27FC236}">
                  <a16:creationId xmlns:a16="http://schemas.microsoft.com/office/drawing/2014/main" id="{A73720F3-1D72-35E1-BB52-6AB16B6ABDFB}"/>
                </a:ext>
              </a:extLst>
            </p:cNvPr>
            <p:cNvPicPr>
              <a:picLocks noChangeAspect="1"/>
            </p:cNvPicPr>
            <p:nvPr/>
          </p:nvPicPr>
          <p:blipFill>
            <a:blip r:embed="rId10"/>
            <a:stretch>
              <a:fillRect/>
            </a:stretch>
          </p:blipFill>
          <p:spPr>
            <a:xfrm>
              <a:off x="865976" y="5301172"/>
              <a:ext cx="129551" cy="228620"/>
            </a:xfrm>
            <a:prstGeom prst="rect">
              <a:avLst/>
            </a:prstGeom>
          </p:spPr>
        </p:pic>
        <p:pic>
          <p:nvPicPr>
            <p:cNvPr id="153" name="Picture 152">
              <a:extLst>
                <a:ext uri="{FF2B5EF4-FFF2-40B4-BE49-F238E27FC236}">
                  <a16:creationId xmlns:a16="http://schemas.microsoft.com/office/drawing/2014/main" id="{FD1CDCA8-EA2D-F993-3D0A-841936E1DB10}"/>
                </a:ext>
              </a:extLst>
            </p:cNvPr>
            <p:cNvPicPr>
              <a:picLocks noChangeAspect="1"/>
            </p:cNvPicPr>
            <p:nvPr/>
          </p:nvPicPr>
          <p:blipFill>
            <a:blip r:embed="rId11"/>
            <a:stretch>
              <a:fillRect/>
            </a:stretch>
          </p:blipFill>
          <p:spPr>
            <a:xfrm>
              <a:off x="1456495" y="5247828"/>
              <a:ext cx="152413" cy="281964"/>
            </a:xfrm>
            <a:prstGeom prst="rect">
              <a:avLst/>
            </a:prstGeom>
          </p:spPr>
        </p:pic>
      </p:grpSp>
      <p:grpSp>
        <p:nvGrpSpPr>
          <p:cNvPr id="46" name="Group 45">
            <a:extLst>
              <a:ext uri="{FF2B5EF4-FFF2-40B4-BE49-F238E27FC236}">
                <a16:creationId xmlns:a16="http://schemas.microsoft.com/office/drawing/2014/main" id="{FF442F34-3DD5-24F3-91DF-9389733DF058}"/>
              </a:ext>
            </a:extLst>
          </p:cNvPr>
          <p:cNvGrpSpPr/>
          <p:nvPr/>
        </p:nvGrpSpPr>
        <p:grpSpPr>
          <a:xfrm>
            <a:off x="4019608" y="824869"/>
            <a:ext cx="3096344" cy="457674"/>
            <a:chOff x="539664" y="1079847"/>
            <a:chExt cx="3096344" cy="457674"/>
          </a:xfrm>
        </p:grpSpPr>
        <p:sp>
          <p:nvSpPr>
            <p:cNvPr id="3" name="TextBox 2">
              <a:extLst>
                <a:ext uri="{FF2B5EF4-FFF2-40B4-BE49-F238E27FC236}">
                  <a16:creationId xmlns:a16="http://schemas.microsoft.com/office/drawing/2014/main" id="{114C81BE-A27B-F43C-469E-A8601233FBC4}"/>
                </a:ext>
              </a:extLst>
            </p:cNvPr>
            <p:cNvSpPr txBox="1"/>
            <p:nvPr/>
          </p:nvSpPr>
          <p:spPr>
            <a:xfrm>
              <a:off x="539664" y="1079847"/>
              <a:ext cx="3096344" cy="457674"/>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pic>
          <p:nvPicPr>
            <p:cNvPr id="5" name="Picture 4">
              <a:extLst>
                <a:ext uri="{FF2B5EF4-FFF2-40B4-BE49-F238E27FC236}">
                  <a16:creationId xmlns:a16="http://schemas.microsoft.com/office/drawing/2014/main" id="{19851CE8-C519-9221-C019-8AC329FD1D5F}"/>
                </a:ext>
              </a:extLst>
            </p:cNvPr>
            <p:cNvPicPr>
              <a:picLocks noChangeAspect="1"/>
            </p:cNvPicPr>
            <p:nvPr/>
          </p:nvPicPr>
          <p:blipFill>
            <a:blip r:embed="rId12"/>
            <a:srcRect r="5509" b="6890"/>
            <a:stretch/>
          </p:blipFill>
          <p:spPr>
            <a:xfrm>
              <a:off x="593670" y="1138027"/>
              <a:ext cx="2988332" cy="341314"/>
            </a:xfrm>
            <a:prstGeom prst="rect">
              <a:avLst/>
            </a:prstGeom>
          </p:spPr>
        </p:pic>
      </p:grpSp>
      <p:grpSp>
        <p:nvGrpSpPr>
          <p:cNvPr id="14" name="Group 13">
            <a:extLst>
              <a:ext uri="{FF2B5EF4-FFF2-40B4-BE49-F238E27FC236}">
                <a16:creationId xmlns:a16="http://schemas.microsoft.com/office/drawing/2014/main" id="{7DD19C1F-174F-BC7D-8161-69253D62FDED}"/>
              </a:ext>
            </a:extLst>
          </p:cNvPr>
          <p:cNvGrpSpPr/>
          <p:nvPr/>
        </p:nvGrpSpPr>
        <p:grpSpPr>
          <a:xfrm>
            <a:off x="546077" y="1375302"/>
            <a:ext cx="3852428" cy="457674"/>
            <a:chOff x="539664" y="1895726"/>
            <a:chExt cx="3852428" cy="457674"/>
          </a:xfrm>
        </p:grpSpPr>
        <p:sp>
          <p:nvSpPr>
            <p:cNvPr id="8" name="TextBox 7">
              <a:extLst>
                <a:ext uri="{FF2B5EF4-FFF2-40B4-BE49-F238E27FC236}">
                  <a16:creationId xmlns:a16="http://schemas.microsoft.com/office/drawing/2014/main" id="{9933BF53-3F36-B5BE-A5E7-FED19633A712}"/>
                </a:ext>
              </a:extLst>
            </p:cNvPr>
            <p:cNvSpPr txBox="1"/>
            <p:nvPr/>
          </p:nvSpPr>
          <p:spPr>
            <a:xfrm>
              <a:off x="539664" y="1895726"/>
              <a:ext cx="3852428" cy="457674"/>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pic>
          <p:nvPicPr>
            <p:cNvPr id="10" name="Picture 9">
              <a:extLst>
                <a:ext uri="{FF2B5EF4-FFF2-40B4-BE49-F238E27FC236}">
                  <a16:creationId xmlns:a16="http://schemas.microsoft.com/office/drawing/2014/main" id="{F50C79AF-06EB-E0BD-E770-D6FA846DCEEC}"/>
                </a:ext>
              </a:extLst>
            </p:cNvPr>
            <p:cNvPicPr>
              <a:picLocks noChangeAspect="1"/>
            </p:cNvPicPr>
            <p:nvPr/>
          </p:nvPicPr>
          <p:blipFill>
            <a:blip r:embed="rId13"/>
            <a:srcRect l="5044" t="16443" r="4165" b="-1240"/>
            <a:stretch/>
          </p:blipFill>
          <p:spPr>
            <a:xfrm>
              <a:off x="611672" y="1955715"/>
              <a:ext cx="3708412" cy="337695"/>
            </a:xfrm>
            <a:prstGeom prst="rect">
              <a:avLst/>
            </a:prstGeom>
          </p:spPr>
        </p:pic>
      </p:grpSp>
      <p:grpSp>
        <p:nvGrpSpPr>
          <p:cNvPr id="31" name="Group 30">
            <a:extLst>
              <a:ext uri="{FF2B5EF4-FFF2-40B4-BE49-F238E27FC236}">
                <a16:creationId xmlns:a16="http://schemas.microsoft.com/office/drawing/2014/main" id="{07A8496A-14AE-7685-9BEA-928D60B6C433}"/>
              </a:ext>
            </a:extLst>
          </p:cNvPr>
          <p:cNvGrpSpPr/>
          <p:nvPr/>
        </p:nvGrpSpPr>
        <p:grpSpPr>
          <a:xfrm>
            <a:off x="546077" y="2647724"/>
            <a:ext cx="2700300" cy="457674"/>
            <a:chOff x="539664" y="2782413"/>
            <a:chExt cx="2700300" cy="457674"/>
          </a:xfrm>
        </p:grpSpPr>
        <p:sp>
          <p:nvSpPr>
            <p:cNvPr id="25" name="TextBox 24">
              <a:extLst>
                <a:ext uri="{FF2B5EF4-FFF2-40B4-BE49-F238E27FC236}">
                  <a16:creationId xmlns:a16="http://schemas.microsoft.com/office/drawing/2014/main" id="{ADBB41E0-FF0E-9712-E483-F16FF644447F}"/>
                </a:ext>
              </a:extLst>
            </p:cNvPr>
            <p:cNvSpPr txBox="1"/>
            <p:nvPr/>
          </p:nvSpPr>
          <p:spPr>
            <a:xfrm>
              <a:off x="539664" y="2782413"/>
              <a:ext cx="2700300" cy="457674"/>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pic>
          <p:nvPicPr>
            <p:cNvPr id="27" name="Picture 26">
              <a:extLst>
                <a:ext uri="{FF2B5EF4-FFF2-40B4-BE49-F238E27FC236}">
                  <a16:creationId xmlns:a16="http://schemas.microsoft.com/office/drawing/2014/main" id="{6370717D-212B-A3E1-3FE1-F192D05A21AC}"/>
                </a:ext>
              </a:extLst>
            </p:cNvPr>
            <p:cNvPicPr>
              <a:picLocks noChangeAspect="1"/>
            </p:cNvPicPr>
            <p:nvPr/>
          </p:nvPicPr>
          <p:blipFill>
            <a:blip r:embed="rId14"/>
            <a:srcRect l="7621" t="26713" b="23554"/>
            <a:stretch/>
          </p:blipFill>
          <p:spPr>
            <a:xfrm>
              <a:off x="623098" y="2839068"/>
              <a:ext cx="2533431" cy="344363"/>
            </a:xfrm>
            <a:prstGeom prst="rect">
              <a:avLst/>
            </a:prstGeom>
          </p:spPr>
        </p:pic>
      </p:grpSp>
      <p:grpSp>
        <p:nvGrpSpPr>
          <p:cNvPr id="30" name="Group 29">
            <a:extLst>
              <a:ext uri="{FF2B5EF4-FFF2-40B4-BE49-F238E27FC236}">
                <a16:creationId xmlns:a16="http://schemas.microsoft.com/office/drawing/2014/main" id="{56CD96C8-3537-604E-7B84-D294D65C6DAB}"/>
              </a:ext>
            </a:extLst>
          </p:cNvPr>
          <p:cNvGrpSpPr/>
          <p:nvPr/>
        </p:nvGrpSpPr>
        <p:grpSpPr>
          <a:xfrm>
            <a:off x="537256" y="3340440"/>
            <a:ext cx="5940661" cy="457674"/>
            <a:chOff x="539662" y="3669100"/>
            <a:chExt cx="5940661" cy="457674"/>
          </a:xfrm>
        </p:grpSpPr>
        <p:sp>
          <p:nvSpPr>
            <p:cNvPr id="28" name="TextBox 27">
              <a:extLst>
                <a:ext uri="{FF2B5EF4-FFF2-40B4-BE49-F238E27FC236}">
                  <a16:creationId xmlns:a16="http://schemas.microsoft.com/office/drawing/2014/main" id="{AC89323F-F0C9-608C-BEA4-7B8498D3D223}"/>
                </a:ext>
              </a:extLst>
            </p:cNvPr>
            <p:cNvSpPr txBox="1"/>
            <p:nvPr/>
          </p:nvSpPr>
          <p:spPr>
            <a:xfrm>
              <a:off x="539662" y="3669100"/>
              <a:ext cx="5940661" cy="457674"/>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pic>
          <p:nvPicPr>
            <p:cNvPr id="29" name="Picture 28">
              <a:extLst>
                <a:ext uri="{FF2B5EF4-FFF2-40B4-BE49-F238E27FC236}">
                  <a16:creationId xmlns:a16="http://schemas.microsoft.com/office/drawing/2014/main" id="{5B4FA361-6CA2-9CDE-57F6-7456BE1375EC}"/>
                </a:ext>
              </a:extLst>
            </p:cNvPr>
            <p:cNvPicPr>
              <a:picLocks noChangeAspect="1"/>
            </p:cNvPicPr>
            <p:nvPr/>
          </p:nvPicPr>
          <p:blipFill>
            <a:blip r:embed="rId15"/>
            <a:srcRect l="2218" t="18127" r="4622"/>
            <a:stretch/>
          </p:blipFill>
          <p:spPr>
            <a:xfrm>
              <a:off x="629672" y="3725615"/>
              <a:ext cx="5760640" cy="344643"/>
            </a:xfrm>
            <a:prstGeom prst="rect">
              <a:avLst/>
            </a:prstGeom>
          </p:spPr>
        </p:pic>
      </p:grpSp>
      <p:grpSp>
        <p:nvGrpSpPr>
          <p:cNvPr id="36" name="Group 35">
            <a:extLst>
              <a:ext uri="{FF2B5EF4-FFF2-40B4-BE49-F238E27FC236}">
                <a16:creationId xmlns:a16="http://schemas.microsoft.com/office/drawing/2014/main" id="{A0107270-3C52-B2D7-1756-9B529F598B21}"/>
              </a:ext>
            </a:extLst>
          </p:cNvPr>
          <p:cNvGrpSpPr/>
          <p:nvPr/>
        </p:nvGrpSpPr>
        <p:grpSpPr>
          <a:xfrm>
            <a:off x="6678659" y="1379193"/>
            <a:ext cx="3816424" cy="457674"/>
            <a:chOff x="5904260" y="1224768"/>
            <a:chExt cx="3816424" cy="457674"/>
          </a:xfrm>
        </p:grpSpPr>
        <p:sp>
          <p:nvSpPr>
            <p:cNvPr id="32" name="TextBox 31">
              <a:extLst>
                <a:ext uri="{FF2B5EF4-FFF2-40B4-BE49-F238E27FC236}">
                  <a16:creationId xmlns:a16="http://schemas.microsoft.com/office/drawing/2014/main" id="{546FA2D5-DFD7-2DC9-F2D8-9E6C764C730D}"/>
                </a:ext>
              </a:extLst>
            </p:cNvPr>
            <p:cNvSpPr txBox="1"/>
            <p:nvPr/>
          </p:nvSpPr>
          <p:spPr>
            <a:xfrm>
              <a:off x="5904260" y="1224768"/>
              <a:ext cx="3816424" cy="457674"/>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pic>
          <p:nvPicPr>
            <p:cNvPr id="35" name="Picture 34">
              <a:extLst>
                <a:ext uri="{FF2B5EF4-FFF2-40B4-BE49-F238E27FC236}">
                  <a16:creationId xmlns:a16="http://schemas.microsoft.com/office/drawing/2014/main" id="{A60E9AE5-8904-61F3-11CB-49AFF96AAD7E}"/>
                </a:ext>
              </a:extLst>
            </p:cNvPr>
            <p:cNvPicPr>
              <a:picLocks noChangeAspect="1"/>
            </p:cNvPicPr>
            <p:nvPr/>
          </p:nvPicPr>
          <p:blipFill>
            <a:blip r:embed="rId16"/>
            <a:srcRect l="3896" t="18040" r="4333" b="8905"/>
            <a:stretch/>
          </p:blipFill>
          <p:spPr>
            <a:xfrm>
              <a:off x="5976268" y="1317078"/>
              <a:ext cx="3672408" cy="324526"/>
            </a:xfrm>
            <a:prstGeom prst="rect">
              <a:avLst/>
            </a:prstGeom>
          </p:spPr>
        </p:pic>
      </p:grpSp>
      <p:grpSp>
        <p:nvGrpSpPr>
          <p:cNvPr id="39" name="Group 38">
            <a:extLst>
              <a:ext uri="{FF2B5EF4-FFF2-40B4-BE49-F238E27FC236}">
                <a16:creationId xmlns:a16="http://schemas.microsoft.com/office/drawing/2014/main" id="{FF64C846-1997-F593-46F3-D119513CE93D}"/>
              </a:ext>
            </a:extLst>
          </p:cNvPr>
          <p:cNvGrpSpPr/>
          <p:nvPr/>
        </p:nvGrpSpPr>
        <p:grpSpPr>
          <a:xfrm>
            <a:off x="6678659" y="2007131"/>
            <a:ext cx="3096344" cy="457674"/>
            <a:chOff x="5904260" y="1989260"/>
            <a:chExt cx="3096344" cy="457674"/>
          </a:xfrm>
        </p:grpSpPr>
        <p:sp>
          <p:nvSpPr>
            <p:cNvPr id="37" name="TextBox 36">
              <a:extLst>
                <a:ext uri="{FF2B5EF4-FFF2-40B4-BE49-F238E27FC236}">
                  <a16:creationId xmlns:a16="http://schemas.microsoft.com/office/drawing/2014/main" id="{05A4963D-6418-5FBB-F667-37B5E578C1F9}"/>
                </a:ext>
              </a:extLst>
            </p:cNvPr>
            <p:cNvSpPr txBox="1"/>
            <p:nvPr/>
          </p:nvSpPr>
          <p:spPr>
            <a:xfrm>
              <a:off x="5904260" y="1989260"/>
              <a:ext cx="3096344" cy="457674"/>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pic>
          <p:nvPicPr>
            <p:cNvPr id="38" name="Picture 37">
              <a:extLst>
                <a:ext uri="{FF2B5EF4-FFF2-40B4-BE49-F238E27FC236}">
                  <a16:creationId xmlns:a16="http://schemas.microsoft.com/office/drawing/2014/main" id="{C642267D-1F88-B046-AE41-3D0709324071}"/>
                </a:ext>
              </a:extLst>
            </p:cNvPr>
            <p:cNvPicPr>
              <a:picLocks noChangeAspect="1"/>
            </p:cNvPicPr>
            <p:nvPr/>
          </p:nvPicPr>
          <p:blipFill>
            <a:blip r:embed="rId17"/>
            <a:srcRect t="22153" r="5013" b="21267"/>
            <a:stretch/>
          </p:blipFill>
          <p:spPr>
            <a:xfrm>
              <a:off x="6008881" y="2060318"/>
              <a:ext cx="2887101" cy="324526"/>
            </a:xfrm>
            <a:prstGeom prst="rect">
              <a:avLst/>
            </a:prstGeom>
          </p:spPr>
        </p:pic>
      </p:grpSp>
      <p:grpSp>
        <p:nvGrpSpPr>
          <p:cNvPr id="128" name="Group 127">
            <a:extLst>
              <a:ext uri="{FF2B5EF4-FFF2-40B4-BE49-F238E27FC236}">
                <a16:creationId xmlns:a16="http://schemas.microsoft.com/office/drawing/2014/main" id="{F98169D0-2BF3-46B7-8656-DF3DF33BD745}"/>
              </a:ext>
            </a:extLst>
          </p:cNvPr>
          <p:cNvGrpSpPr/>
          <p:nvPr/>
        </p:nvGrpSpPr>
        <p:grpSpPr>
          <a:xfrm>
            <a:off x="6678659" y="2633245"/>
            <a:ext cx="2623396" cy="457674"/>
            <a:chOff x="6624340" y="3321885"/>
            <a:chExt cx="2623396" cy="457674"/>
          </a:xfrm>
        </p:grpSpPr>
        <p:sp>
          <p:nvSpPr>
            <p:cNvPr id="40" name="TextBox 39">
              <a:extLst>
                <a:ext uri="{FF2B5EF4-FFF2-40B4-BE49-F238E27FC236}">
                  <a16:creationId xmlns:a16="http://schemas.microsoft.com/office/drawing/2014/main" id="{1A24D97D-431D-7E28-A8CA-70E6D3C780D2}"/>
                </a:ext>
              </a:extLst>
            </p:cNvPr>
            <p:cNvSpPr txBox="1"/>
            <p:nvPr/>
          </p:nvSpPr>
          <p:spPr>
            <a:xfrm>
              <a:off x="6624340" y="3321885"/>
              <a:ext cx="2623396" cy="457674"/>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pic>
          <p:nvPicPr>
            <p:cNvPr id="41" name="Picture 40">
              <a:extLst>
                <a:ext uri="{FF2B5EF4-FFF2-40B4-BE49-F238E27FC236}">
                  <a16:creationId xmlns:a16="http://schemas.microsoft.com/office/drawing/2014/main" id="{61DD640D-22F4-2128-A086-162515CD58A0}"/>
                </a:ext>
              </a:extLst>
            </p:cNvPr>
            <p:cNvPicPr>
              <a:picLocks noChangeAspect="1"/>
            </p:cNvPicPr>
            <p:nvPr/>
          </p:nvPicPr>
          <p:blipFill>
            <a:blip r:embed="rId18"/>
            <a:srcRect l="10613" t="22121" r="9262" b="23929"/>
            <a:stretch/>
          </p:blipFill>
          <p:spPr>
            <a:xfrm>
              <a:off x="6703303" y="3388459"/>
              <a:ext cx="2465469" cy="324526"/>
            </a:xfrm>
            <a:prstGeom prst="rect">
              <a:avLst/>
            </a:prstGeom>
          </p:spPr>
        </p:pic>
      </p:grpSp>
      <p:grpSp>
        <p:nvGrpSpPr>
          <p:cNvPr id="49" name="Group 48">
            <a:extLst>
              <a:ext uri="{FF2B5EF4-FFF2-40B4-BE49-F238E27FC236}">
                <a16:creationId xmlns:a16="http://schemas.microsoft.com/office/drawing/2014/main" id="{FB7F6DF4-4D97-3366-6B70-8C22BFEF67CC}"/>
              </a:ext>
            </a:extLst>
          </p:cNvPr>
          <p:cNvGrpSpPr/>
          <p:nvPr/>
        </p:nvGrpSpPr>
        <p:grpSpPr>
          <a:xfrm>
            <a:off x="537257" y="2011513"/>
            <a:ext cx="5571162" cy="457674"/>
            <a:chOff x="539664" y="3836358"/>
            <a:chExt cx="5571162" cy="457674"/>
          </a:xfrm>
        </p:grpSpPr>
        <p:pic>
          <p:nvPicPr>
            <p:cNvPr id="47" name="Picture 46">
              <a:extLst>
                <a:ext uri="{FF2B5EF4-FFF2-40B4-BE49-F238E27FC236}">
                  <a16:creationId xmlns:a16="http://schemas.microsoft.com/office/drawing/2014/main" id="{6DD46559-FCFB-F06A-F096-28E514006B32}"/>
                </a:ext>
              </a:extLst>
            </p:cNvPr>
            <p:cNvPicPr>
              <a:picLocks noChangeAspect="1"/>
            </p:cNvPicPr>
            <p:nvPr/>
          </p:nvPicPr>
          <p:blipFill>
            <a:blip r:embed="rId19"/>
            <a:srcRect l="660" t="4010" r="1544" b="8520"/>
            <a:stretch/>
          </p:blipFill>
          <p:spPr>
            <a:xfrm>
              <a:off x="654554" y="3915440"/>
              <a:ext cx="5341381" cy="294628"/>
            </a:xfrm>
            <a:prstGeom prst="rect">
              <a:avLst/>
            </a:prstGeom>
          </p:spPr>
        </p:pic>
        <p:sp>
          <p:nvSpPr>
            <p:cNvPr id="48" name="TextBox 47">
              <a:extLst>
                <a:ext uri="{FF2B5EF4-FFF2-40B4-BE49-F238E27FC236}">
                  <a16:creationId xmlns:a16="http://schemas.microsoft.com/office/drawing/2014/main" id="{F5174A64-B89A-A0ED-8DD0-848780BAC80C}"/>
                </a:ext>
              </a:extLst>
            </p:cNvPr>
            <p:cNvSpPr txBox="1"/>
            <p:nvPr/>
          </p:nvSpPr>
          <p:spPr>
            <a:xfrm>
              <a:off x="539664" y="3836358"/>
              <a:ext cx="5571162" cy="457674"/>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grpSp>
      <p:sp>
        <p:nvSpPr>
          <p:cNvPr id="72" name="TextBox 71">
            <a:extLst>
              <a:ext uri="{FF2B5EF4-FFF2-40B4-BE49-F238E27FC236}">
                <a16:creationId xmlns:a16="http://schemas.microsoft.com/office/drawing/2014/main" id="{4E611493-D7B6-0009-A97E-32ADA67859FE}"/>
              </a:ext>
            </a:extLst>
          </p:cNvPr>
          <p:cNvSpPr txBox="1"/>
          <p:nvPr/>
        </p:nvSpPr>
        <p:spPr>
          <a:xfrm>
            <a:off x="3915172" y="2630505"/>
            <a:ext cx="2179800" cy="301878"/>
          </a:xfrm>
          <a:prstGeom prst="rect">
            <a:avLst/>
          </a:prstGeom>
          <a:noFill/>
          <a:ln w="19050">
            <a:solidFill>
              <a:schemeClr val="tx1"/>
            </a:solidFill>
          </a:ln>
        </p:spPr>
        <p:txBody>
          <a:bodyPr wrap="square" lIns="0" tIns="0" rIns="0" bIns="0" rtlCol="0" anchor="ctr">
            <a:spAutoFit/>
          </a:bodyPr>
          <a:lstStyle/>
          <a:p>
            <a:pPr algn="ctr">
              <a:lnSpc>
                <a:spcPct val="120000"/>
              </a:lnSpc>
              <a:spcBef>
                <a:spcPts val="800"/>
              </a:spcBef>
            </a:pPr>
            <a:r>
              <a:rPr lang="de-DE" sz="1800" dirty="0"/>
              <a:t>Mapping </a:t>
            </a:r>
            <a:r>
              <a:rPr lang="de-DE" sz="1800" dirty="0" err="1"/>
              <a:t>Function</a:t>
            </a:r>
            <a:endParaRPr lang="en-US" sz="1800" dirty="0" err="1"/>
          </a:p>
        </p:txBody>
      </p:sp>
      <p:sp>
        <p:nvSpPr>
          <p:cNvPr id="73" name="TextBox 72">
            <a:extLst>
              <a:ext uri="{FF2B5EF4-FFF2-40B4-BE49-F238E27FC236}">
                <a16:creationId xmlns:a16="http://schemas.microsoft.com/office/drawing/2014/main" id="{196AB060-866A-730C-A0BC-B621A054BDB1}"/>
              </a:ext>
            </a:extLst>
          </p:cNvPr>
          <p:cNvSpPr txBox="1"/>
          <p:nvPr/>
        </p:nvSpPr>
        <p:spPr>
          <a:xfrm>
            <a:off x="2866005" y="3966208"/>
            <a:ext cx="1629961" cy="301878"/>
          </a:xfrm>
          <a:prstGeom prst="rect">
            <a:avLst/>
          </a:prstGeom>
          <a:noFill/>
          <a:ln w="19050">
            <a:solidFill>
              <a:schemeClr val="tx1"/>
            </a:solidFill>
          </a:ln>
        </p:spPr>
        <p:txBody>
          <a:bodyPr wrap="square" lIns="0" tIns="0" rIns="0" bIns="0" rtlCol="0" anchor="ctr">
            <a:spAutoFit/>
          </a:bodyPr>
          <a:lstStyle/>
          <a:p>
            <a:pPr algn="ctr">
              <a:lnSpc>
                <a:spcPct val="120000"/>
              </a:lnSpc>
              <a:spcBef>
                <a:spcPts val="800"/>
              </a:spcBef>
            </a:pPr>
            <a:r>
              <a:rPr lang="de-DE" sz="1800"/>
              <a:t>Loss Function</a:t>
            </a:r>
            <a:endParaRPr lang="en-US" sz="1800" dirty="0" err="1"/>
          </a:p>
        </p:txBody>
      </p:sp>
      <p:cxnSp>
        <p:nvCxnSpPr>
          <p:cNvPr id="99" name="Connector: Elbow 98">
            <a:extLst>
              <a:ext uri="{FF2B5EF4-FFF2-40B4-BE49-F238E27FC236}">
                <a16:creationId xmlns:a16="http://schemas.microsoft.com/office/drawing/2014/main" id="{A5F3AAF7-FEC7-9A0A-37E9-9F7CA6A0A000}"/>
              </a:ext>
            </a:extLst>
          </p:cNvPr>
          <p:cNvCxnSpPr>
            <a:stCxn id="3" idx="1"/>
            <a:endCxn id="8" idx="1"/>
          </p:cNvCxnSpPr>
          <p:nvPr/>
        </p:nvCxnSpPr>
        <p:spPr>
          <a:xfrm rot="10800000" flipV="1">
            <a:off x="546078" y="1053705"/>
            <a:ext cx="3473531" cy="550433"/>
          </a:xfrm>
          <a:prstGeom prst="bentConnector3">
            <a:avLst>
              <a:gd name="adj1" fmla="val 1065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57DC846C-37A4-EC0D-91A5-BF896E9F3FF8}"/>
              </a:ext>
            </a:extLst>
          </p:cNvPr>
          <p:cNvCxnSpPr>
            <a:stCxn id="3" idx="3"/>
            <a:endCxn id="32" idx="3"/>
          </p:cNvCxnSpPr>
          <p:nvPr/>
        </p:nvCxnSpPr>
        <p:spPr>
          <a:xfrm>
            <a:off x="7115952" y="1053706"/>
            <a:ext cx="3379131" cy="554324"/>
          </a:xfrm>
          <a:prstGeom prst="bentConnector3">
            <a:avLst>
              <a:gd name="adj1" fmla="val 10676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30FBAA8F-DAFB-7E73-3666-127BB96093FA}"/>
              </a:ext>
            </a:extLst>
          </p:cNvPr>
          <p:cNvCxnSpPr>
            <a:cxnSpLocks/>
            <a:stCxn id="8" idx="1"/>
            <a:endCxn id="48" idx="1"/>
          </p:cNvCxnSpPr>
          <p:nvPr/>
        </p:nvCxnSpPr>
        <p:spPr>
          <a:xfrm rot="10800000" flipV="1">
            <a:off x="537257" y="1604138"/>
            <a:ext cx="8820" cy="636211"/>
          </a:xfrm>
          <a:prstGeom prst="bentConnector3">
            <a:avLst>
              <a:gd name="adj1" fmla="val 269183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9CA09261-C45A-4FCF-7364-0045DC00A3AD}"/>
              </a:ext>
            </a:extLst>
          </p:cNvPr>
          <p:cNvCxnSpPr>
            <a:stCxn id="48" idx="1"/>
            <a:endCxn id="25" idx="1"/>
          </p:cNvCxnSpPr>
          <p:nvPr/>
        </p:nvCxnSpPr>
        <p:spPr>
          <a:xfrm rot="10800000" flipH="1" flipV="1">
            <a:off x="537257" y="2240349"/>
            <a:ext cx="8820" cy="636211"/>
          </a:xfrm>
          <a:prstGeom prst="bentConnector3">
            <a:avLst>
              <a:gd name="adj1" fmla="val -259183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8275D7F5-05D0-827B-E907-162A2387E097}"/>
              </a:ext>
            </a:extLst>
          </p:cNvPr>
          <p:cNvCxnSpPr>
            <a:stCxn id="25" idx="1"/>
            <a:endCxn id="28" idx="1"/>
          </p:cNvCxnSpPr>
          <p:nvPr/>
        </p:nvCxnSpPr>
        <p:spPr>
          <a:xfrm rot="10800000" flipV="1">
            <a:off x="537257" y="2876561"/>
            <a:ext cx="8821" cy="692716"/>
          </a:xfrm>
          <a:prstGeom prst="bentConnector3">
            <a:avLst>
              <a:gd name="adj1" fmla="val 269154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CC25B09A-14B7-A6B5-E6D1-2B103D7F6921}"/>
              </a:ext>
            </a:extLst>
          </p:cNvPr>
          <p:cNvCxnSpPr>
            <a:stCxn id="32" idx="3"/>
            <a:endCxn id="37" idx="3"/>
          </p:cNvCxnSpPr>
          <p:nvPr/>
        </p:nvCxnSpPr>
        <p:spPr>
          <a:xfrm flipH="1">
            <a:off x="9775003" y="1608030"/>
            <a:ext cx="720080" cy="627938"/>
          </a:xfrm>
          <a:prstGeom prst="bentConnector3">
            <a:avLst>
              <a:gd name="adj1" fmla="val -317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3D636CC8-1FE7-9BAD-AFD9-6D8311139C0E}"/>
              </a:ext>
            </a:extLst>
          </p:cNvPr>
          <p:cNvCxnSpPr>
            <a:stCxn id="37" idx="3"/>
            <a:endCxn id="40" idx="3"/>
          </p:cNvCxnSpPr>
          <p:nvPr/>
        </p:nvCxnSpPr>
        <p:spPr>
          <a:xfrm flipH="1">
            <a:off x="9302055" y="2235968"/>
            <a:ext cx="472948" cy="626114"/>
          </a:xfrm>
          <a:prstGeom prst="bentConnector3">
            <a:avLst>
              <a:gd name="adj1" fmla="val -483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C6FAF2BF-ECE2-F32C-AE74-1132C849FB31}"/>
              </a:ext>
            </a:extLst>
          </p:cNvPr>
          <p:cNvCxnSpPr>
            <a:cxnSpLocks/>
            <a:stCxn id="40" idx="3"/>
            <a:endCxn id="44" idx="3"/>
          </p:cNvCxnSpPr>
          <p:nvPr/>
        </p:nvCxnSpPr>
        <p:spPr>
          <a:xfrm>
            <a:off x="9302055" y="2862082"/>
            <a:ext cx="1454290" cy="1221464"/>
          </a:xfrm>
          <a:prstGeom prst="bentConnector3">
            <a:avLst>
              <a:gd name="adj1" fmla="val 1157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7B90841-13AC-60CD-1D55-3233A0764D18}"/>
              </a:ext>
            </a:extLst>
          </p:cNvPr>
          <p:cNvCxnSpPr>
            <a:stCxn id="25" idx="3"/>
            <a:endCxn id="72" idx="1"/>
          </p:cNvCxnSpPr>
          <p:nvPr/>
        </p:nvCxnSpPr>
        <p:spPr>
          <a:xfrm flipV="1">
            <a:off x="3246377" y="2781444"/>
            <a:ext cx="668795" cy="95117"/>
          </a:xfrm>
          <a:prstGeom prst="bentConnector3">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Connector: Elbow 118">
            <a:extLst>
              <a:ext uri="{FF2B5EF4-FFF2-40B4-BE49-F238E27FC236}">
                <a16:creationId xmlns:a16="http://schemas.microsoft.com/office/drawing/2014/main" id="{8A925DA6-002A-EA7D-D924-6E8AA809C972}"/>
              </a:ext>
            </a:extLst>
          </p:cNvPr>
          <p:cNvCxnSpPr>
            <a:stCxn id="72" idx="3"/>
            <a:endCxn id="40" idx="1"/>
          </p:cNvCxnSpPr>
          <p:nvPr/>
        </p:nvCxnSpPr>
        <p:spPr>
          <a:xfrm>
            <a:off x="6094972" y="2781444"/>
            <a:ext cx="583687" cy="80638"/>
          </a:xfrm>
          <a:prstGeom prst="bentConnector3">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Connector: Elbow 120">
            <a:extLst>
              <a:ext uri="{FF2B5EF4-FFF2-40B4-BE49-F238E27FC236}">
                <a16:creationId xmlns:a16="http://schemas.microsoft.com/office/drawing/2014/main" id="{F220ACA9-9295-7603-9A47-0E58C43163EF}"/>
              </a:ext>
            </a:extLst>
          </p:cNvPr>
          <p:cNvCxnSpPr>
            <a:stCxn id="28" idx="2"/>
            <a:endCxn id="73" idx="0"/>
          </p:cNvCxnSpPr>
          <p:nvPr/>
        </p:nvCxnSpPr>
        <p:spPr>
          <a:xfrm rot="16200000" flipH="1">
            <a:off x="3510239" y="3795461"/>
            <a:ext cx="168094" cy="173399"/>
          </a:xfrm>
          <a:prstGeom prst="bentConnector3">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Connector: Elbow 122">
            <a:extLst>
              <a:ext uri="{FF2B5EF4-FFF2-40B4-BE49-F238E27FC236}">
                <a16:creationId xmlns:a16="http://schemas.microsoft.com/office/drawing/2014/main" id="{2BAF4CE7-37C6-C95B-D40F-6B4597241D16}"/>
              </a:ext>
            </a:extLst>
          </p:cNvPr>
          <p:cNvCxnSpPr>
            <a:cxnSpLocks/>
            <a:stCxn id="73" idx="3"/>
            <a:endCxn id="44" idx="1"/>
          </p:cNvCxnSpPr>
          <p:nvPr/>
        </p:nvCxnSpPr>
        <p:spPr>
          <a:xfrm flipV="1">
            <a:off x="4495966" y="4083546"/>
            <a:ext cx="1075803" cy="33601"/>
          </a:xfrm>
          <a:prstGeom prst="bentConnector3">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E44E10A6-A9A4-A608-B589-FE0002CCBA9E}"/>
              </a:ext>
            </a:extLst>
          </p:cNvPr>
          <p:cNvGrpSpPr/>
          <p:nvPr/>
        </p:nvGrpSpPr>
        <p:grpSpPr>
          <a:xfrm>
            <a:off x="5571769" y="3890620"/>
            <a:ext cx="5184576" cy="457674"/>
            <a:chOff x="5576605" y="3871758"/>
            <a:chExt cx="5184576" cy="457674"/>
          </a:xfrm>
        </p:grpSpPr>
        <p:sp>
          <p:nvSpPr>
            <p:cNvPr id="44" name="TextBox 43">
              <a:extLst>
                <a:ext uri="{FF2B5EF4-FFF2-40B4-BE49-F238E27FC236}">
                  <a16:creationId xmlns:a16="http://schemas.microsoft.com/office/drawing/2014/main" id="{2A12FDFB-B959-0B14-EC9D-A6271C47FD2C}"/>
                </a:ext>
              </a:extLst>
            </p:cNvPr>
            <p:cNvSpPr txBox="1"/>
            <p:nvPr/>
          </p:nvSpPr>
          <p:spPr>
            <a:xfrm>
              <a:off x="5576605" y="3871758"/>
              <a:ext cx="5184576" cy="457674"/>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pic>
          <p:nvPicPr>
            <p:cNvPr id="9" name="Picture 8">
              <a:extLst>
                <a:ext uri="{FF2B5EF4-FFF2-40B4-BE49-F238E27FC236}">
                  <a16:creationId xmlns:a16="http://schemas.microsoft.com/office/drawing/2014/main" id="{4B529069-EB21-D7E0-4C4C-E3FC366533DA}"/>
                </a:ext>
              </a:extLst>
            </p:cNvPr>
            <p:cNvPicPr>
              <a:picLocks noChangeAspect="1"/>
            </p:cNvPicPr>
            <p:nvPr/>
          </p:nvPicPr>
          <p:blipFill>
            <a:blip r:embed="rId20"/>
            <a:srcRect l="3312" t="22998" r="3811" b="29728"/>
            <a:stretch/>
          </p:blipFill>
          <p:spPr>
            <a:xfrm>
              <a:off x="5631519" y="3916588"/>
              <a:ext cx="5074748" cy="326543"/>
            </a:xfrm>
            <a:prstGeom prst="rect">
              <a:avLst/>
            </a:prstGeom>
          </p:spPr>
        </p:pic>
      </p:grpSp>
    </p:spTree>
    <p:extLst>
      <p:ext uri="{BB962C8B-B14F-4D97-AF65-F5344CB8AC3E}">
        <p14:creationId xmlns:p14="http://schemas.microsoft.com/office/powerpoint/2010/main" val="3589252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BF93F-DE6D-C0BB-9F28-76EAC631D6D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2BBAFDF2-582B-2ACB-FEA5-D8234F88C5AA}"/>
              </a:ext>
            </a:extLst>
          </p:cNvPr>
          <p:cNvSpPr>
            <a:spLocks noGrp="1"/>
          </p:cNvSpPr>
          <p:nvPr>
            <p:ph type="title"/>
          </p:nvPr>
        </p:nvSpPr>
        <p:spPr>
          <a:xfrm>
            <a:off x="539750" y="359767"/>
            <a:ext cx="10440988" cy="361875"/>
          </a:xfrm>
        </p:spPr>
        <p:txBody>
          <a:bodyPr/>
          <a:lstStyle/>
          <a:p>
            <a:r>
              <a:rPr lang="en-US"/>
              <a:t>Appendix: Evaluation </a:t>
            </a:r>
            <a:r>
              <a:rPr lang="en-US" dirty="0"/>
              <a:t>Results of Videos – Earliest Frame Analysis (EFA)</a:t>
            </a:r>
          </a:p>
        </p:txBody>
      </p:sp>
      <p:sp>
        <p:nvSpPr>
          <p:cNvPr id="2" name="Fußzeilenplatzhalter 1">
            <a:extLst>
              <a:ext uri="{FF2B5EF4-FFF2-40B4-BE49-F238E27FC236}">
                <a16:creationId xmlns:a16="http://schemas.microsoft.com/office/drawing/2014/main" id="{E9E7DBA8-B459-5594-A1B1-9D9DDDF70CAF}"/>
              </a:ext>
            </a:extLst>
          </p:cNvPr>
          <p:cNvSpPr>
            <a:spLocks noGrp="1"/>
          </p:cNvSpPr>
          <p:nvPr>
            <p:ph type="ftr" sz="quarter" idx="10"/>
          </p:nvPr>
        </p:nvSpPr>
        <p:spPr>
          <a:xfrm>
            <a:off x="972123" y="6045385"/>
            <a:ext cx="611657" cy="18235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DC8D4238-4DBB-DB02-837C-B9EFB4D12CE3}"/>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27</a:t>
            </a:fld>
            <a:endParaRPr lang="en-US" dirty="0"/>
          </a:p>
        </p:txBody>
      </p:sp>
      <p:sp>
        <p:nvSpPr>
          <p:cNvPr id="30" name="Textfeld 3128">
            <a:extLst>
              <a:ext uri="{FF2B5EF4-FFF2-40B4-BE49-F238E27FC236}">
                <a16:creationId xmlns:a16="http://schemas.microsoft.com/office/drawing/2014/main" id="{2652A8C1-B818-0EB4-53AA-AA3D09350F6C}"/>
              </a:ext>
            </a:extLst>
          </p:cNvPr>
          <p:cNvSpPr txBox="1"/>
          <p:nvPr/>
        </p:nvSpPr>
        <p:spPr>
          <a:xfrm>
            <a:off x="573234" y="4696317"/>
            <a:ext cx="10407504" cy="918491"/>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en-US" b="1" u="sng"/>
              <a:t>Left Y-axis:</a:t>
            </a:r>
            <a:r>
              <a:rPr lang="en-US" b="1"/>
              <a:t> </a:t>
            </a:r>
            <a:r>
              <a:rPr lang="en-US"/>
              <a:t>Weighted Earliest Frames (WEF); Values on bar tops.</a:t>
            </a:r>
          </a:p>
          <a:p>
            <a:pPr algn="just">
              <a:buFont typeface="Wingdings" panose="05000000000000000000" pitchFamily="2" charset="2"/>
              <a:buChar char="à"/>
            </a:pPr>
            <a:r>
              <a:rPr lang="en-US" b="1" u="sng"/>
              <a:t>Right Y-axis:</a:t>
            </a:r>
            <a:r>
              <a:rPr lang="en-US" b="1"/>
              <a:t> </a:t>
            </a:r>
            <a:r>
              <a:rPr lang="en-US"/>
              <a:t>Weighted Words Detected (WWD); Indicated by color intensity and bar bases.</a:t>
            </a:r>
            <a:endParaRPr lang="en-US">
              <a:sym typeface="Wingdings" panose="05000000000000000000" pitchFamily="2" charset="2"/>
            </a:endParaRPr>
          </a:p>
        </p:txBody>
      </p:sp>
      <p:grpSp>
        <p:nvGrpSpPr>
          <p:cNvPr id="7" name="Group 6">
            <a:extLst>
              <a:ext uri="{FF2B5EF4-FFF2-40B4-BE49-F238E27FC236}">
                <a16:creationId xmlns:a16="http://schemas.microsoft.com/office/drawing/2014/main" id="{CFCAFDDB-FBCD-A070-AB10-7DCFEF9EA5D5}"/>
              </a:ext>
            </a:extLst>
          </p:cNvPr>
          <p:cNvGrpSpPr/>
          <p:nvPr/>
        </p:nvGrpSpPr>
        <p:grpSpPr>
          <a:xfrm>
            <a:off x="539664" y="972672"/>
            <a:ext cx="10134298" cy="3260164"/>
            <a:chOff x="539664" y="972672"/>
            <a:chExt cx="10134298" cy="3260164"/>
          </a:xfrm>
        </p:grpSpPr>
        <p:sp>
          <p:nvSpPr>
            <p:cNvPr id="17" name="TextBox 16">
              <a:extLst>
                <a:ext uri="{FF2B5EF4-FFF2-40B4-BE49-F238E27FC236}">
                  <a16:creationId xmlns:a16="http://schemas.microsoft.com/office/drawing/2014/main" id="{AE16B3A4-F18E-B2AE-F8D1-728F74AEADE8}"/>
                </a:ext>
              </a:extLst>
            </p:cNvPr>
            <p:cNvSpPr txBox="1"/>
            <p:nvPr/>
          </p:nvSpPr>
          <p:spPr>
            <a:xfrm>
              <a:off x="1135304" y="4031562"/>
              <a:ext cx="9126836" cy="201274"/>
            </a:xfrm>
            <a:prstGeom prst="rect">
              <a:avLst/>
            </a:prstGeom>
            <a:noFill/>
          </p:spPr>
          <p:txBody>
            <a:bodyPr wrap="square" lIns="0" tIns="0" rIns="0" bIns="0" rtlCol="0">
              <a:spAutoFit/>
            </a:bodyPr>
            <a:lstStyle/>
            <a:p>
              <a:pPr algn="l">
                <a:lnSpc>
                  <a:spcPct val="120000"/>
                </a:lnSpc>
                <a:spcBef>
                  <a:spcPts val="800"/>
                </a:spcBef>
              </a:pPr>
              <a:r>
                <a:rPr lang="en-US" sz="1200" b="1" dirty="0"/>
                <a:t>Bar Plots of Earliest Frames Analysis </a:t>
              </a:r>
              <a:r>
                <a:rPr lang="en-US" sz="1200" b="1"/>
                <a:t>of 25% </a:t>
              </a:r>
              <a:r>
                <a:rPr lang="en-US" sz="1200" b="1" dirty="0"/>
                <a:t>Character Match across Frame Count – Pretrained, Trained PaddleOCR Models</a:t>
              </a:r>
            </a:p>
          </p:txBody>
        </p:sp>
        <p:grpSp>
          <p:nvGrpSpPr>
            <p:cNvPr id="12" name="Group 11">
              <a:extLst>
                <a:ext uri="{FF2B5EF4-FFF2-40B4-BE49-F238E27FC236}">
                  <a16:creationId xmlns:a16="http://schemas.microsoft.com/office/drawing/2014/main" id="{26250CBD-6FDB-C313-8C98-D2F22B69DD41}"/>
                </a:ext>
              </a:extLst>
            </p:cNvPr>
            <p:cNvGrpSpPr/>
            <p:nvPr/>
          </p:nvGrpSpPr>
          <p:grpSpPr>
            <a:xfrm rot="5400000">
              <a:off x="9472094" y="2115970"/>
              <a:ext cx="2135455" cy="268280"/>
              <a:chOff x="8856588" y="3329598"/>
              <a:chExt cx="2268942" cy="241651"/>
            </a:xfrm>
          </p:grpSpPr>
          <p:sp>
            <p:nvSpPr>
              <p:cNvPr id="13" name="Arrow: Down 12">
                <a:extLst>
                  <a:ext uri="{FF2B5EF4-FFF2-40B4-BE49-F238E27FC236}">
                    <a16:creationId xmlns:a16="http://schemas.microsoft.com/office/drawing/2014/main" id="{E5ED51A9-49DC-76E4-B839-07FFCCA5A675}"/>
                  </a:ext>
                </a:extLst>
              </p:cNvPr>
              <p:cNvSpPr/>
              <p:nvPr/>
            </p:nvSpPr>
            <p:spPr>
              <a:xfrm rot="10800000">
                <a:off x="8856588" y="3329598"/>
                <a:ext cx="144016"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14" name="TextBox 13">
                <a:extLst>
                  <a:ext uri="{FF2B5EF4-FFF2-40B4-BE49-F238E27FC236}">
                    <a16:creationId xmlns:a16="http://schemas.microsoft.com/office/drawing/2014/main" id="{9F1015CE-A02F-C960-A46B-51F3C9B6A32C}"/>
                  </a:ext>
                </a:extLst>
              </p:cNvPr>
              <p:cNvSpPr txBox="1"/>
              <p:nvPr/>
            </p:nvSpPr>
            <p:spPr>
              <a:xfrm>
                <a:off x="9072612" y="3363168"/>
                <a:ext cx="2052918" cy="201274"/>
              </a:xfrm>
              <a:prstGeom prst="rect">
                <a:avLst/>
              </a:prstGeom>
              <a:noFill/>
            </p:spPr>
            <p:txBody>
              <a:bodyPr wrap="square" lIns="0" tIns="0" rIns="0" bIns="0" rtlCol="0">
                <a:spAutoFit/>
              </a:bodyPr>
              <a:lstStyle/>
              <a:p>
                <a:pPr algn="l">
                  <a:lnSpc>
                    <a:spcPct val="120000"/>
                  </a:lnSpc>
                  <a:spcBef>
                    <a:spcPts val="800"/>
                  </a:spcBef>
                </a:pPr>
                <a:r>
                  <a:rPr lang="de-DE" sz="1200" dirty="0"/>
                  <a:t>- Values </a:t>
                </a:r>
                <a:r>
                  <a:rPr lang="de-DE" sz="1200" dirty="0" err="1"/>
                  <a:t>needs</a:t>
                </a:r>
                <a:r>
                  <a:rPr lang="de-DE" sz="1200" dirty="0"/>
                  <a:t> </a:t>
                </a:r>
                <a:r>
                  <a:rPr lang="de-DE" sz="1200" dirty="0" err="1"/>
                  <a:t>to</a:t>
                </a:r>
                <a:r>
                  <a:rPr lang="de-DE" sz="1200" dirty="0"/>
                  <a:t> </a:t>
                </a:r>
                <a:r>
                  <a:rPr lang="de-DE" sz="1200" dirty="0" err="1"/>
                  <a:t>be</a:t>
                </a:r>
                <a:r>
                  <a:rPr lang="de-DE" sz="1200" dirty="0"/>
                  <a:t> </a:t>
                </a:r>
                <a:r>
                  <a:rPr lang="de-DE" sz="1200" dirty="0" err="1"/>
                  <a:t>higher</a:t>
                </a:r>
                <a:endParaRPr lang="en-US" sz="1200" dirty="0" err="1"/>
              </a:p>
            </p:txBody>
          </p:sp>
        </p:grpSp>
        <p:grpSp>
          <p:nvGrpSpPr>
            <p:cNvPr id="15" name="Group 14">
              <a:extLst>
                <a:ext uri="{FF2B5EF4-FFF2-40B4-BE49-F238E27FC236}">
                  <a16:creationId xmlns:a16="http://schemas.microsoft.com/office/drawing/2014/main" id="{F8E88B3E-0BD4-8D5A-3BFD-6AE690783CA7}"/>
                </a:ext>
              </a:extLst>
            </p:cNvPr>
            <p:cNvGrpSpPr/>
            <p:nvPr/>
          </p:nvGrpSpPr>
          <p:grpSpPr>
            <a:xfrm rot="16200000">
              <a:off x="-347622" y="2069669"/>
              <a:ext cx="2016224" cy="241651"/>
              <a:chOff x="4739834" y="2209106"/>
              <a:chExt cx="2135455" cy="241651"/>
            </a:xfrm>
          </p:grpSpPr>
          <p:sp>
            <p:nvSpPr>
              <p:cNvPr id="16" name="Arrow: Down 15">
                <a:extLst>
                  <a:ext uri="{FF2B5EF4-FFF2-40B4-BE49-F238E27FC236}">
                    <a16:creationId xmlns:a16="http://schemas.microsoft.com/office/drawing/2014/main" id="{DADFD235-DF1D-E7D4-1EF3-82A1AF148593}"/>
                  </a:ext>
                </a:extLst>
              </p:cNvPr>
              <p:cNvSpPr/>
              <p:nvPr/>
            </p:nvSpPr>
            <p:spPr>
              <a:xfrm>
                <a:off x="4739834" y="2209106"/>
                <a:ext cx="135543"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21" name="TextBox 20">
                <a:extLst>
                  <a:ext uri="{FF2B5EF4-FFF2-40B4-BE49-F238E27FC236}">
                    <a16:creationId xmlns:a16="http://schemas.microsoft.com/office/drawing/2014/main" id="{5A3C0C7B-9F3E-76C3-D316-6F7CA36BC015}"/>
                  </a:ext>
                </a:extLst>
              </p:cNvPr>
              <p:cNvSpPr txBox="1"/>
              <p:nvPr/>
            </p:nvSpPr>
            <p:spPr>
              <a:xfrm>
                <a:off x="4943149" y="2242676"/>
                <a:ext cx="1932140" cy="201274"/>
              </a:xfrm>
              <a:prstGeom prst="rect">
                <a:avLst/>
              </a:prstGeom>
              <a:noFill/>
            </p:spPr>
            <p:txBody>
              <a:bodyPr wrap="square" lIns="0" tIns="0" rIns="0" bIns="0" rtlCol="0">
                <a:spAutoFit/>
              </a:bodyPr>
              <a:lstStyle/>
              <a:p>
                <a:pPr algn="l">
                  <a:lnSpc>
                    <a:spcPct val="120000"/>
                  </a:lnSpc>
                  <a:spcBef>
                    <a:spcPts val="800"/>
                  </a:spcBef>
                </a:pPr>
                <a:r>
                  <a:rPr lang="de-DE" sz="1200" dirty="0"/>
                  <a:t>- Values </a:t>
                </a:r>
                <a:r>
                  <a:rPr lang="de-DE" sz="1200" dirty="0" err="1"/>
                  <a:t>needs</a:t>
                </a:r>
                <a:r>
                  <a:rPr lang="de-DE" sz="1200" dirty="0"/>
                  <a:t> </a:t>
                </a:r>
                <a:r>
                  <a:rPr lang="de-DE" sz="1200" dirty="0" err="1"/>
                  <a:t>to</a:t>
                </a:r>
                <a:r>
                  <a:rPr lang="de-DE" sz="1200" dirty="0"/>
                  <a:t> </a:t>
                </a:r>
                <a:r>
                  <a:rPr lang="de-DE" sz="1200" err="1"/>
                  <a:t>be</a:t>
                </a:r>
                <a:r>
                  <a:rPr lang="de-DE" sz="1200"/>
                  <a:t> lower</a:t>
                </a:r>
                <a:endParaRPr lang="en-US" sz="1200" dirty="0" err="1"/>
              </a:p>
            </p:txBody>
          </p:sp>
        </p:grpSp>
        <p:pic>
          <p:nvPicPr>
            <p:cNvPr id="3" name="Picture 2" descr="A chart of a graph&#10;&#10;Description automatically generated with medium confidence">
              <a:extLst>
                <a:ext uri="{FF2B5EF4-FFF2-40B4-BE49-F238E27FC236}">
                  <a16:creationId xmlns:a16="http://schemas.microsoft.com/office/drawing/2014/main" id="{F354FB63-B2C5-9C77-AA32-9F3EC2E2286C}"/>
                </a:ext>
              </a:extLst>
            </p:cNvPr>
            <p:cNvPicPr>
              <a:picLocks noChangeAspect="1"/>
            </p:cNvPicPr>
            <p:nvPr/>
          </p:nvPicPr>
          <p:blipFill>
            <a:blip r:embed="rId3">
              <a:extLst>
                <a:ext uri="{28A0092B-C50C-407E-A947-70E740481C1C}">
                  <a14:useLocalDpi xmlns:a14="http://schemas.microsoft.com/office/drawing/2010/main" val="0"/>
                </a:ext>
              </a:extLst>
            </a:blip>
            <a:srcRect l="5732" t="6160" r="14499" b="8042"/>
            <a:stretch/>
          </p:blipFill>
          <p:spPr>
            <a:xfrm>
              <a:off x="781315" y="972672"/>
              <a:ext cx="4443496" cy="3058890"/>
            </a:xfrm>
            <a:prstGeom prst="rect">
              <a:avLst/>
            </a:prstGeom>
          </p:spPr>
        </p:pic>
        <p:pic>
          <p:nvPicPr>
            <p:cNvPr id="5" name="Picture 4" descr="A chart with green and yellow bars&#10;&#10;Description automatically generated">
              <a:extLst>
                <a:ext uri="{FF2B5EF4-FFF2-40B4-BE49-F238E27FC236}">
                  <a16:creationId xmlns:a16="http://schemas.microsoft.com/office/drawing/2014/main" id="{D24FE088-1268-787C-3C5E-3CFBEC7678BA}"/>
                </a:ext>
              </a:extLst>
            </p:cNvPr>
            <p:cNvPicPr>
              <a:picLocks noChangeAspect="1"/>
            </p:cNvPicPr>
            <p:nvPr/>
          </p:nvPicPr>
          <p:blipFill>
            <a:blip r:embed="rId4">
              <a:extLst>
                <a:ext uri="{28A0092B-C50C-407E-A947-70E740481C1C}">
                  <a14:useLocalDpi xmlns:a14="http://schemas.microsoft.com/office/drawing/2010/main" val="0"/>
                </a:ext>
              </a:extLst>
            </a:blip>
            <a:srcRect l="5044" t="7871" r="5044" b="9447"/>
            <a:stretch/>
          </p:blipFill>
          <p:spPr>
            <a:xfrm>
              <a:off x="5237051" y="972672"/>
              <a:ext cx="5143817" cy="3058890"/>
            </a:xfrm>
            <a:prstGeom prst="rect">
              <a:avLst/>
            </a:prstGeom>
          </p:spPr>
        </p:pic>
      </p:grpSp>
    </p:spTree>
    <p:extLst>
      <p:ext uri="{BB962C8B-B14F-4D97-AF65-F5344CB8AC3E}">
        <p14:creationId xmlns:p14="http://schemas.microsoft.com/office/powerpoint/2010/main" val="153387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53813-0F0D-CEBD-861E-19E3AAC091F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579FD5A6-6C5D-84E7-1F0B-A0526E7AA563}"/>
              </a:ext>
            </a:extLst>
          </p:cNvPr>
          <p:cNvSpPr>
            <a:spLocks noGrp="1"/>
          </p:cNvSpPr>
          <p:nvPr>
            <p:ph type="title"/>
          </p:nvPr>
        </p:nvSpPr>
        <p:spPr>
          <a:xfrm>
            <a:off x="539750" y="359767"/>
            <a:ext cx="10440988" cy="361875"/>
          </a:xfrm>
        </p:spPr>
        <p:txBody>
          <a:bodyPr/>
          <a:lstStyle/>
          <a:p>
            <a:r>
              <a:rPr lang="en-US"/>
              <a:t>Appendix: Evaluation Results of Videos – Frame Match Analysis (FMA)</a:t>
            </a:r>
            <a:endParaRPr lang="en-US" dirty="0"/>
          </a:p>
        </p:txBody>
      </p:sp>
      <p:sp>
        <p:nvSpPr>
          <p:cNvPr id="2" name="Fußzeilenplatzhalter 1">
            <a:extLst>
              <a:ext uri="{FF2B5EF4-FFF2-40B4-BE49-F238E27FC236}">
                <a16:creationId xmlns:a16="http://schemas.microsoft.com/office/drawing/2014/main" id="{0BBD4C92-E977-EF20-4A1F-DAC467D25B96}"/>
              </a:ext>
            </a:extLst>
          </p:cNvPr>
          <p:cNvSpPr>
            <a:spLocks noGrp="1"/>
          </p:cNvSpPr>
          <p:nvPr>
            <p:ph type="ftr" sz="quarter" idx="10"/>
          </p:nvPr>
        </p:nvSpPr>
        <p:spPr>
          <a:xfrm>
            <a:off x="972123" y="6045385"/>
            <a:ext cx="611657" cy="18235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F387B2C2-38F4-90B4-9059-098380DE5960}"/>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28</a:t>
            </a:fld>
            <a:endParaRPr lang="en-US" dirty="0"/>
          </a:p>
        </p:txBody>
      </p:sp>
      <p:sp>
        <p:nvSpPr>
          <p:cNvPr id="30" name="Textfeld 3128">
            <a:extLst>
              <a:ext uri="{FF2B5EF4-FFF2-40B4-BE49-F238E27FC236}">
                <a16:creationId xmlns:a16="http://schemas.microsoft.com/office/drawing/2014/main" id="{FB9E8794-450F-5996-370B-099FCE135589}"/>
              </a:ext>
            </a:extLst>
          </p:cNvPr>
          <p:cNvSpPr txBox="1"/>
          <p:nvPr/>
        </p:nvSpPr>
        <p:spPr>
          <a:xfrm>
            <a:off x="539750" y="4612643"/>
            <a:ext cx="10440988" cy="1058093"/>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en-US" b="1" u="sng"/>
              <a:t>Left Y-axis:</a:t>
            </a:r>
            <a:r>
              <a:rPr lang="en-US" b="1"/>
              <a:t> </a:t>
            </a:r>
            <a:r>
              <a:rPr lang="en-US" sz="1600"/>
              <a:t>Weighted Frame Match (WFM); V</a:t>
            </a:r>
            <a:r>
              <a:rPr lang="en-US"/>
              <a:t>alues on bar tops.</a:t>
            </a:r>
          </a:p>
          <a:p>
            <a:pPr algn="just">
              <a:buFont typeface="Wingdings" panose="05000000000000000000" pitchFamily="2" charset="2"/>
              <a:buChar char="à"/>
            </a:pPr>
            <a:r>
              <a:rPr lang="en-US" b="1" u="sng"/>
              <a:t>Right Y-axis:</a:t>
            </a:r>
            <a:r>
              <a:rPr lang="en-US" b="1"/>
              <a:t> </a:t>
            </a:r>
            <a:r>
              <a:rPr lang="en-US" sz="1600"/>
              <a:t>Weighted Complete Words Detected (WCWD)</a:t>
            </a:r>
            <a:r>
              <a:rPr lang="en-US"/>
              <a:t>; Indicated by color intensity and bar bases.</a:t>
            </a:r>
            <a:endParaRPr lang="en-US">
              <a:sym typeface="Wingdings" panose="05000000000000000000" pitchFamily="2" charset="2"/>
            </a:endParaRPr>
          </a:p>
        </p:txBody>
      </p:sp>
      <p:grpSp>
        <p:nvGrpSpPr>
          <p:cNvPr id="10" name="Group 9">
            <a:extLst>
              <a:ext uri="{FF2B5EF4-FFF2-40B4-BE49-F238E27FC236}">
                <a16:creationId xmlns:a16="http://schemas.microsoft.com/office/drawing/2014/main" id="{9E9A1634-90CD-D256-631E-AD1BA11092C2}"/>
              </a:ext>
            </a:extLst>
          </p:cNvPr>
          <p:cNvGrpSpPr/>
          <p:nvPr/>
        </p:nvGrpSpPr>
        <p:grpSpPr>
          <a:xfrm>
            <a:off x="539664" y="1056351"/>
            <a:ext cx="10047249" cy="3258797"/>
            <a:chOff x="539664" y="1056351"/>
            <a:chExt cx="10047249" cy="3258797"/>
          </a:xfrm>
        </p:grpSpPr>
        <p:sp>
          <p:nvSpPr>
            <p:cNvPr id="17" name="TextBox 16">
              <a:extLst>
                <a:ext uri="{FF2B5EF4-FFF2-40B4-BE49-F238E27FC236}">
                  <a16:creationId xmlns:a16="http://schemas.microsoft.com/office/drawing/2014/main" id="{DD49D209-3FD2-98DB-3769-7C2DE44988F3}"/>
                </a:ext>
              </a:extLst>
            </p:cNvPr>
            <p:cNvSpPr txBox="1"/>
            <p:nvPr/>
          </p:nvSpPr>
          <p:spPr>
            <a:xfrm>
              <a:off x="1068211" y="4113874"/>
              <a:ext cx="9385059" cy="201274"/>
            </a:xfrm>
            <a:prstGeom prst="rect">
              <a:avLst/>
            </a:prstGeom>
            <a:noFill/>
          </p:spPr>
          <p:txBody>
            <a:bodyPr wrap="square" lIns="0" tIns="0" rIns="0" bIns="0" rtlCol="0">
              <a:spAutoFit/>
            </a:bodyPr>
            <a:lstStyle/>
            <a:p>
              <a:pPr algn="l">
                <a:lnSpc>
                  <a:spcPct val="120000"/>
                </a:lnSpc>
                <a:spcBef>
                  <a:spcPts val="800"/>
                </a:spcBef>
              </a:pPr>
              <a:r>
                <a:rPr lang="en-US" sz="1200" b="1"/>
                <a:t>Bar Plots of Frames Match Analysis of 25% Frame Checkpoint across Character Match – Pretrained, Trained PaddleOCR Models</a:t>
              </a:r>
              <a:endParaRPr lang="en-US" sz="1200" b="1" dirty="0"/>
            </a:p>
          </p:txBody>
        </p:sp>
        <p:grpSp>
          <p:nvGrpSpPr>
            <p:cNvPr id="12" name="Group 11">
              <a:extLst>
                <a:ext uri="{FF2B5EF4-FFF2-40B4-BE49-F238E27FC236}">
                  <a16:creationId xmlns:a16="http://schemas.microsoft.com/office/drawing/2014/main" id="{428B5C44-F13E-2BA0-B79A-1BDEAC4676C4}"/>
                </a:ext>
              </a:extLst>
            </p:cNvPr>
            <p:cNvGrpSpPr/>
            <p:nvPr/>
          </p:nvGrpSpPr>
          <p:grpSpPr>
            <a:xfrm rot="5400000">
              <a:off x="9385045" y="2281411"/>
              <a:ext cx="2135455" cy="268280"/>
              <a:chOff x="8856588" y="3329598"/>
              <a:chExt cx="2268942" cy="241651"/>
            </a:xfrm>
          </p:grpSpPr>
          <p:sp>
            <p:nvSpPr>
              <p:cNvPr id="13" name="Arrow: Down 12">
                <a:extLst>
                  <a:ext uri="{FF2B5EF4-FFF2-40B4-BE49-F238E27FC236}">
                    <a16:creationId xmlns:a16="http://schemas.microsoft.com/office/drawing/2014/main" id="{5FFD5BA3-6B43-A871-5BC7-34D613EE7574}"/>
                  </a:ext>
                </a:extLst>
              </p:cNvPr>
              <p:cNvSpPr/>
              <p:nvPr/>
            </p:nvSpPr>
            <p:spPr>
              <a:xfrm rot="10800000">
                <a:off x="8856588" y="3329598"/>
                <a:ext cx="144016"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14" name="TextBox 13">
                <a:extLst>
                  <a:ext uri="{FF2B5EF4-FFF2-40B4-BE49-F238E27FC236}">
                    <a16:creationId xmlns:a16="http://schemas.microsoft.com/office/drawing/2014/main" id="{5639FED4-4448-CB45-481C-78915C175E06}"/>
                  </a:ext>
                </a:extLst>
              </p:cNvPr>
              <p:cNvSpPr txBox="1"/>
              <p:nvPr/>
            </p:nvSpPr>
            <p:spPr>
              <a:xfrm>
                <a:off x="9072612" y="3363168"/>
                <a:ext cx="2052918" cy="201274"/>
              </a:xfrm>
              <a:prstGeom prst="rect">
                <a:avLst/>
              </a:prstGeom>
              <a:noFill/>
            </p:spPr>
            <p:txBody>
              <a:bodyPr wrap="square" lIns="0" tIns="0" rIns="0" bIns="0" rtlCol="0">
                <a:spAutoFit/>
              </a:bodyPr>
              <a:lstStyle/>
              <a:p>
                <a:pPr algn="l">
                  <a:lnSpc>
                    <a:spcPct val="120000"/>
                  </a:lnSpc>
                  <a:spcBef>
                    <a:spcPts val="800"/>
                  </a:spcBef>
                </a:pPr>
                <a:r>
                  <a:rPr lang="de-DE" sz="1200" dirty="0"/>
                  <a:t>- Values </a:t>
                </a:r>
                <a:r>
                  <a:rPr lang="de-DE" sz="1200" dirty="0" err="1"/>
                  <a:t>needs</a:t>
                </a:r>
                <a:r>
                  <a:rPr lang="de-DE" sz="1200" dirty="0"/>
                  <a:t> </a:t>
                </a:r>
                <a:r>
                  <a:rPr lang="de-DE" sz="1200" dirty="0" err="1"/>
                  <a:t>to</a:t>
                </a:r>
                <a:r>
                  <a:rPr lang="de-DE" sz="1200" dirty="0"/>
                  <a:t> </a:t>
                </a:r>
                <a:r>
                  <a:rPr lang="de-DE" sz="1200" dirty="0" err="1"/>
                  <a:t>be</a:t>
                </a:r>
                <a:r>
                  <a:rPr lang="de-DE" sz="1200" dirty="0"/>
                  <a:t> </a:t>
                </a:r>
                <a:r>
                  <a:rPr lang="de-DE" sz="1200" dirty="0" err="1"/>
                  <a:t>higher</a:t>
                </a:r>
                <a:endParaRPr lang="en-US" sz="1200" dirty="0" err="1"/>
              </a:p>
            </p:txBody>
          </p:sp>
        </p:grpSp>
        <p:grpSp>
          <p:nvGrpSpPr>
            <p:cNvPr id="15" name="Group 14">
              <a:extLst>
                <a:ext uri="{FF2B5EF4-FFF2-40B4-BE49-F238E27FC236}">
                  <a16:creationId xmlns:a16="http://schemas.microsoft.com/office/drawing/2014/main" id="{4D19FE1E-5D74-4714-2BCC-77954DA0FE46}"/>
                </a:ext>
              </a:extLst>
            </p:cNvPr>
            <p:cNvGrpSpPr/>
            <p:nvPr/>
          </p:nvGrpSpPr>
          <p:grpSpPr>
            <a:xfrm rot="16200000">
              <a:off x="-347622" y="2225772"/>
              <a:ext cx="2016223" cy="241651"/>
              <a:chOff x="4739835" y="2209106"/>
              <a:chExt cx="2135454" cy="241651"/>
            </a:xfrm>
          </p:grpSpPr>
          <p:sp>
            <p:nvSpPr>
              <p:cNvPr id="16" name="Arrow: Down 15">
                <a:extLst>
                  <a:ext uri="{FF2B5EF4-FFF2-40B4-BE49-F238E27FC236}">
                    <a16:creationId xmlns:a16="http://schemas.microsoft.com/office/drawing/2014/main" id="{23375B3E-1676-279A-69F3-CF8E97EAC787}"/>
                  </a:ext>
                </a:extLst>
              </p:cNvPr>
              <p:cNvSpPr/>
              <p:nvPr/>
            </p:nvSpPr>
            <p:spPr>
              <a:xfrm rot="10800000">
                <a:off x="4739835" y="2209106"/>
                <a:ext cx="135543"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21" name="TextBox 20">
                <a:extLst>
                  <a:ext uri="{FF2B5EF4-FFF2-40B4-BE49-F238E27FC236}">
                    <a16:creationId xmlns:a16="http://schemas.microsoft.com/office/drawing/2014/main" id="{1AC97973-E686-FEE9-3787-6536BCDECA9B}"/>
                  </a:ext>
                </a:extLst>
              </p:cNvPr>
              <p:cNvSpPr txBox="1"/>
              <p:nvPr/>
            </p:nvSpPr>
            <p:spPr>
              <a:xfrm>
                <a:off x="4943149" y="2242677"/>
                <a:ext cx="1932140" cy="201274"/>
              </a:xfrm>
              <a:prstGeom prst="rect">
                <a:avLst/>
              </a:prstGeom>
              <a:noFill/>
            </p:spPr>
            <p:txBody>
              <a:bodyPr wrap="square" lIns="0" tIns="0" rIns="0" bIns="0" rtlCol="0">
                <a:spAutoFit/>
              </a:bodyPr>
              <a:lstStyle/>
              <a:p>
                <a:pPr algn="l">
                  <a:lnSpc>
                    <a:spcPct val="120000"/>
                  </a:lnSpc>
                  <a:spcBef>
                    <a:spcPts val="800"/>
                  </a:spcBef>
                </a:pPr>
                <a:r>
                  <a:rPr lang="de-DE" sz="1200" dirty="0"/>
                  <a:t>- Values </a:t>
                </a:r>
                <a:r>
                  <a:rPr lang="de-DE" sz="1200" dirty="0" err="1"/>
                  <a:t>needs</a:t>
                </a:r>
                <a:r>
                  <a:rPr lang="de-DE" sz="1200" dirty="0"/>
                  <a:t> </a:t>
                </a:r>
                <a:r>
                  <a:rPr lang="de-DE" sz="1200" dirty="0" err="1"/>
                  <a:t>to</a:t>
                </a:r>
                <a:r>
                  <a:rPr lang="de-DE" sz="1200" dirty="0"/>
                  <a:t> </a:t>
                </a:r>
                <a:r>
                  <a:rPr lang="de-DE" sz="1200" err="1"/>
                  <a:t>be</a:t>
                </a:r>
                <a:r>
                  <a:rPr lang="de-DE" sz="1200"/>
                  <a:t> lower</a:t>
                </a:r>
                <a:endParaRPr lang="en-US" sz="1200" dirty="0" err="1"/>
              </a:p>
            </p:txBody>
          </p:sp>
        </p:grpSp>
        <p:pic>
          <p:nvPicPr>
            <p:cNvPr id="8" name="Picture 7" descr="A graph of different colored bars&#10;&#10;Description automatically generated with medium confidence">
              <a:extLst>
                <a:ext uri="{FF2B5EF4-FFF2-40B4-BE49-F238E27FC236}">
                  <a16:creationId xmlns:a16="http://schemas.microsoft.com/office/drawing/2014/main" id="{C403C929-597A-100F-F39B-225F4F8B002D}"/>
                </a:ext>
              </a:extLst>
            </p:cNvPr>
            <p:cNvPicPr>
              <a:picLocks noChangeAspect="1"/>
            </p:cNvPicPr>
            <p:nvPr/>
          </p:nvPicPr>
          <p:blipFill>
            <a:blip r:embed="rId3">
              <a:extLst>
                <a:ext uri="{28A0092B-C50C-407E-A947-70E740481C1C}">
                  <a14:useLocalDpi xmlns:a14="http://schemas.microsoft.com/office/drawing/2010/main" val="0"/>
                </a:ext>
              </a:extLst>
            </a:blip>
            <a:srcRect l="5461" t="7707" r="14871" b="8876"/>
            <a:stretch/>
          </p:blipFill>
          <p:spPr>
            <a:xfrm>
              <a:off x="820694" y="1056351"/>
              <a:ext cx="4517667" cy="3058890"/>
            </a:xfrm>
            <a:prstGeom prst="rect">
              <a:avLst/>
            </a:prstGeom>
          </p:spPr>
        </p:pic>
        <p:pic>
          <p:nvPicPr>
            <p:cNvPr id="9" name="Picture 8" descr="A graph of blue and purple bars&#10;&#10;Description automatically generated">
              <a:extLst>
                <a:ext uri="{FF2B5EF4-FFF2-40B4-BE49-F238E27FC236}">
                  <a16:creationId xmlns:a16="http://schemas.microsoft.com/office/drawing/2014/main" id="{FBB5EA07-EE35-5F6A-6417-187D7917460A}"/>
                </a:ext>
              </a:extLst>
            </p:cNvPr>
            <p:cNvPicPr>
              <a:picLocks noChangeAspect="1"/>
            </p:cNvPicPr>
            <p:nvPr/>
          </p:nvPicPr>
          <p:blipFill>
            <a:blip r:embed="rId4">
              <a:extLst>
                <a:ext uri="{28A0092B-C50C-407E-A947-70E740481C1C}">
                  <a14:useLocalDpi xmlns:a14="http://schemas.microsoft.com/office/drawing/2010/main" val="0"/>
                </a:ext>
              </a:extLst>
            </a:blip>
            <a:srcRect l="5196" t="7131" r="5196" b="8290"/>
            <a:stretch/>
          </p:blipFill>
          <p:spPr>
            <a:xfrm>
              <a:off x="5337034" y="1061616"/>
              <a:ext cx="4935998" cy="3053625"/>
            </a:xfrm>
            <a:prstGeom prst="rect">
              <a:avLst/>
            </a:prstGeom>
          </p:spPr>
        </p:pic>
      </p:grpSp>
    </p:spTree>
    <p:extLst>
      <p:ext uri="{BB962C8B-B14F-4D97-AF65-F5344CB8AC3E}">
        <p14:creationId xmlns:p14="http://schemas.microsoft.com/office/powerpoint/2010/main" val="1820133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F2BD3-4102-DE6A-F266-B51483E8945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A157BFE9-2765-A202-EE87-B95B090FA23E}"/>
              </a:ext>
            </a:extLst>
          </p:cNvPr>
          <p:cNvSpPr>
            <a:spLocks noGrp="1"/>
          </p:cNvSpPr>
          <p:nvPr>
            <p:ph type="title"/>
          </p:nvPr>
        </p:nvSpPr>
        <p:spPr>
          <a:xfrm>
            <a:off x="539750" y="359767"/>
            <a:ext cx="10440988" cy="361875"/>
          </a:xfrm>
        </p:spPr>
        <p:txBody>
          <a:bodyPr/>
          <a:lstStyle/>
          <a:p>
            <a:r>
              <a:rPr lang="en-US"/>
              <a:t>Appendix: Evaluation Results of Videos – Frames per Second (FPS)</a:t>
            </a:r>
            <a:endParaRPr lang="en-US" dirty="0"/>
          </a:p>
        </p:txBody>
      </p:sp>
      <p:sp>
        <p:nvSpPr>
          <p:cNvPr id="2" name="Fußzeilenplatzhalter 1">
            <a:extLst>
              <a:ext uri="{FF2B5EF4-FFF2-40B4-BE49-F238E27FC236}">
                <a16:creationId xmlns:a16="http://schemas.microsoft.com/office/drawing/2014/main" id="{6A4CD48F-9EB1-0E01-DADC-0A928F5F6982}"/>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B19D0408-025E-2B2E-F1D7-956BA59A7F74}"/>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29</a:t>
            </a:fld>
            <a:endParaRPr lang="en-US" dirty="0"/>
          </a:p>
        </p:txBody>
      </p:sp>
      <p:grpSp>
        <p:nvGrpSpPr>
          <p:cNvPr id="22" name="Group 21">
            <a:extLst>
              <a:ext uri="{FF2B5EF4-FFF2-40B4-BE49-F238E27FC236}">
                <a16:creationId xmlns:a16="http://schemas.microsoft.com/office/drawing/2014/main" id="{B7F3BC1D-5929-B0E2-6723-CCC60517BCBD}"/>
              </a:ext>
            </a:extLst>
          </p:cNvPr>
          <p:cNvGrpSpPr/>
          <p:nvPr/>
        </p:nvGrpSpPr>
        <p:grpSpPr>
          <a:xfrm>
            <a:off x="505861" y="1215819"/>
            <a:ext cx="10474115" cy="4126531"/>
            <a:chOff x="505861" y="1215819"/>
            <a:chExt cx="10474115" cy="4126531"/>
          </a:xfrm>
        </p:grpSpPr>
        <p:sp>
          <p:nvSpPr>
            <p:cNvPr id="21" name="TextBox 20">
              <a:extLst>
                <a:ext uri="{FF2B5EF4-FFF2-40B4-BE49-F238E27FC236}">
                  <a16:creationId xmlns:a16="http://schemas.microsoft.com/office/drawing/2014/main" id="{DB8B452D-CD7C-D310-D8D5-3217590293A1}"/>
                </a:ext>
              </a:extLst>
            </p:cNvPr>
            <p:cNvSpPr txBox="1"/>
            <p:nvPr/>
          </p:nvSpPr>
          <p:spPr>
            <a:xfrm>
              <a:off x="1273471" y="5107606"/>
              <a:ext cx="9271496" cy="234744"/>
            </a:xfrm>
            <a:prstGeom prst="rect">
              <a:avLst/>
            </a:prstGeom>
            <a:noFill/>
          </p:spPr>
          <p:txBody>
            <a:bodyPr wrap="square" lIns="0" tIns="0" rIns="0" bIns="0" rtlCol="0">
              <a:spAutoFit/>
            </a:bodyPr>
            <a:lstStyle/>
            <a:p>
              <a:pPr algn="l">
                <a:lnSpc>
                  <a:spcPct val="120000"/>
                </a:lnSpc>
                <a:spcBef>
                  <a:spcPts val="800"/>
                </a:spcBef>
              </a:pPr>
              <a:r>
                <a:rPr lang="en-US" sz="1400" b="1" dirty="0"/>
                <a:t>Relative Histograms </a:t>
              </a:r>
              <a:r>
                <a:rPr lang="en-US" sz="1400" b="1"/>
                <a:t>of FPS </a:t>
              </a:r>
              <a:r>
                <a:rPr lang="en-US" sz="1400" b="1" dirty="0"/>
                <a:t>Distributions against Image Counts – Pretrained, </a:t>
              </a:r>
              <a:r>
                <a:rPr lang="en-US" sz="1400" b="1" err="1"/>
                <a:t>BL</a:t>
              </a:r>
              <a:r>
                <a:rPr lang="en-US" sz="1400" b="1"/>
                <a:t>, Trained </a:t>
              </a:r>
              <a:r>
                <a:rPr lang="en-US" sz="1400" b="1" dirty="0"/>
                <a:t>PaddleOCR Models</a:t>
              </a:r>
            </a:p>
          </p:txBody>
        </p:sp>
        <p:sp>
          <p:nvSpPr>
            <p:cNvPr id="3" name="TextBox 2">
              <a:extLst>
                <a:ext uri="{FF2B5EF4-FFF2-40B4-BE49-F238E27FC236}">
                  <a16:creationId xmlns:a16="http://schemas.microsoft.com/office/drawing/2014/main" id="{940E2699-6AC3-01EA-2505-C9713E4D5DA4}"/>
                </a:ext>
              </a:extLst>
            </p:cNvPr>
            <p:cNvSpPr txBox="1"/>
            <p:nvPr/>
          </p:nvSpPr>
          <p:spPr>
            <a:xfrm>
              <a:off x="505861" y="1215819"/>
              <a:ext cx="4156935" cy="38010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sp>
          <p:nvSpPr>
            <p:cNvPr id="5" name="TextBox 4">
              <a:extLst>
                <a:ext uri="{FF2B5EF4-FFF2-40B4-BE49-F238E27FC236}">
                  <a16:creationId xmlns:a16="http://schemas.microsoft.com/office/drawing/2014/main" id="{A98B9FBA-EF34-A575-312E-D463361AE42F}"/>
                </a:ext>
              </a:extLst>
            </p:cNvPr>
            <p:cNvSpPr txBox="1"/>
            <p:nvPr/>
          </p:nvSpPr>
          <p:spPr>
            <a:xfrm>
              <a:off x="4662798" y="2532579"/>
              <a:ext cx="2194048" cy="12241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sp>
          <p:nvSpPr>
            <p:cNvPr id="7" name="TextBox 6">
              <a:extLst>
                <a:ext uri="{FF2B5EF4-FFF2-40B4-BE49-F238E27FC236}">
                  <a16:creationId xmlns:a16="http://schemas.microsoft.com/office/drawing/2014/main" id="{D02E7E99-C2B6-D51A-4754-76654FDBFCB1}"/>
                </a:ext>
              </a:extLst>
            </p:cNvPr>
            <p:cNvSpPr txBox="1"/>
            <p:nvPr/>
          </p:nvSpPr>
          <p:spPr>
            <a:xfrm>
              <a:off x="6856844" y="1215819"/>
              <a:ext cx="4123132" cy="3801036"/>
            </a:xfrm>
            <a:prstGeom prst="rect">
              <a:avLst/>
            </a:prstGeom>
            <a:noFill/>
            <a:ln w="19050">
              <a:solidFill>
                <a:schemeClr val="tx1"/>
              </a:solidFill>
            </a:ln>
          </p:spPr>
          <p:txBody>
            <a:bodyPr wrap="square" lIns="0" tIns="0" rIns="0" bIns="0" rtlCol="0">
              <a:spAutoFit/>
            </a:bodyPr>
            <a:lstStyle/>
            <a:p>
              <a:pPr marL="176213" indent="-176213" algn="l">
                <a:lnSpc>
                  <a:spcPct val="120000"/>
                </a:lnSpc>
                <a:spcBef>
                  <a:spcPts val="800"/>
                </a:spcBef>
                <a:buFont typeface="Arial" panose="020B0604020202020204" pitchFamily="34" charset="0"/>
                <a:buChar char="•"/>
              </a:pPr>
              <a:endParaRPr lang="en-US" sz="1600" dirty="0" err="1"/>
            </a:p>
          </p:txBody>
        </p:sp>
        <p:grpSp>
          <p:nvGrpSpPr>
            <p:cNvPr id="9" name="Group 8">
              <a:extLst>
                <a:ext uri="{FF2B5EF4-FFF2-40B4-BE49-F238E27FC236}">
                  <a16:creationId xmlns:a16="http://schemas.microsoft.com/office/drawing/2014/main" id="{6D3BC203-B9E6-2E16-8038-086BEB96B8A8}"/>
                </a:ext>
              </a:extLst>
            </p:cNvPr>
            <p:cNvGrpSpPr/>
            <p:nvPr/>
          </p:nvGrpSpPr>
          <p:grpSpPr>
            <a:xfrm>
              <a:off x="4739834" y="2209106"/>
              <a:ext cx="2135455" cy="241651"/>
              <a:chOff x="4739834" y="2209106"/>
              <a:chExt cx="2135455" cy="241651"/>
            </a:xfrm>
          </p:grpSpPr>
          <p:sp>
            <p:nvSpPr>
              <p:cNvPr id="17" name="Arrow: Down 16">
                <a:extLst>
                  <a:ext uri="{FF2B5EF4-FFF2-40B4-BE49-F238E27FC236}">
                    <a16:creationId xmlns:a16="http://schemas.microsoft.com/office/drawing/2014/main" id="{49975A8E-1505-26E0-3EAE-BD6F7F0F44B7}"/>
                  </a:ext>
                </a:extLst>
              </p:cNvPr>
              <p:cNvSpPr/>
              <p:nvPr/>
            </p:nvSpPr>
            <p:spPr>
              <a:xfrm rot="10800000">
                <a:off x="4739834" y="2209106"/>
                <a:ext cx="135543" cy="241651"/>
              </a:xfrm>
              <a:prstGeom prst="downArrow">
                <a:avLst/>
              </a:prstGeom>
              <a:solidFill>
                <a:schemeClr val="bg1"/>
              </a:solidFill>
              <a:ln w="19050">
                <a:solidFill>
                  <a:srgbClr val="001A54"/>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200" dirty="0" err="1"/>
              </a:p>
            </p:txBody>
          </p:sp>
          <p:sp>
            <p:nvSpPr>
              <p:cNvPr id="18" name="TextBox 17">
                <a:extLst>
                  <a:ext uri="{FF2B5EF4-FFF2-40B4-BE49-F238E27FC236}">
                    <a16:creationId xmlns:a16="http://schemas.microsoft.com/office/drawing/2014/main" id="{22DB2082-034C-053F-8183-0F0C12F07386}"/>
                  </a:ext>
                </a:extLst>
              </p:cNvPr>
              <p:cNvSpPr txBox="1"/>
              <p:nvPr/>
            </p:nvSpPr>
            <p:spPr>
              <a:xfrm>
                <a:off x="4943149" y="2242676"/>
                <a:ext cx="1932140" cy="201274"/>
              </a:xfrm>
              <a:prstGeom prst="rect">
                <a:avLst/>
              </a:prstGeom>
              <a:noFill/>
            </p:spPr>
            <p:txBody>
              <a:bodyPr wrap="square" lIns="0" tIns="0" rIns="0" bIns="0" rtlCol="0">
                <a:spAutoFit/>
              </a:bodyPr>
              <a:lstStyle/>
              <a:p>
                <a:pPr algn="l">
                  <a:lnSpc>
                    <a:spcPct val="120000"/>
                  </a:lnSpc>
                  <a:spcBef>
                    <a:spcPts val="800"/>
                  </a:spcBef>
                </a:pPr>
                <a:r>
                  <a:rPr lang="de-DE" sz="1200" dirty="0"/>
                  <a:t>- Values </a:t>
                </a:r>
                <a:r>
                  <a:rPr lang="de-DE" sz="1200" dirty="0" err="1"/>
                  <a:t>needs</a:t>
                </a:r>
                <a:r>
                  <a:rPr lang="de-DE" sz="1200" dirty="0"/>
                  <a:t> </a:t>
                </a:r>
                <a:r>
                  <a:rPr lang="de-DE" sz="1200" dirty="0" err="1"/>
                  <a:t>to</a:t>
                </a:r>
                <a:r>
                  <a:rPr lang="de-DE" sz="1200" dirty="0"/>
                  <a:t> </a:t>
                </a:r>
                <a:r>
                  <a:rPr lang="de-DE" sz="1200" err="1"/>
                  <a:t>be</a:t>
                </a:r>
                <a:r>
                  <a:rPr lang="de-DE" sz="1200"/>
                  <a:t> lower</a:t>
                </a:r>
                <a:endParaRPr lang="en-US" sz="1200" dirty="0" err="1"/>
              </a:p>
            </p:txBody>
          </p:sp>
        </p:grpSp>
        <p:pic>
          <p:nvPicPr>
            <p:cNvPr id="15" name="Picture 14" descr="A group of graphs with numbers&#10;&#10;AI-generated content may be incorrect.">
              <a:extLst>
                <a:ext uri="{FF2B5EF4-FFF2-40B4-BE49-F238E27FC236}">
                  <a16:creationId xmlns:a16="http://schemas.microsoft.com/office/drawing/2014/main" id="{5DD238EB-2BF1-945F-B7EA-5C95CB53EA59}"/>
                </a:ext>
              </a:extLst>
            </p:cNvPr>
            <p:cNvPicPr>
              <a:picLocks noChangeAspect="1"/>
            </p:cNvPicPr>
            <p:nvPr/>
          </p:nvPicPr>
          <p:blipFill>
            <a:blip r:embed="rId3">
              <a:extLst>
                <a:ext uri="{28A0092B-C50C-407E-A947-70E740481C1C}">
                  <a14:useLocalDpi xmlns:a14="http://schemas.microsoft.com/office/drawing/2010/main" val="0"/>
                </a:ext>
              </a:extLst>
            </a:blip>
            <a:srcRect t="37777" r="66257" b="31109"/>
            <a:stretch/>
          </p:blipFill>
          <p:spPr>
            <a:xfrm>
              <a:off x="4732086" y="2541126"/>
              <a:ext cx="2043132" cy="1150420"/>
            </a:xfrm>
            <a:prstGeom prst="rect">
              <a:avLst/>
            </a:prstGeom>
          </p:spPr>
        </p:pic>
        <p:pic>
          <p:nvPicPr>
            <p:cNvPr id="19" name="Picture 18" descr="A group of graphs with numbers&#10;&#10;AI-generated content may be incorrect.">
              <a:extLst>
                <a:ext uri="{FF2B5EF4-FFF2-40B4-BE49-F238E27FC236}">
                  <a16:creationId xmlns:a16="http://schemas.microsoft.com/office/drawing/2014/main" id="{8115E3B2-5A63-CA52-6F37-B8CB56255E4F}"/>
                </a:ext>
              </a:extLst>
            </p:cNvPr>
            <p:cNvPicPr>
              <a:picLocks noChangeAspect="1"/>
            </p:cNvPicPr>
            <p:nvPr/>
          </p:nvPicPr>
          <p:blipFill>
            <a:blip r:embed="rId3">
              <a:extLst>
                <a:ext uri="{28A0092B-C50C-407E-A947-70E740481C1C}">
                  <a14:useLocalDpi xmlns:a14="http://schemas.microsoft.com/office/drawing/2010/main" val="0"/>
                </a:ext>
              </a:extLst>
            </a:blip>
            <a:srcRect l="33743" t="7775"/>
            <a:stretch/>
          </p:blipFill>
          <p:spPr>
            <a:xfrm>
              <a:off x="7016824" y="1255197"/>
              <a:ext cx="3803388" cy="3722278"/>
            </a:xfrm>
            <a:prstGeom prst="rect">
              <a:avLst/>
            </a:prstGeom>
          </p:spPr>
        </p:pic>
        <p:pic>
          <p:nvPicPr>
            <p:cNvPr id="20" name="Picture 19" descr="A graph of different colored lines&#10;&#10;Description automatically generated with medium confidence">
              <a:extLst>
                <a:ext uri="{FF2B5EF4-FFF2-40B4-BE49-F238E27FC236}">
                  <a16:creationId xmlns:a16="http://schemas.microsoft.com/office/drawing/2014/main" id="{CE4BC6BD-8225-EE49-DE6C-C2A6DE4DCF70}"/>
                </a:ext>
              </a:extLst>
            </p:cNvPr>
            <p:cNvPicPr>
              <a:picLocks noChangeAspect="1"/>
            </p:cNvPicPr>
            <p:nvPr/>
          </p:nvPicPr>
          <p:blipFill>
            <a:blip r:embed="rId4">
              <a:extLst>
                <a:ext uri="{28A0092B-C50C-407E-A947-70E740481C1C}">
                  <a14:useLocalDpi xmlns:a14="http://schemas.microsoft.com/office/drawing/2010/main" val="0"/>
                </a:ext>
              </a:extLst>
            </a:blip>
            <a:srcRect l="33743" t="7775"/>
            <a:stretch/>
          </p:blipFill>
          <p:spPr>
            <a:xfrm>
              <a:off x="611531" y="1244761"/>
              <a:ext cx="3945594" cy="3743149"/>
            </a:xfrm>
            <a:prstGeom prst="rect">
              <a:avLst/>
            </a:prstGeom>
          </p:spPr>
        </p:pic>
      </p:grpSp>
    </p:spTree>
    <p:extLst>
      <p:ext uri="{BB962C8B-B14F-4D97-AF65-F5344CB8AC3E}">
        <p14:creationId xmlns:p14="http://schemas.microsoft.com/office/powerpoint/2010/main" val="337596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40372-52A7-E94E-0815-A3E2F713D6CF}"/>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F4223FA0-6FE8-E6AB-E032-FC51A9CBB657}"/>
              </a:ext>
            </a:extLst>
          </p:cNvPr>
          <p:cNvSpPr>
            <a:spLocks noGrp="1"/>
          </p:cNvSpPr>
          <p:nvPr>
            <p:ph type="title"/>
          </p:nvPr>
        </p:nvSpPr>
        <p:spPr>
          <a:xfrm>
            <a:off x="539750" y="359767"/>
            <a:ext cx="10440988" cy="361875"/>
          </a:xfrm>
        </p:spPr>
        <p:txBody>
          <a:bodyPr/>
          <a:lstStyle/>
          <a:p>
            <a:r>
              <a:rPr lang="en-US"/>
              <a:t>Thesis Motivation</a:t>
            </a:r>
            <a:endParaRPr lang="en-US" dirty="0"/>
          </a:p>
        </p:txBody>
      </p:sp>
      <p:sp>
        <p:nvSpPr>
          <p:cNvPr id="2" name="Fußzeilenplatzhalter 1">
            <a:extLst>
              <a:ext uri="{FF2B5EF4-FFF2-40B4-BE49-F238E27FC236}">
                <a16:creationId xmlns:a16="http://schemas.microsoft.com/office/drawing/2014/main" id="{DAA6F460-B897-93BB-F79A-8C872CAA2DB2}"/>
              </a:ext>
            </a:extLst>
          </p:cNvPr>
          <p:cNvSpPr>
            <a:spLocks noGrp="1"/>
          </p:cNvSpPr>
          <p:nvPr>
            <p:ph type="ftr" sz="quarter" idx="10"/>
          </p:nvPr>
        </p:nvSpPr>
        <p:spPr>
          <a:xfrm>
            <a:off x="972123" y="6048375"/>
            <a:ext cx="629659"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DD49B400-0687-8DCB-AA78-57C3E03D8070}"/>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3</a:t>
            </a:fld>
            <a:endParaRPr lang="en-US" dirty="0"/>
          </a:p>
        </p:txBody>
      </p:sp>
      <p:sp>
        <p:nvSpPr>
          <p:cNvPr id="14" name="Textfeld 3128">
            <a:extLst>
              <a:ext uri="{FF2B5EF4-FFF2-40B4-BE49-F238E27FC236}">
                <a16:creationId xmlns:a16="http://schemas.microsoft.com/office/drawing/2014/main" id="{5C93CDB2-741E-8BB6-6629-92E52CB72BCC}"/>
              </a:ext>
            </a:extLst>
          </p:cNvPr>
          <p:cNvSpPr txBox="1"/>
          <p:nvPr/>
        </p:nvSpPr>
        <p:spPr>
          <a:xfrm>
            <a:off x="521849" y="4226040"/>
            <a:ext cx="10458889" cy="1584177"/>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a:sym typeface="Wingdings" panose="05000000000000000000" pitchFamily="2" charset="2"/>
              </a:rPr>
              <a:t>Optische Zeichenerkennung (Optical Character Recognition, OCR): Technologie zur Umwandlung von Text aus Bildern, Dokumenten oder Video-Frames in maschinell kodierten Text.</a:t>
            </a:r>
          </a:p>
          <a:p>
            <a:pPr algn="just">
              <a:buFont typeface="Wingdings" panose="05000000000000000000" pitchFamily="2" charset="2"/>
              <a:buChar char="à"/>
            </a:pPr>
            <a:r>
              <a:rPr lang="de-DE">
                <a:sym typeface="Wingdings" panose="05000000000000000000" pitchFamily="2" charset="2"/>
              </a:rPr>
              <a:t>Herausforderungen - BL: Erkennung auf öligen, fettigen, beschädigten und schlecht beleuchteten Oberflächen, Umgang mit Textvariabilität wie verschiedenen Textarten und gekrümmtem oder invertiertem Text.</a:t>
            </a:r>
          </a:p>
          <a:p>
            <a:pPr algn="just">
              <a:buFont typeface="Wingdings" panose="05000000000000000000" pitchFamily="2" charset="2"/>
              <a:buChar char="à"/>
            </a:pPr>
            <a:r>
              <a:rPr lang="de-DE">
                <a:sym typeface="Wingdings" panose="05000000000000000000" pitchFamily="2" charset="2"/>
              </a:rPr>
              <a:t>Einsatz moderner OCR-Frameworks wie PaddleOCR zur Bewältigung dieser Herausforderungen.</a:t>
            </a:r>
            <a:endParaRPr lang="en-US" dirty="0">
              <a:sym typeface="Wingdings" panose="05000000000000000000" pitchFamily="2" charset="2"/>
            </a:endParaRPr>
          </a:p>
        </p:txBody>
      </p:sp>
      <p:sp>
        <p:nvSpPr>
          <p:cNvPr id="3" name="Textfeld 7">
            <a:extLst>
              <a:ext uri="{FF2B5EF4-FFF2-40B4-BE49-F238E27FC236}">
                <a16:creationId xmlns:a16="http://schemas.microsoft.com/office/drawing/2014/main" id="{2CC0A645-36F5-BC85-03C2-139ACE8CC5DD}"/>
              </a:ext>
            </a:extLst>
          </p:cNvPr>
          <p:cNvSpPr txBox="1"/>
          <p:nvPr/>
        </p:nvSpPr>
        <p:spPr>
          <a:xfrm>
            <a:off x="5591444" y="3987858"/>
            <a:ext cx="4993336" cy="215444"/>
          </a:xfrm>
          <a:prstGeom prst="rect">
            <a:avLst/>
          </a:prstGeom>
          <a:noFill/>
        </p:spPr>
        <p:txBody>
          <a:bodyPr wrap="square">
            <a:spAutoFit/>
          </a:bodyPr>
          <a:lstStyle/>
          <a:p>
            <a:r>
              <a:rPr lang="en-US" sz="800" b="0" i="0" u="none" strike="noStrike" baseline="0">
                <a:latin typeface="Times New Roman" panose="02020603050405020304" pitchFamily="18" charset="0"/>
              </a:rPr>
              <a:t>Yuning Du et al.. Pp-ocr: A practical ultra lightweight ocr system.</a:t>
            </a:r>
            <a:endParaRPr lang="de-DE" sz="800" dirty="0"/>
          </a:p>
        </p:txBody>
      </p:sp>
      <p:grpSp>
        <p:nvGrpSpPr>
          <p:cNvPr id="32" name="Group 31">
            <a:extLst>
              <a:ext uri="{FF2B5EF4-FFF2-40B4-BE49-F238E27FC236}">
                <a16:creationId xmlns:a16="http://schemas.microsoft.com/office/drawing/2014/main" id="{42931839-14E4-4395-9E86-5F5F791E170A}"/>
              </a:ext>
            </a:extLst>
          </p:cNvPr>
          <p:cNvGrpSpPr/>
          <p:nvPr/>
        </p:nvGrpSpPr>
        <p:grpSpPr>
          <a:xfrm>
            <a:off x="5184180" y="874183"/>
            <a:ext cx="5256584" cy="3115065"/>
            <a:chOff x="5184180" y="874183"/>
            <a:chExt cx="5256584" cy="3115065"/>
          </a:xfrm>
        </p:grpSpPr>
        <p:sp>
          <p:nvSpPr>
            <p:cNvPr id="17" name="TextBox 16">
              <a:extLst>
                <a:ext uri="{FF2B5EF4-FFF2-40B4-BE49-F238E27FC236}">
                  <a16:creationId xmlns:a16="http://schemas.microsoft.com/office/drawing/2014/main" id="{6FD25CA2-43B5-879D-86D7-310727D2C0EC}"/>
                </a:ext>
              </a:extLst>
            </p:cNvPr>
            <p:cNvSpPr txBox="1"/>
            <p:nvPr/>
          </p:nvSpPr>
          <p:spPr>
            <a:xfrm>
              <a:off x="5184180" y="3687370"/>
              <a:ext cx="5256584" cy="301878"/>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800" b="1"/>
                <a:t>Vortrainierte Modelle des PPOCR- Frameworks</a:t>
              </a:r>
              <a:endParaRPr lang="en-US" sz="1800" b="1" dirty="0" err="1"/>
            </a:p>
          </p:txBody>
        </p:sp>
        <p:pic>
          <p:nvPicPr>
            <p:cNvPr id="25" name="Picture 24">
              <a:extLst>
                <a:ext uri="{FF2B5EF4-FFF2-40B4-BE49-F238E27FC236}">
                  <a16:creationId xmlns:a16="http://schemas.microsoft.com/office/drawing/2014/main" id="{43326A2B-3F96-DC33-CFBC-1971A2D5115F}"/>
                </a:ext>
              </a:extLst>
            </p:cNvPr>
            <p:cNvPicPr>
              <a:picLocks noChangeAspect="1"/>
            </p:cNvPicPr>
            <p:nvPr/>
          </p:nvPicPr>
          <p:blipFill>
            <a:blip r:embed="rId3"/>
            <a:srcRect l="4631" t="5552" r="5455" b="5552"/>
            <a:stretch/>
          </p:blipFill>
          <p:spPr>
            <a:xfrm>
              <a:off x="5702023" y="874183"/>
              <a:ext cx="3644239" cy="2725944"/>
            </a:xfrm>
            <a:prstGeom prst="rect">
              <a:avLst/>
            </a:prstGeom>
          </p:spPr>
        </p:pic>
      </p:grpSp>
      <p:grpSp>
        <p:nvGrpSpPr>
          <p:cNvPr id="31" name="Group 30">
            <a:extLst>
              <a:ext uri="{FF2B5EF4-FFF2-40B4-BE49-F238E27FC236}">
                <a16:creationId xmlns:a16="http://schemas.microsoft.com/office/drawing/2014/main" id="{25D3F0B2-0E6D-A8B2-3E53-776A90E70D9B}"/>
              </a:ext>
            </a:extLst>
          </p:cNvPr>
          <p:cNvGrpSpPr/>
          <p:nvPr/>
        </p:nvGrpSpPr>
        <p:grpSpPr>
          <a:xfrm>
            <a:off x="539664" y="874183"/>
            <a:ext cx="3614030" cy="3113675"/>
            <a:chOff x="539664" y="874183"/>
            <a:chExt cx="3614030" cy="3113675"/>
          </a:xfrm>
        </p:grpSpPr>
        <p:sp>
          <p:nvSpPr>
            <p:cNvPr id="16" name="TextBox 15">
              <a:extLst>
                <a:ext uri="{FF2B5EF4-FFF2-40B4-BE49-F238E27FC236}">
                  <a16:creationId xmlns:a16="http://schemas.microsoft.com/office/drawing/2014/main" id="{1EA4F74C-F866-A238-A86C-D86C095461EC}"/>
                </a:ext>
              </a:extLst>
            </p:cNvPr>
            <p:cNvSpPr txBox="1"/>
            <p:nvPr/>
          </p:nvSpPr>
          <p:spPr>
            <a:xfrm>
              <a:off x="809694" y="3685980"/>
              <a:ext cx="3073970" cy="301878"/>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800" b="1"/>
                <a:t>IAV - Baseline-Modell (BL)</a:t>
              </a:r>
              <a:endParaRPr lang="en-US" sz="1800" b="1" dirty="0" err="1"/>
            </a:p>
          </p:txBody>
        </p:sp>
        <p:pic>
          <p:nvPicPr>
            <p:cNvPr id="30" name="Picture 29">
              <a:extLst>
                <a:ext uri="{FF2B5EF4-FFF2-40B4-BE49-F238E27FC236}">
                  <a16:creationId xmlns:a16="http://schemas.microsoft.com/office/drawing/2014/main" id="{80D11FE5-109C-8CB7-2BDB-38E5324CF5DC}"/>
                </a:ext>
              </a:extLst>
            </p:cNvPr>
            <p:cNvPicPr>
              <a:picLocks noChangeAspect="1"/>
            </p:cNvPicPr>
            <p:nvPr/>
          </p:nvPicPr>
          <p:blipFill>
            <a:blip r:embed="rId4"/>
            <a:srcRect l="520" t="2217" r="13872" b="6664"/>
            <a:stretch/>
          </p:blipFill>
          <p:spPr>
            <a:xfrm>
              <a:off x="539664" y="874183"/>
              <a:ext cx="3614030" cy="2725944"/>
            </a:xfrm>
            <a:prstGeom prst="rect">
              <a:avLst/>
            </a:prstGeom>
          </p:spPr>
        </p:pic>
      </p:grpSp>
    </p:spTree>
    <p:extLst>
      <p:ext uri="{BB962C8B-B14F-4D97-AF65-F5344CB8AC3E}">
        <p14:creationId xmlns:p14="http://schemas.microsoft.com/office/powerpoint/2010/main" val="2442278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ABFC-3057-25CB-708B-5C597DB3CE27}"/>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7DF2B58C-03DD-A9AC-514F-1B4FE777DA50}"/>
              </a:ext>
            </a:extLst>
          </p:cNvPr>
          <p:cNvSpPr>
            <a:spLocks noGrp="1"/>
          </p:cNvSpPr>
          <p:nvPr>
            <p:ph type="title"/>
          </p:nvPr>
        </p:nvSpPr>
        <p:spPr>
          <a:xfrm>
            <a:off x="539750" y="359767"/>
            <a:ext cx="10440988" cy="361875"/>
          </a:xfrm>
        </p:spPr>
        <p:txBody>
          <a:bodyPr/>
          <a:lstStyle/>
          <a:p>
            <a:r>
              <a:rPr lang="en-US"/>
              <a:t>Appendix: Thesis </a:t>
            </a:r>
            <a:r>
              <a:rPr lang="en-US" dirty="0"/>
              <a:t>Motivation</a:t>
            </a:r>
          </a:p>
        </p:txBody>
      </p:sp>
      <p:sp>
        <p:nvSpPr>
          <p:cNvPr id="2" name="Fußzeilenplatzhalter 1">
            <a:extLst>
              <a:ext uri="{FF2B5EF4-FFF2-40B4-BE49-F238E27FC236}">
                <a16:creationId xmlns:a16="http://schemas.microsoft.com/office/drawing/2014/main" id="{13ED0A6B-251B-2EA1-6045-69B981E0D12E}"/>
              </a:ext>
            </a:extLst>
          </p:cNvPr>
          <p:cNvSpPr>
            <a:spLocks noGrp="1"/>
          </p:cNvSpPr>
          <p:nvPr>
            <p:ph type="ftr" sz="quarter" idx="10"/>
          </p:nvPr>
        </p:nvSpPr>
        <p:spPr>
          <a:xfrm>
            <a:off x="972123" y="6048375"/>
            <a:ext cx="629659"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848F3820-C646-4C78-2E35-A12559FB8481}"/>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30</a:t>
            </a:fld>
            <a:endParaRPr lang="en-US" dirty="0"/>
          </a:p>
        </p:txBody>
      </p:sp>
      <p:sp>
        <p:nvSpPr>
          <p:cNvPr id="3" name="Textfeld 7">
            <a:extLst>
              <a:ext uri="{FF2B5EF4-FFF2-40B4-BE49-F238E27FC236}">
                <a16:creationId xmlns:a16="http://schemas.microsoft.com/office/drawing/2014/main" id="{63A6E986-E7E1-9074-6AAE-C9CCB5DD1C1B}"/>
              </a:ext>
            </a:extLst>
          </p:cNvPr>
          <p:cNvSpPr txBox="1"/>
          <p:nvPr/>
        </p:nvSpPr>
        <p:spPr>
          <a:xfrm>
            <a:off x="5591444" y="3987858"/>
            <a:ext cx="2704361" cy="215444"/>
          </a:xfrm>
          <a:prstGeom prst="rect">
            <a:avLst/>
          </a:prstGeom>
          <a:noFill/>
        </p:spPr>
        <p:txBody>
          <a:bodyPr wrap="square">
            <a:spAutoFit/>
          </a:bodyPr>
          <a:lstStyle/>
          <a:p>
            <a:r>
              <a:rPr lang="en-US" sz="800" b="0" i="0" u="none" strike="noStrike" baseline="0" dirty="0" err="1">
                <a:latin typeface="Times New Roman" panose="02020603050405020304" pitchFamily="18" charset="0"/>
              </a:rPr>
              <a:t>Yuning</a:t>
            </a:r>
            <a:r>
              <a:rPr lang="en-US" sz="800" b="0" i="0" u="none" strike="noStrike" baseline="0" dirty="0">
                <a:latin typeface="Times New Roman" panose="02020603050405020304" pitchFamily="18" charset="0"/>
              </a:rPr>
              <a:t> Du et al., “A practical ultra lightweight </a:t>
            </a:r>
            <a:r>
              <a:rPr lang="en-US" sz="800" b="0" i="0" u="none" strike="noStrike" baseline="0" dirty="0" err="1">
                <a:latin typeface="Times New Roman" panose="02020603050405020304" pitchFamily="18" charset="0"/>
              </a:rPr>
              <a:t>ocr</a:t>
            </a:r>
            <a:r>
              <a:rPr lang="en-US" sz="800" b="0" i="0" u="none" strike="noStrike" baseline="0" dirty="0">
                <a:latin typeface="Times New Roman" panose="02020603050405020304" pitchFamily="18" charset="0"/>
              </a:rPr>
              <a:t> system.”</a:t>
            </a:r>
            <a:endParaRPr lang="de-DE" sz="800" dirty="0"/>
          </a:p>
        </p:txBody>
      </p:sp>
      <p:grpSp>
        <p:nvGrpSpPr>
          <p:cNvPr id="11" name="Group 10">
            <a:extLst>
              <a:ext uri="{FF2B5EF4-FFF2-40B4-BE49-F238E27FC236}">
                <a16:creationId xmlns:a16="http://schemas.microsoft.com/office/drawing/2014/main" id="{5318BD78-9E02-E3AD-94A4-060344C1512F}"/>
              </a:ext>
            </a:extLst>
          </p:cNvPr>
          <p:cNvGrpSpPr/>
          <p:nvPr/>
        </p:nvGrpSpPr>
        <p:grpSpPr>
          <a:xfrm>
            <a:off x="539664" y="941211"/>
            <a:ext cx="3636403" cy="3076062"/>
            <a:chOff x="539664" y="941211"/>
            <a:chExt cx="3636403" cy="3076062"/>
          </a:xfrm>
        </p:grpSpPr>
        <p:sp>
          <p:nvSpPr>
            <p:cNvPr id="16" name="TextBox 15">
              <a:extLst>
                <a:ext uri="{FF2B5EF4-FFF2-40B4-BE49-F238E27FC236}">
                  <a16:creationId xmlns:a16="http://schemas.microsoft.com/office/drawing/2014/main" id="{86A8610A-AFD3-06E0-AC7F-1ED69C249990}"/>
                </a:ext>
              </a:extLst>
            </p:cNvPr>
            <p:cNvSpPr txBox="1"/>
            <p:nvPr/>
          </p:nvSpPr>
          <p:spPr>
            <a:xfrm>
              <a:off x="1601782" y="3715395"/>
              <a:ext cx="1512168" cy="301878"/>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800" b="1" dirty="0"/>
                <a:t>IAV BL Model</a:t>
              </a:r>
              <a:endParaRPr lang="en-US" sz="1800" b="1" dirty="0" err="1"/>
            </a:p>
          </p:txBody>
        </p:sp>
        <p:pic>
          <p:nvPicPr>
            <p:cNvPr id="10" name="Picture 9">
              <a:extLst>
                <a:ext uri="{FF2B5EF4-FFF2-40B4-BE49-F238E27FC236}">
                  <a16:creationId xmlns:a16="http://schemas.microsoft.com/office/drawing/2014/main" id="{F4088618-34EA-00FA-48D8-B4815CD73F73}"/>
                </a:ext>
              </a:extLst>
            </p:cNvPr>
            <p:cNvPicPr>
              <a:picLocks noChangeAspect="1"/>
            </p:cNvPicPr>
            <p:nvPr/>
          </p:nvPicPr>
          <p:blipFill>
            <a:blip r:embed="rId3"/>
            <a:srcRect l="3514" t="7356" r="2621" b="3438"/>
            <a:stretch/>
          </p:blipFill>
          <p:spPr>
            <a:xfrm>
              <a:off x="539664" y="941211"/>
              <a:ext cx="3636403" cy="2701317"/>
            </a:xfrm>
            <a:prstGeom prst="rect">
              <a:avLst/>
            </a:prstGeom>
          </p:spPr>
        </p:pic>
      </p:grpSp>
      <p:grpSp>
        <p:nvGrpSpPr>
          <p:cNvPr id="9" name="Group 8">
            <a:extLst>
              <a:ext uri="{FF2B5EF4-FFF2-40B4-BE49-F238E27FC236}">
                <a16:creationId xmlns:a16="http://schemas.microsoft.com/office/drawing/2014/main" id="{7CFB8A43-0257-8616-E3D4-F5701FC4A8BC}"/>
              </a:ext>
            </a:extLst>
          </p:cNvPr>
          <p:cNvGrpSpPr/>
          <p:nvPr/>
        </p:nvGrpSpPr>
        <p:grpSpPr>
          <a:xfrm>
            <a:off x="5184180" y="941211"/>
            <a:ext cx="4702861" cy="3076062"/>
            <a:chOff x="5184180" y="941211"/>
            <a:chExt cx="4702861" cy="3076062"/>
          </a:xfrm>
        </p:grpSpPr>
        <p:sp>
          <p:nvSpPr>
            <p:cNvPr id="17" name="TextBox 16">
              <a:extLst>
                <a:ext uri="{FF2B5EF4-FFF2-40B4-BE49-F238E27FC236}">
                  <a16:creationId xmlns:a16="http://schemas.microsoft.com/office/drawing/2014/main" id="{34CE3F6B-6265-A90E-2ACA-A214F8472249}"/>
                </a:ext>
              </a:extLst>
            </p:cNvPr>
            <p:cNvSpPr txBox="1"/>
            <p:nvPr/>
          </p:nvSpPr>
          <p:spPr>
            <a:xfrm>
              <a:off x="5184180" y="3715395"/>
              <a:ext cx="4702861" cy="301878"/>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800" b="1" dirty="0" err="1"/>
                <a:t>Pretrained</a:t>
              </a:r>
              <a:r>
                <a:rPr lang="de-DE" sz="1800" b="1" dirty="0"/>
                <a:t> Models </a:t>
              </a:r>
              <a:r>
                <a:rPr lang="de-DE" sz="1800" b="1" dirty="0" err="1"/>
                <a:t>of</a:t>
              </a:r>
              <a:r>
                <a:rPr lang="de-DE" sz="1800" b="1" dirty="0"/>
                <a:t> PPOCR Framework</a:t>
              </a:r>
              <a:endParaRPr lang="en-US" sz="1800" b="1" dirty="0" err="1"/>
            </a:p>
          </p:txBody>
        </p:sp>
        <p:pic>
          <p:nvPicPr>
            <p:cNvPr id="7" name="Picture 6">
              <a:extLst>
                <a:ext uri="{FF2B5EF4-FFF2-40B4-BE49-F238E27FC236}">
                  <a16:creationId xmlns:a16="http://schemas.microsoft.com/office/drawing/2014/main" id="{BF0305BA-9EC3-589D-F806-4A119814BA05}"/>
                </a:ext>
              </a:extLst>
            </p:cNvPr>
            <p:cNvPicPr>
              <a:picLocks noChangeAspect="1"/>
            </p:cNvPicPr>
            <p:nvPr/>
          </p:nvPicPr>
          <p:blipFill>
            <a:blip r:embed="rId4"/>
            <a:srcRect l="5033" t="5551" r="6638" b="3330"/>
            <a:stretch/>
          </p:blipFill>
          <p:spPr>
            <a:xfrm>
              <a:off x="5725881" y="941211"/>
              <a:ext cx="3619457" cy="2698140"/>
            </a:xfrm>
            <a:prstGeom prst="rect">
              <a:avLst/>
            </a:prstGeom>
          </p:spPr>
        </p:pic>
      </p:grpSp>
    </p:spTree>
    <p:extLst>
      <p:ext uri="{BB962C8B-B14F-4D97-AF65-F5344CB8AC3E}">
        <p14:creationId xmlns:p14="http://schemas.microsoft.com/office/powerpoint/2010/main" val="3050768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27B4D-772E-8DD5-A41A-DAE52C4E0A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35D5EE-8BA1-2216-80A7-0C134D609269}"/>
              </a:ext>
            </a:extLst>
          </p:cNvPr>
          <p:cNvSpPr>
            <a:spLocks noGrp="1"/>
          </p:cNvSpPr>
          <p:nvPr>
            <p:ph type="title"/>
          </p:nvPr>
        </p:nvSpPr>
        <p:spPr/>
        <p:txBody>
          <a:bodyPr/>
          <a:lstStyle/>
          <a:p>
            <a:r>
              <a:rPr lang="en-US"/>
              <a:t>Appendix: </a:t>
            </a:r>
            <a:r>
              <a:rPr lang="de-DE"/>
              <a:t>Modern </a:t>
            </a:r>
            <a:r>
              <a:rPr lang="de-DE" dirty="0"/>
              <a:t>OCR Frameworks</a:t>
            </a:r>
            <a:endParaRPr lang="en-US" dirty="0"/>
          </a:p>
        </p:txBody>
      </p:sp>
      <p:sp>
        <p:nvSpPr>
          <p:cNvPr id="3" name="Footer Placeholder 2">
            <a:extLst>
              <a:ext uri="{FF2B5EF4-FFF2-40B4-BE49-F238E27FC236}">
                <a16:creationId xmlns:a16="http://schemas.microsoft.com/office/drawing/2014/main" id="{3AC6CB19-BD36-473B-3537-FDA52C70C9B9}"/>
              </a:ext>
            </a:extLst>
          </p:cNvPr>
          <p:cNvSpPr>
            <a:spLocks noGrp="1"/>
          </p:cNvSpPr>
          <p:nvPr>
            <p:ph type="ftr" sz="quarter" idx="10"/>
          </p:nvPr>
        </p:nvSpPr>
        <p:spPr>
          <a:xfrm>
            <a:off x="972123" y="6048375"/>
            <a:ext cx="611657" cy="179364"/>
          </a:xfrm>
        </p:spPr>
        <p:txBody>
          <a:bodyPr/>
          <a:lstStyle/>
          <a:p>
            <a:r>
              <a:rPr lang="en-US"/>
              <a:t>IAV 15.07.2025</a:t>
            </a:r>
            <a:endParaRPr lang="en-US" dirty="0"/>
          </a:p>
        </p:txBody>
      </p:sp>
      <p:sp>
        <p:nvSpPr>
          <p:cNvPr id="4" name="Slide Number Placeholder 3">
            <a:extLst>
              <a:ext uri="{FF2B5EF4-FFF2-40B4-BE49-F238E27FC236}">
                <a16:creationId xmlns:a16="http://schemas.microsoft.com/office/drawing/2014/main" id="{6E8CB942-9667-FD44-85FD-6034FE07B5A9}"/>
              </a:ext>
            </a:extLst>
          </p:cNvPr>
          <p:cNvSpPr>
            <a:spLocks noGrp="1"/>
          </p:cNvSpPr>
          <p:nvPr>
            <p:ph type="sldNum" sz="quarter" idx="11"/>
          </p:nvPr>
        </p:nvSpPr>
        <p:spPr/>
        <p:txBody>
          <a:bodyPr/>
          <a:lstStyle/>
          <a:p>
            <a:fld id="{DD6C52D8-AF7F-4297-9A35-2617B7FF1801}" type="slidenum">
              <a:rPr lang="en-US" smtClean="0"/>
              <a:pPr/>
              <a:t>31</a:t>
            </a:fld>
            <a:endParaRPr lang="en-US" dirty="0"/>
          </a:p>
        </p:txBody>
      </p:sp>
      <p:grpSp>
        <p:nvGrpSpPr>
          <p:cNvPr id="16" name="Group 15">
            <a:extLst>
              <a:ext uri="{FF2B5EF4-FFF2-40B4-BE49-F238E27FC236}">
                <a16:creationId xmlns:a16="http://schemas.microsoft.com/office/drawing/2014/main" id="{58BFBE4C-0EBE-E700-87DB-1096E6984C1F}"/>
              </a:ext>
            </a:extLst>
          </p:cNvPr>
          <p:cNvGrpSpPr/>
          <p:nvPr/>
        </p:nvGrpSpPr>
        <p:grpSpPr>
          <a:xfrm>
            <a:off x="539663" y="944121"/>
            <a:ext cx="3262687" cy="2547827"/>
            <a:chOff x="539663" y="944121"/>
            <a:chExt cx="3262687" cy="2547827"/>
          </a:xfrm>
        </p:grpSpPr>
        <p:pic>
          <p:nvPicPr>
            <p:cNvPr id="43" name="Picture 42" descr="A close-up of a metal object&#10;&#10;AI-generated content may be incorrect.">
              <a:extLst>
                <a:ext uri="{FF2B5EF4-FFF2-40B4-BE49-F238E27FC236}">
                  <a16:creationId xmlns:a16="http://schemas.microsoft.com/office/drawing/2014/main" id="{CA5F2D22-6AFE-2CE3-E41A-9B415FB17CC7}"/>
                </a:ext>
              </a:extLst>
            </p:cNvPr>
            <p:cNvPicPr>
              <a:picLocks noChangeAspect="1"/>
            </p:cNvPicPr>
            <p:nvPr/>
          </p:nvPicPr>
          <p:blipFill>
            <a:blip r:embed="rId3">
              <a:extLst>
                <a:ext uri="{28A0092B-C50C-407E-A947-70E740481C1C}">
                  <a14:useLocalDpi xmlns:a14="http://schemas.microsoft.com/office/drawing/2010/main" val="0"/>
                </a:ext>
              </a:extLst>
            </a:blip>
            <a:srcRect l="23123" t="12727" r="20623" b="11597"/>
            <a:stretch/>
          </p:blipFill>
          <p:spPr>
            <a:xfrm>
              <a:off x="539663" y="944121"/>
              <a:ext cx="3262687" cy="2151950"/>
            </a:xfrm>
            <a:prstGeom prst="rect">
              <a:avLst/>
            </a:prstGeom>
          </p:spPr>
        </p:pic>
        <p:sp>
          <p:nvSpPr>
            <p:cNvPr id="6" name="TextBox 5">
              <a:extLst>
                <a:ext uri="{FF2B5EF4-FFF2-40B4-BE49-F238E27FC236}">
                  <a16:creationId xmlns:a16="http://schemas.microsoft.com/office/drawing/2014/main" id="{80B46251-3478-04C4-C446-1E1742277760}"/>
                </a:ext>
              </a:extLst>
            </p:cNvPr>
            <p:cNvSpPr txBox="1"/>
            <p:nvPr/>
          </p:nvSpPr>
          <p:spPr>
            <a:xfrm>
              <a:off x="1583780" y="3190070"/>
              <a:ext cx="1386154" cy="301878"/>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800" b="1" dirty="0"/>
                <a:t>Keras OCR</a:t>
              </a:r>
              <a:endParaRPr lang="en-US" sz="1800" b="1" dirty="0" err="1"/>
            </a:p>
          </p:txBody>
        </p:sp>
      </p:grpSp>
      <p:grpSp>
        <p:nvGrpSpPr>
          <p:cNvPr id="17" name="Group 16">
            <a:extLst>
              <a:ext uri="{FF2B5EF4-FFF2-40B4-BE49-F238E27FC236}">
                <a16:creationId xmlns:a16="http://schemas.microsoft.com/office/drawing/2014/main" id="{52B94021-02B1-8AD3-90E0-9C9F9F3965F3}"/>
              </a:ext>
            </a:extLst>
          </p:cNvPr>
          <p:cNvGrpSpPr/>
          <p:nvPr/>
        </p:nvGrpSpPr>
        <p:grpSpPr>
          <a:xfrm>
            <a:off x="3960044" y="943866"/>
            <a:ext cx="3276050" cy="2546803"/>
            <a:chOff x="3960044" y="943866"/>
            <a:chExt cx="3276050" cy="2546803"/>
          </a:xfrm>
        </p:grpSpPr>
        <p:pic>
          <p:nvPicPr>
            <p:cNvPr id="29" name="Picture 28" descr="A close-up of a metal object&#10;&#10;AI-generated content may be incorrect.">
              <a:extLst>
                <a:ext uri="{FF2B5EF4-FFF2-40B4-BE49-F238E27FC236}">
                  <a16:creationId xmlns:a16="http://schemas.microsoft.com/office/drawing/2014/main" id="{5B8A0C15-44DC-8FA4-3E94-9645C593AA40}"/>
                </a:ext>
              </a:extLst>
            </p:cNvPr>
            <p:cNvPicPr>
              <a:picLocks noChangeAspect="1"/>
            </p:cNvPicPr>
            <p:nvPr/>
          </p:nvPicPr>
          <p:blipFill>
            <a:blip r:embed="rId4">
              <a:extLst>
                <a:ext uri="{28A0092B-C50C-407E-A947-70E740481C1C}">
                  <a14:useLocalDpi xmlns:a14="http://schemas.microsoft.com/office/drawing/2010/main" val="0"/>
                </a:ext>
              </a:extLst>
            </a:blip>
            <a:srcRect l="13535" t="13125" r="10177" b="11407"/>
            <a:stretch/>
          </p:blipFill>
          <p:spPr>
            <a:xfrm>
              <a:off x="3960044" y="943866"/>
              <a:ext cx="3276050" cy="2151950"/>
            </a:xfrm>
            <a:prstGeom prst="rect">
              <a:avLst/>
            </a:prstGeom>
          </p:spPr>
        </p:pic>
        <p:sp>
          <p:nvSpPr>
            <p:cNvPr id="7" name="TextBox 6">
              <a:extLst>
                <a:ext uri="{FF2B5EF4-FFF2-40B4-BE49-F238E27FC236}">
                  <a16:creationId xmlns:a16="http://schemas.microsoft.com/office/drawing/2014/main" id="{58C668AC-CA3E-3954-C5D0-776E46720144}"/>
                </a:ext>
              </a:extLst>
            </p:cNvPr>
            <p:cNvSpPr txBox="1"/>
            <p:nvPr/>
          </p:nvSpPr>
          <p:spPr>
            <a:xfrm>
              <a:off x="4968198" y="3188791"/>
              <a:ext cx="1224875" cy="301878"/>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800" b="1" dirty="0" err="1"/>
                <a:t>EasyOCR</a:t>
              </a:r>
              <a:endParaRPr lang="en-US" sz="1800" b="1" dirty="0" err="1"/>
            </a:p>
          </p:txBody>
        </p:sp>
      </p:grpSp>
      <p:grpSp>
        <p:nvGrpSpPr>
          <p:cNvPr id="19" name="Group 18">
            <a:extLst>
              <a:ext uri="{FF2B5EF4-FFF2-40B4-BE49-F238E27FC236}">
                <a16:creationId xmlns:a16="http://schemas.microsoft.com/office/drawing/2014/main" id="{C6A46956-F6F8-CF3B-97A9-B436F6771CAB}"/>
              </a:ext>
            </a:extLst>
          </p:cNvPr>
          <p:cNvGrpSpPr/>
          <p:nvPr/>
        </p:nvGrpSpPr>
        <p:grpSpPr>
          <a:xfrm>
            <a:off x="7393788" y="944052"/>
            <a:ext cx="3252910" cy="2546617"/>
            <a:chOff x="7393788" y="944052"/>
            <a:chExt cx="3252910" cy="2546617"/>
          </a:xfrm>
        </p:grpSpPr>
        <p:pic>
          <p:nvPicPr>
            <p:cNvPr id="44" name="Picture 43" descr="A close-up of a metal piece&#10;&#10;AI-generated content may be incorrect.">
              <a:extLst>
                <a:ext uri="{FF2B5EF4-FFF2-40B4-BE49-F238E27FC236}">
                  <a16:creationId xmlns:a16="http://schemas.microsoft.com/office/drawing/2014/main" id="{4456AA3A-9129-5C5D-5B7A-79DF1FC70B04}"/>
                </a:ext>
              </a:extLst>
            </p:cNvPr>
            <p:cNvPicPr>
              <a:picLocks noChangeAspect="1"/>
            </p:cNvPicPr>
            <p:nvPr/>
          </p:nvPicPr>
          <p:blipFill>
            <a:blip r:embed="rId5">
              <a:extLst>
                <a:ext uri="{28A0092B-C50C-407E-A947-70E740481C1C}">
                  <a14:useLocalDpi xmlns:a14="http://schemas.microsoft.com/office/drawing/2010/main" val="0"/>
                </a:ext>
              </a:extLst>
            </a:blip>
            <a:srcRect l="22498" t="12945" r="20623" b="11822"/>
            <a:stretch/>
          </p:blipFill>
          <p:spPr>
            <a:xfrm>
              <a:off x="7393788" y="944052"/>
              <a:ext cx="3252910" cy="2151764"/>
            </a:xfrm>
            <a:prstGeom prst="rect">
              <a:avLst/>
            </a:prstGeom>
          </p:spPr>
        </p:pic>
        <p:sp>
          <p:nvSpPr>
            <p:cNvPr id="8" name="TextBox 7">
              <a:extLst>
                <a:ext uri="{FF2B5EF4-FFF2-40B4-BE49-F238E27FC236}">
                  <a16:creationId xmlns:a16="http://schemas.microsoft.com/office/drawing/2014/main" id="{CBB3DEAF-6A2F-B6FA-4946-AC2FCBDD4B63}"/>
                </a:ext>
              </a:extLst>
            </p:cNvPr>
            <p:cNvSpPr txBox="1"/>
            <p:nvPr/>
          </p:nvSpPr>
          <p:spPr>
            <a:xfrm>
              <a:off x="8327166" y="3188791"/>
              <a:ext cx="1386154" cy="301878"/>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800" b="1" dirty="0"/>
                <a:t>PaddleOCR</a:t>
              </a:r>
              <a:endParaRPr lang="en-US" sz="1800" b="1" dirty="0" err="1"/>
            </a:p>
          </p:txBody>
        </p:sp>
      </p:grpSp>
      <p:sp>
        <p:nvSpPr>
          <p:cNvPr id="15" name="Textfeld 3128">
            <a:extLst>
              <a:ext uri="{FF2B5EF4-FFF2-40B4-BE49-F238E27FC236}">
                <a16:creationId xmlns:a16="http://schemas.microsoft.com/office/drawing/2014/main" id="{D6167DCE-375B-D861-DC69-611C57E272CB}"/>
              </a:ext>
            </a:extLst>
          </p:cNvPr>
          <p:cNvSpPr txBox="1"/>
          <p:nvPr/>
        </p:nvSpPr>
        <p:spPr>
          <a:xfrm>
            <a:off x="542334" y="4162273"/>
            <a:ext cx="10435820" cy="1181353"/>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en-US" dirty="0">
                <a:sym typeface="Wingdings" panose="05000000000000000000" pitchFamily="2" charset="2"/>
              </a:rPr>
              <a:t>Modern OCR frameworks: PDF, documents, handwritten Notes, license plates and printed materials.</a:t>
            </a:r>
          </a:p>
          <a:p>
            <a:pPr algn="just">
              <a:buFont typeface="Wingdings" panose="05000000000000000000" pitchFamily="2" charset="2"/>
              <a:buChar char="à"/>
            </a:pPr>
            <a:r>
              <a:rPr lang="en-US" dirty="0">
                <a:sym typeface="Wingdings" panose="05000000000000000000" pitchFamily="2" charset="2"/>
              </a:rPr>
              <a:t>OCR technology for automotive: </a:t>
            </a:r>
            <a:r>
              <a:rPr lang="en-US" dirty="0" err="1">
                <a:sym typeface="Wingdings" panose="05000000000000000000" pitchFamily="2" charset="2"/>
              </a:rPr>
              <a:t>Underhood</a:t>
            </a:r>
            <a:r>
              <a:rPr lang="en-US" dirty="0">
                <a:sym typeface="Wingdings" panose="05000000000000000000" pitchFamily="2" charset="2"/>
              </a:rPr>
              <a:t>, </a:t>
            </a:r>
            <a:r>
              <a:rPr lang="en-US" dirty="0" err="1">
                <a:sym typeface="Wingdings" panose="05000000000000000000" pitchFamily="2" charset="2"/>
              </a:rPr>
              <a:t>tyres</a:t>
            </a:r>
            <a:r>
              <a:rPr lang="en-US" dirty="0">
                <a:sym typeface="Wingdings" panose="05000000000000000000" pitchFamily="2" charset="2"/>
              </a:rPr>
              <a:t>, dashboard, seat belts.</a:t>
            </a:r>
          </a:p>
          <a:p>
            <a:pPr algn="just">
              <a:buFont typeface="Wingdings" panose="05000000000000000000" pitchFamily="2" charset="2"/>
              <a:buChar char="à"/>
            </a:pPr>
            <a:r>
              <a:rPr lang="en-US" dirty="0">
                <a:sym typeface="Wingdings" panose="05000000000000000000" pitchFamily="2" charset="2"/>
              </a:rPr>
              <a:t>Greasy, oily, damaged surfaces, other irregular surfaces with reflective properties.</a:t>
            </a:r>
          </a:p>
        </p:txBody>
      </p:sp>
      <p:sp>
        <p:nvSpPr>
          <p:cNvPr id="5" name="Textfeld 7">
            <a:extLst>
              <a:ext uri="{FF2B5EF4-FFF2-40B4-BE49-F238E27FC236}">
                <a16:creationId xmlns:a16="http://schemas.microsoft.com/office/drawing/2014/main" id="{DD786095-DC7E-6908-1605-E2039A51E6E4}"/>
              </a:ext>
            </a:extLst>
          </p:cNvPr>
          <p:cNvSpPr txBox="1"/>
          <p:nvPr/>
        </p:nvSpPr>
        <p:spPr>
          <a:xfrm>
            <a:off x="535603" y="3585946"/>
            <a:ext cx="2704361" cy="215444"/>
          </a:xfrm>
          <a:prstGeom prst="rect">
            <a:avLst/>
          </a:prstGeom>
          <a:noFill/>
        </p:spPr>
        <p:txBody>
          <a:bodyPr wrap="square">
            <a:spAutoFit/>
          </a:bodyPr>
          <a:lstStyle/>
          <a:p>
            <a:r>
              <a:rPr lang="en-US" sz="800" b="0" i="0" u="none" strike="noStrike" baseline="0" dirty="0" err="1">
                <a:latin typeface="Times New Roman" panose="02020603050405020304" pitchFamily="18" charset="0"/>
              </a:rPr>
              <a:t>Yuning</a:t>
            </a:r>
            <a:r>
              <a:rPr lang="en-US" sz="800" b="0" i="0" u="none" strike="noStrike" baseline="0" dirty="0">
                <a:latin typeface="Times New Roman" panose="02020603050405020304" pitchFamily="18" charset="0"/>
              </a:rPr>
              <a:t> Du et </a:t>
            </a:r>
            <a:r>
              <a:rPr lang="en-US" sz="800" b="0" i="0" u="none" strike="noStrike" baseline="0">
                <a:latin typeface="Times New Roman" panose="02020603050405020304" pitchFamily="18" charset="0"/>
              </a:rPr>
              <a:t>al.. A </a:t>
            </a:r>
            <a:r>
              <a:rPr lang="en-US" sz="800" b="0" i="0" u="none" strike="noStrike" baseline="0" dirty="0">
                <a:latin typeface="Times New Roman" panose="02020603050405020304" pitchFamily="18" charset="0"/>
              </a:rPr>
              <a:t>practical ultra lightweight </a:t>
            </a:r>
            <a:r>
              <a:rPr lang="en-US" sz="800" b="0" i="0" u="none" strike="noStrike" baseline="0" dirty="0" err="1">
                <a:latin typeface="Times New Roman" panose="02020603050405020304" pitchFamily="18" charset="0"/>
              </a:rPr>
              <a:t>ocr</a:t>
            </a:r>
            <a:r>
              <a:rPr lang="en-US" sz="800" b="0" i="0" u="none" strike="noStrike" baseline="0" dirty="0">
                <a:latin typeface="Times New Roman" panose="02020603050405020304" pitchFamily="18" charset="0"/>
              </a:rPr>
              <a:t> </a:t>
            </a:r>
            <a:r>
              <a:rPr lang="en-US" sz="800" b="0" i="0" u="none" strike="noStrike" baseline="0">
                <a:latin typeface="Times New Roman" panose="02020603050405020304" pitchFamily="18" charset="0"/>
              </a:rPr>
              <a:t>system.</a:t>
            </a:r>
            <a:endParaRPr lang="de-DE" sz="800" dirty="0"/>
          </a:p>
        </p:txBody>
      </p:sp>
    </p:spTree>
    <p:extLst>
      <p:ext uri="{BB962C8B-B14F-4D97-AF65-F5344CB8AC3E}">
        <p14:creationId xmlns:p14="http://schemas.microsoft.com/office/powerpoint/2010/main" val="2956284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DB07D-F577-ABBE-8FE8-51DFFE217CB4}"/>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7077BFA-1D52-C14A-F5B1-F60BF2597C53}"/>
              </a:ext>
            </a:extLst>
          </p:cNvPr>
          <p:cNvSpPr>
            <a:spLocks noGrp="1"/>
          </p:cNvSpPr>
          <p:nvPr>
            <p:ph type="title"/>
          </p:nvPr>
        </p:nvSpPr>
        <p:spPr>
          <a:xfrm>
            <a:off x="539750" y="359767"/>
            <a:ext cx="10440988" cy="361875"/>
          </a:xfrm>
        </p:spPr>
        <p:txBody>
          <a:bodyPr/>
          <a:lstStyle/>
          <a:p>
            <a:r>
              <a:rPr lang="en-US" dirty="0"/>
              <a:t>Appendix: Standard Evaluation Metrics</a:t>
            </a:r>
          </a:p>
        </p:txBody>
      </p:sp>
      <p:sp>
        <p:nvSpPr>
          <p:cNvPr id="2" name="Fußzeilenplatzhalter 1">
            <a:extLst>
              <a:ext uri="{FF2B5EF4-FFF2-40B4-BE49-F238E27FC236}">
                <a16:creationId xmlns:a16="http://schemas.microsoft.com/office/drawing/2014/main" id="{9C8826C1-C1E9-9E7C-6A3F-0D49DAADD1FC}"/>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A290CFD6-662F-B0DC-210E-E5DE32C60DF4}"/>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32</a:t>
            </a:fld>
            <a:endParaRPr lang="en-US" dirty="0"/>
          </a:p>
        </p:txBody>
      </p:sp>
      <p:grpSp>
        <p:nvGrpSpPr>
          <p:cNvPr id="13" name="Group 12">
            <a:extLst>
              <a:ext uri="{FF2B5EF4-FFF2-40B4-BE49-F238E27FC236}">
                <a16:creationId xmlns:a16="http://schemas.microsoft.com/office/drawing/2014/main" id="{B3F1A02A-B778-40B5-FCB9-B9DF3998BB63}"/>
              </a:ext>
            </a:extLst>
          </p:cNvPr>
          <p:cNvGrpSpPr/>
          <p:nvPr/>
        </p:nvGrpSpPr>
        <p:grpSpPr>
          <a:xfrm>
            <a:off x="539664" y="2629144"/>
            <a:ext cx="5715900" cy="562722"/>
            <a:chOff x="539664" y="3888159"/>
            <a:chExt cx="5715900" cy="562722"/>
          </a:xfrm>
        </p:grpSpPr>
        <p:pic>
          <p:nvPicPr>
            <p:cNvPr id="14" name="Picture 13">
              <a:extLst>
                <a:ext uri="{FF2B5EF4-FFF2-40B4-BE49-F238E27FC236}">
                  <a16:creationId xmlns:a16="http://schemas.microsoft.com/office/drawing/2014/main" id="{1D1D1FA6-6936-45B0-A60F-4D5A3111DC96}"/>
                </a:ext>
              </a:extLst>
            </p:cNvPr>
            <p:cNvPicPr>
              <a:picLocks noChangeAspect="1"/>
            </p:cNvPicPr>
            <p:nvPr/>
          </p:nvPicPr>
          <p:blipFill>
            <a:blip r:embed="rId3"/>
            <a:srcRect l="518" t="19435" r="3000"/>
            <a:stretch/>
          </p:blipFill>
          <p:spPr>
            <a:xfrm>
              <a:off x="589613" y="3950944"/>
              <a:ext cx="5619184" cy="499937"/>
            </a:xfrm>
            <a:prstGeom prst="rect">
              <a:avLst/>
            </a:prstGeom>
          </p:spPr>
        </p:pic>
        <p:sp>
          <p:nvSpPr>
            <p:cNvPr id="3" name="Textfeld 14">
              <a:extLst>
                <a:ext uri="{FF2B5EF4-FFF2-40B4-BE49-F238E27FC236}">
                  <a16:creationId xmlns:a16="http://schemas.microsoft.com/office/drawing/2014/main" id="{FA6D0748-A0C8-0455-D6C3-A31C8A14F36B}"/>
                </a:ext>
              </a:extLst>
            </p:cNvPr>
            <p:cNvSpPr txBox="1"/>
            <p:nvPr/>
          </p:nvSpPr>
          <p:spPr>
            <a:xfrm>
              <a:off x="539664" y="3888159"/>
              <a:ext cx="5715900" cy="562722"/>
            </a:xfrm>
            <a:prstGeom prst="rect">
              <a:avLst/>
            </a:prstGeom>
            <a:solidFill>
              <a:schemeClr val="bg1">
                <a:alpha val="0"/>
              </a:schemeClr>
            </a:solidFill>
            <a:ln w="19050">
              <a:solidFill>
                <a:schemeClr val="tx1"/>
              </a:solidFill>
            </a:ln>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marL="0" indent="0" algn="just">
                <a:buNone/>
              </a:pPr>
              <a:endParaRPr lang="en-US" sz="1600" dirty="0">
                <a:solidFill>
                  <a:schemeClr val="tx1"/>
                </a:solidFill>
                <a:sym typeface="Wingdings" panose="05000000000000000000" pitchFamily="2" charset="2"/>
              </a:endParaRPr>
            </a:p>
          </p:txBody>
        </p:sp>
      </p:grpSp>
      <p:grpSp>
        <p:nvGrpSpPr>
          <p:cNvPr id="11" name="Group 10">
            <a:extLst>
              <a:ext uri="{FF2B5EF4-FFF2-40B4-BE49-F238E27FC236}">
                <a16:creationId xmlns:a16="http://schemas.microsoft.com/office/drawing/2014/main" id="{697D2007-03F5-31D7-58C3-AA67FE2A32CE}"/>
              </a:ext>
            </a:extLst>
          </p:cNvPr>
          <p:cNvGrpSpPr/>
          <p:nvPr/>
        </p:nvGrpSpPr>
        <p:grpSpPr>
          <a:xfrm>
            <a:off x="539664" y="872166"/>
            <a:ext cx="5667013" cy="1559633"/>
            <a:chOff x="541784" y="1680454"/>
            <a:chExt cx="6226572" cy="1747111"/>
          </a:xfrm>
        </p:grpSpPr>
        <p:grpSp>
          <p:nvGrpSpPr>
            <p:cNvPr id="9" name="Group 8">
              <a:extLst>
                <a:ext uri="{FF2B5EF4-FFF2-40B4-BE49-F238E27FC236}">
                  <a16:creationId xmlns:a16="http://schemas.microsoft.com/office/drawing/2014/main" id="{FB59B0E1-D285-C0EF-E220-488EE086CC27}"/>
                </a:ext>
              </a:extLst>
            </p:cNvPr>
            <p:cNvGrpSpPr/>
            <p:nvPr/>
          </p:nvGrpSpPr>
          <p:grpSpPr>
            <a:xfrm>
              <a:off x="575668" y="1721215"/>
              <a:ext cx="6165891" cy="1621237"/>
              <a:chOff x="525719" y="1718508"/>
              <a:chExt cx="6165891" cy="1621237"/>
            </a:xfrm>
          </p:grpSpPr>
          <p:pic>
            <p:nvPicPr>
              <p:cNvPr id="10" name="Picture 9">
                <a:extLst>
                  <a:ext uri="{FF2B5EF4-FFF2-40B4-BE49-F238E27FC236}">
                    <a16:creationId xmlns:a16="http://schemas.microsoft.com/office/drawing/2014/main" id="{55C4CAD4-B431-C009-E677-05A52A383F1A}"/>
                  </a:ext>
                </a:extLst>
              </p:cNvPr>
              <p:cNvPicPr>
                <a:picLocks noChangeAspect="1"/>
              </p:cNvPicPr>
              <p:nvPr/>
            </p:nvPicPr>
            <p:blipFill>
              <a:blip r:embed="rId4"/>
              <a:srcRect l="13082" t="31829" r="6931" b="40914"/>
              <a:stretch/>
            </p:blipFill>
            <p:spPr>
              <a:xfrm>
                <a:off x="525719" y="2279158"/>
                <a:ext cx="5054917" cy="499937"/>
              </a:xfrm>
              <a:prstGeom prst="rect">
                <a:avLst/>
              </a:prstGeom>
            </p:spPr>
          </p:pic>
          <p:pic>
            <p:nvPicPr>
              <p:cNvPr id="12" name="Picture 11">
                <a:extLst>
                  <a:ext uri="{FF2B5EF4-FFF2-40B4-BE49-F238E27FC236}">
                    <a16:creationId xmlns:a16="http://schemas.microsoft.com/office/drawing/2014/main" id="{5689CB67-2A3F-F515-3E78-23AD7CB6BCBC}"/>
                  </a:ext>
                </a:extLst>
              </p:cNvPr>
              <p:cNvPicPr>
                <a:picLocks noChangeAspect="1"/>
              </p:cNvPicPr>
              <p:nvPr/>
            </p:nvPicPr>
            <p:blipFill>
              <a:blip r:embed="rId4"/>
              <a:srcRect l="778" t="71200" r="1656" b="1544"/>
              <a:stretch/>
            </p:blipFill>
            <p:spPr>
              <a:xfrm>
                <a:off x="525719" y="2839808"/>
                <a:ext cx="6165891" cy="499937"/>
              </a:xfrm>
              <a:prstGeom prst="rect">
                <a:avLst/>
              </a:prstGeom>
            </p:spPr>
          </p:pic>
          <p:pic>
            <p:nvPicPr>
              <p:cNvPr id="8" name="Picture 7">
                <a:extLst>
                  <a:ext uri="{FF2B5EF4-FFF2-40B4-BE49-F238E27FC236}">
                    <a16:creationId xmlns:a16="http://schemas.microsoft.com/office/drawing/2014/main" id="{21D71E50-136D-3AB8-7100-DF6D239B22DC}"/>
                  </a:ext>
                </a:extLst>
              </p:cNvPr>
              <p:cNvPicPr>
                <a:picLocks noChangeAspect="1"/>
              </p:cNvPicPr>
              <p:nvPr/>
            </p:nvPicPr>
            <p:blipFill>
              <a:blip r:embed="rId4"/>
              <a:srcRect l="7910" r="2432" b="72743"/>
              <a:stretch/>
            </p:blipFill>
            <p:spPr>
              <a:xfrm>
                <a:off x="539664" y="1718508"/>
                <a:ext cx="5665951" cy="499937"/>
              </a:xfrm>
              <a:prstGeom prst="rect">
                <a:avLst/>
              </a:prstGeom>
            </p:spPr>
          </p:pic>
        </p:grpSp>
        <p:sp>
          <p:nvSpPr>
            <p:cNvPr id="5" name="Textfeld 14">
              <a:extLst>
                <a:ext uri="{FF2B5EF4-FFF2-40B4-BE49-F238E27FC236}">
                  <a16:creationId xmlns:a16="http://schemas.microsoft.com/office/drawing/2014/main" id="{4AFB797A-A847-1EB4-DE2D-0A442D2F2F13}"/>
                </a:ext>
              </a:extLst>
            </p:cNvPr>
            <p:cNvSpPr txBox="1"/>
            <p:nvPr/>
          </p:nvSpPr>
          <p:spPr>
            <a:xfrm>
              <a:off x="541784" y="1680454"/>
              <a:ext cx="6226572" cy="1747111"/>
            </a:xfrm>
            <a:prstGeom prst="rect">
              <a:avLst/>
            </a:prstGeom>
            <a:solidFill>
              <a:schemeClr val="bg1">
                <a:alpha val="0"/>
              </a:schemeClr>
            </a:solidFill>
            <a:ln w="19050">
              <a:solidFill>
                <a:schemeClr val="tx1"/>
              </a:solidFill>
            </a:ln>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marL="0" indent="0" algn="just">
                <a:buNone/>
              </a:pPr>
              <a:endParaRPr lang="en-US" sz="1600" dirty="0">
                <a:solidFill>
                  <a:schemeClr val="tx1"/>
                </a:solidFill>
                <a:sym typeface="Wingdings" panose="05000000000000000000" pitchFamily="2" charset="2"/>
              </a:endParaRPr>
            </a:p>
          </p:txBody>
        </p:sp>
      </p:grpSp>
      <p:grpSp>
        <p:nvGrpSpPr>
          <p:cNvPr id="23" name="Group 22">
            <a:extLst>
              <a:ext uri="{FF2B5EF4-FFF2-40B4-BE49-F238E27FC236}">
                <a16:creationId xmlns:a16="http://schemas.microsoft.com/office/drawing/2014/main" id="{0381A442-5DF5-735D-6ECA-EC7E8BEAE18D}"/>
              </a:ext>
            </a:extLst>
          </p:cNvPr>
          <p:cNvGrpSpPr/>
          <p:nvPr/>
        </p:nvGrpSpPr>
        <p:grpSpPr>
          <a:xfrm>
            <a:off x="6552332" y="727322"/>
            <a:ext cx="3002444" cy="2433153"/>
            <a:chOff x="2469444" y="913329"/>
            <a:chExt cx="4680632" cy="3694912"/>
          </a:xfrm>
        </p:grpSpPr>
        <p:grpSp>
          <p:nvGrpSpPr>
            <p:cNvPr id="24" name="Group 23">
              <a:extLst>
                <a:ext uri="{FF2B5EF4-FFF2-40B4-BE49-F238E27FC236}">
                  <a16:creationId xmlns:a16="http://schemas.microsoft.com/office/drawing/2014/main" id="{62873013-57C0-B55F-A2FE-EE7E60B8FC92}"/>
                </a:ext>
              </a:extLst>
            </p:cNvPr>
            <p:cNvGrpSpPr/>
            <p:nvPr/>
          </p:nvGrpSpPr>
          <p:grpSpPr>
            <a:xfrm>
              <a:off x="3239964" y="1671045"/>
              <a:ext cx="3600400" cy="2721416"/>
              <a:chOff x="3239964" y="1671045"/>
              <a:chExt cx="3600400" cy="2721416"/>
            </a:xfrm>
          </p:grpSpPr>
          <p:sp>
            <p:nvSpPr>
              <p:cNvPr id="33" name="Rectangle: Rounded Corners 32">
                <a:extLst>
                  <a:ext uri="{FF2B5EF4-FFF2-40B4-BE49-F238E27FC236}">
                    <a16:creationId xmlns:a16="http://schemas.microsoft.com/office/drawing/2014/main" id="{AC3D29F6-C3FC-883C-1A2A-2AEF3B64C0DA}"/>
                  </a:ext>
                </a:extLst>
              </p:cNvPr>
              <p:cNvSpPr/>
              <p:nvPr/>
            </p:nvSpPr>
            <p:spPr>
              <a:xfrm>
                <a:off x="3239964" y="1671045"/>
                <a:ext cx="1728192" cy="1296144"/>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en-IN" sz="1000" b="1" dirty="0"/>
                  <a:t>TRUE</a:t>
                </a:r>
              </a:p>
              <a:p>
                <a:pPr algn="ctr">
                  <a:spcBef>
                    <a:spcPts val="800"/>
                  </a:spcBef>
                </a:pPr>
                <a:r>
                  <a:rPr lang="en-IN" sz="1000" b="1" dirty="0"/>
                  <a:t>POSITIVES</a:t>
                </a:r>
              </a:p>
              <a:p>
                <a:pPr algn="ctr">
                  <a:spcBef>
                    <a:spcPts val="800"/>
                  </a:spcBef>
                </a:pPr>
                <a:r>
                  <a:rPr lang="en-IN" sz="1000" b="1" dirty="0"/>
                  <a:t>TP</a:t>
                </a:r>
              </a:p>
            </p:txBody>
          </p:sp>
          <p:sp>
            <p:nvSpPr>
              <p:cNvPr id="34" name="Rectangle: Rounded Corners 33">
                <a:extLst>
                  <a:ext uri="{FF2B5EF4-FFF2-40B4-BE49-F238E27FC236}">
                    <a16:creationId xmlns:a16="http://schemas.microsoft.com/office/drawing/2014/main" id="{7DDD633F-7EBF-428E-B72D-2F57F4C9625D}"/>
                  </a:ext>
                </a:extLst>
              </p:cNvPr>
              <p:cNvSpPr/>
              <p:nvPr/>
            </p:nvSpPr>
            <p:spPr>
              <a:xfrm>
                <a:off x="5112172" y="3094152"/>
                <a:ext cx="1728192" cy="1296144"/>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en-IN" sz="1000" b="1" dirty="0"/>
                  <a:t>TRUE</a:t>
                </a:r>
              </a:p>
              <a:p>
                <a:pPr algn="ctr">
                  <a:spcBef>
                    <a:spcPts val="800"/>
                  </a:spcBef>
                </a:pPr>
                <a:r>
                  <a:rPr lang="en-IN" sz="1000" b="1" dirty="0"/>
                  <a:t>NEGATIVES</a:t>
                </a:r>
              </a:p>
              <a:p>
                <a:pPr algn="ctr">
                  <a:spcBef>
                    <a:spcPts val="800"/>
                  </a:spcBef>
                </a:pPr>
                <a:r>
                  <a:rPr lang="en-IN" sz="1000" b="1" dirty="0"/>
                  <a:t>TN</a:t>
                </a:r>
              </a:p>
            </p:txBody>
          </p:sp>
          <p:sp>
            <p:nvSpPr>
              <p:cNvPr id="35" name="Rectangle: Rounded Corners 34">
                <a:extLst>
                  <a:ext uri="{FF2B5EF4-FFF2-40B4-BE49-F238E27FC236}">
                    <a16:creationId xmlns:a16="http://schemas.microsoft.com/office/drawing/2014/main" id="{75AF6963-3BA7-A359-F351-E1EC167EE854}"/>
                  </a:ext>
                </a:extLst>
              </p:cNvPr>
              <p:cNvSpPr/>
              <p:nvPr/>
            </p:nvSpPr>
            <p:spPr>
              <a:xfrm>
                <a:off x="5112172" y="1671045"/>
                <a:ext cx="1728192" cy="1296144"/>
              </a:xfrm>
              <a:prstGeom prst="roundRec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en-IN" sz="1000" b="1"/>
                  <a:t>FALSE</a:t>
                </a:r>
              </a:p>
              <a:p>
                <a:pPr algn="ctr">
                  <a:spcBef>
                    <a:spcPts val="800"/>
                  </a:spcBef>
                </a:pPr>
                <a:r>
                  <a:rPr lang="en-IN" sz="1000" b="1"/>
                  <a:t>POSITIVES</a:t>
                </a:r>
              </a:p>
              <a:p>
                <a:pPr algn="ctr">
                  <a:spcBef>
                    <a:spcPts val="800"/>
                  </a:spcBef>
                </a:pPr>
                <a:r>
                  <a:rPr lang="en-IN" sz="1000" b="1"/>
                  <a:t>FP</a:t>
                </a:r>
                <a:endParaRPr lang="en-IN" sz="1000" b="1" dirty="0" err="1"/>
              </a:p>
            </p:txBody>
          </p:sp>
          <p:sp>
            <p:nvSpPr>
              <p:cNvPr id="36" name="Rectangle: Rounded Corners 35">
                <a:extLst>
                  <a:ext uri="{FF2B5EF4-FFF2-40B4-BE49-F238E27FC236}">
                    <a16:creationId xmlns:a16="http://schemas.microsoft.com/office/drawing/2014/main" id="{C8E1895A-D2B1-134E-BCF4-97AA2142B3AA}"/>
                  </a:ext>
                </a:extLst>
              </p:cNvPr>
              <p:cNvSpPr/>
              <p:nvPr/>
            </p:nvSpPr>
            <p:spPr>
              <a:xfrm>
                <a:off x="3276379" y="3096317"/>
                <a:ext cx="1728192" cy="1296144"/>
              </a:xfrm>
              <a:prstGeom prst="roundRec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en-IN" sz="1000" b="1"/>
                  <a:t>FALSE</a:t>
                </a:r>
              </a:p>
              <a:p>
                <a:pPr algn="ctr">
                  <a:spcBef>
                    <a:spcPts val="800"/>
                  </a:spcBef>
                </a:pPr>
                <a:r>
                  <a:rPr lang="en-IN" sz="1000" b="1"/>
                  <a:t>NEGATIVES</a:t>
                </a:r>
              </a:p>
              <a:p>
                <a:pPr algn="ctr">
                  <a:spcBef>
                    <a:spcPts val="800"/>
                  </a:spcBef>
                </a:pPr>
                <a:r>
                  <a:rPr lang="en-IN" sz="1000" b="1"/>
                  <a:t>FN</a:t>
                </a:r>
                <a:endParaRPr lang="en-IN" sz="1000" b="1" dirty="0" err="1"/>
              </a:p>
            </p:txBody>
          </p:sp>
        </p:grpSp>
        <p:sp>
          <p:nvSpPr>
            <p:cNvPr id="25" name="TextBox 24">
              <a:extLst>
                <a:ext uri="{FF2B5EF4-FFF2-40B4-BE49-F238E27FC236}">
                  <a16:creationId xmlns:a16="http://schemas.microsoft.com/office/drawing/2014/main" id="{6EDD4C08-CC30-BDEE-69A0-61ECC2C9B392}"/>
                </a:ext>
              </a:extLst>
            </p:cNvPr>
            <p:cNvSpPr txBox="1"/>
            <p:nvPr/>
          </p:nvSpPr>
          <p:spPr>
            <a:xfrm rot="16200000">
              <a:off x="2380741" y="2188420"/>
              <a:ext cx="1279648" cy="261395"/>
            </a:xfrm>
            <a:prstGeom prst="rect">
              <a:avLst/>
            </a:prstGeom>
            <a:ln w="15875">
              <a:solidFill>
                <a:schemeClr val="tx1"/>
              </a:solidFill>
            </a:ln>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000" b="1"/>
                <a:t>POSITIVES</a:t>
              </a:r>
              <a:endParaRPr lang="en-US" sz="1000" b="1" dirty="0" err="1"/>
            </a:p>
          </p:txBody>
        </p:sp>
        <p:sp>
          <p:nvSpPr>
            <p:cNvPr id="26" name="TextBox 25">
              <a:extLst>
                <a:ext uri="{FF2B5EF4-FFF2-40B4-BE49-F238E27FC236}">
                  <a16:creationId xmlns:a16="http://schemas.microsoft.com/office/drawing/2014/main" id="{E48D2F25-8480-9B05-BEDC-329154F8EF62}"/>
                </a:ext>
              </a:extLst>
            </p:cNvPr>
            <p:cNvSpPr txBox="1"/>
            <p:nvPr/>
          </p:nvSpPr>
          <p:spPr>
            <a:xfrm rot="16200000">
              <a:off x="2382898" y="3619776"/>
              <a:ext cx="1279648" cy="261395"/>
            </a:xfrm>
            <a:prstGeom prst="rect">
              <a:avLst/>
            </a:prstGeom>
            <a:ln w="15875">
              <a:solidFill>
                <a:schemeClr val="tx1"/>
              </a:solidFill>
            </a:ln>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000" b="1"/>
                <a:t>NEGATIVES</a:t>
              </a:r>
              <a:endParaRPr lang="en-US" sz="1000" b="1" dirty="0" err="1"/>
            </a:p>
          </p:txBody>
        </p:sp>
        <p:sp>
          <p:nvSpPr>
            <p:cNvPr id="27" name="TextBox 26">
              <a:extLst>
                <a:ext uri="{FF2B5EF4-FFF2-40B4-BE49-F238E27FC236}">
                  <a16:creationId xmlns:a16="http://schemas.microsoft.com/office/drawing/2014/main" id="{CD9C51B7-8F89-565E-1A08-2F90D6DBD919}"/>
                </a:ext>
              </a:extLst>
            </p:cNvPr>
            <p:cNvSpPr txBox="1"/>
            <p:nvPr/>
          </p:nvSpPr>
          <p:spPr>
            <a:xfrm>
              <a:off x="3464235" y="1362160"/>
              <a:ext cx="1279649" cy="254626"/>
            </a:xfrm>
            <a:prstGeom prst="rect">
              <a:avLst/>
            </a:prstGeom>
            <a:ln w="15875">
              <a:solidFill>
                <a:schemeClr val="tx1"/>
              </a:solidFill>
            </a:ln>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000" b="1"/>
                <a:t>POSITIVES</a:t>
              </a:r>
              <a:endParaRPr lang="en-US" sz="1000" b="1" dirty="0" err="1"/>
            </a:p>
          </p:txBody>
        </p:sp>
        <p:sp>
          <p:nvSpPr>
            <p:cNvPr id="28" name="TextBox 27">
              <a:extLst>
                <a:ext uri="{FF2B5EF4-FFF2-40B4-BE49-F238E27FC236}">
                  <a16:creationId xmlns:a16="http://schemas.microsoft.com/office/drawing/2014/main" id="{379855E2-B923-4D4E-0A14-B42B46EA7E14}"/>
                </a:ext>
              </a:extLst>
            </p:cNvPr>
            <p:cNvSpPr txBox="1"/>
            <p:nvPr/>
          </p:nvSpPr>
          <p:spPr>
            <a:xfrm>
              <a:off x="5336444" y="1362160"/>
              <a:ext cx="1279649" cy="254626"/>
            </a:xfrm>
            <a:prstGeom prst="rect">
              <a:avLst/>
            </a:prstGeom>
            <a:ln w="15875">
              <a:solidFill>
                <a:schemeClr val="tx1"/>
              </a:solidFill>
            </a:ln>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000" b="1"/>
                <a:t>NEGATIVES</a:t>
              </a:r>
              <a:endParaRPr lang="en-US" sz="1000" b="1" dirty="0" err="1"/>
            </a:p>
          </p:txBody>
        </p:sp>
        <p:cxnSp>
          <p:nvCxnSpPr>
            <p:cNvPr id="29" name="Straight Connector 28">
              <a:extLst>
                <a:ext uri="{FF2B5EF4-FFF2-40B4-BE49-F238E27FC236}">
                  <a16:creationId xmlns:a16="http://schemas.microsoft.com/office/drawing/2014/main" id="{C409F563-10EF-2629-E1D1-DF784ECEB13C}"/>
                </a:ext>
              </a:extLst>
            </p:cNvPr>
            <p:cNvCxnSpPr/>
            <p:nvPr/>
          </p:nvCxnSpPr>
          <p:spPr>
            <a:xfrm>
              <a:off x="2943229" y="1223863"/>
              <a:ext cx="420684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A98CB9E-46F7-3AF4-83E8-B4C431E5C772}"/>
                </a:ext>
              </a:extLst>
            </p:cNvPr>
            <p:cNvSpPr txBox="1"/>
            <p:nvPr/>
          </p:nvSpPr>
          <p:spPr>
            <a:xfrm>
              <a:off x="3902772" y="913329"/>
              <a:ext cx="2713320" cy="254626"/>
            </a:xfrm>
            <a:prstGeom prst="rect">
              <a:avLst/>
            </a:prstGeom>
            <a:ln w="15875">
              <a:solidFill>
                <a:schemeClr val="tx1"/>
              </a:solidFill>
            </a:ln>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000" b="1" dirty="0"/>
                <a:t>GROUND TRUTH BBOX</a:t>
              </a:r>
              <a:endParaRPr lang="en-US" sz="1000" b="1" dirty="0" err="1"/>
            </a:p>
          </p:txBody>
        </p:sp>
        <p:cxnSp>
          <p:nvCxnSpPr>
            <p:cNvPr id="31" name="Straight Connector 30">
              <a:extLst>
                <a:ext uri="{FF2B5EF4-FFF2-40B4-BE49-F238E27FC236}">
                  <a16:creationId xmlns:a16="http://schemas.microsoft.com/office/drawing/2014/main" id="{C26199D3-2090-9FCE-4F93-9A8A67AFC536}"/>
                </a:ext>
              </a:extLst>
            </p:cNvPr>
            <p:cNvCxnSpPr>
              <a:cxnSpLocks/>
            </p:cNvCxnSpPr>
            <p:nvPr/>
          </p:nvCxnSpPr>
          <p:spPr>
            <a:xfrm>
              <a:off x="2803134" y="1281585"/>
              <a:ext cx="1747" cy="332665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B0C5B7-404C-33F7-1932-47F197BDC52A}"/>
                </a:ext>
              </a:extLst>
            </p:cNvPr>
            <p:cNvSpPr txBox="1"/>
            <p:nvPr/>
          </p:nvSpPr>
          <p:spPr>
            <a:xfrm rot="16200000">
              <a:off x="1456262" y="2861932"/>
              <a:ext cx="2287760" cy="261395"/>
            </a:xfrm>
            <a:prstGeom prst="rect">
              <a:avLst/>
            </a:prstGeom>
            <a:ln w="15875">
              <a:solidFill>
                <a:schemeClr val="tx1"/>
              </a:solidFill>
            </a:ln>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000" b="1"/>
                <a:t>PREDICTED BBOX</a:t>
              </a:r>
              <a:endParaRPr lang="en-US" sz="1000" b="1" dirty="0" err="1"/>
            </a:p>
          </p:txBody>
        </p:sp>
      </p:grpSp>
      <p:grpSp>
        <p:nvGrpSpPr>
          <p:cNvPr id="46" name="Group 45">
            <a:extLst>
              <a:ext uri="{FF2B5EF4-FFF2-40B4-BE49-F238E27FC236}">
                <a16:creationId xmlns:a16="http://schemas.microsoft.com/office/drawing/2014/main" id="{B0FDE681-3847-08AF-D60F-A7FCB2D4286D}"/>
              </a:ext>
            </a:extLst>
          </p:cNvPr>
          <p:cNvGrpSpPr/>
          <p:nvPr/>
        </p:nvGrpSpPr>
        <p:grpSpPr>
          <a:xfrm>
            <a:off x="539664" y="3677312"/>
            <a:ext cx="3317533" cy="562722"/>
            <a:chOff x="570503" y="4026888"/>
            <a:chExt cx="3317533" cy="562722"/>
          </a:xfrm>
        </p:grpSpPr>
        <p:pic>
          <p:nvPicPr>
            <p:cNvPr id="19" name="Picture 18">
              <a:extLst>
                <a:ext uri="{FF2B5EF4-FFF2-40B4-BE49-F238E27FC236}">
                  <a16:creationId xmlns:a16="http://schemas.microsoft.com/office/drawing/2014/main" id="{A185A4E2-4473-9B31-9A2D-C0234C9700BA}"/>
                </a:ext>
              </a:extLst>
            </p:cNvPr>
            <p:cNvPicPr>
              <a:picLocks noChangeAspect="1"/>
            </p:cNvPicPr>
            <p:nvPr/>
          </p:nvPicPr>
          <p:blipFill>
            <a:blip r:embed="rId5"/>
            <a:srcRect l="2836" r="4707"/>
            <a:stretch/>
          </p:blipFill>
          <p:spPr>
            <a:xfrm>
              <a:off x="649169" y="4097548"/>
              <a:ext cx="3160199" cy="421402"/>
            </a:xfrm>
            <a:prstGeom prst="rect">
              <a:avLst/>
            </a:prstGeom>
          </p:spPr>
        </p:pic>
        <p:sp>
          <p:nvSpPr>
            <p:cNvPr id="45" name="Textfeld 14">
              <a:extLst>
                <a:ext uri="{FF2B5EF4-FFF2-40B4-BE49-F238E27FC236}">
                  <a16:creationId xmlns:a16="http://schemas.microsoft.com/office/drawing/2014/main" id="{1A16A3FE-BB77-8CC9-B392-8EAF71794B08}"/>
                </a:ext>
              </a:extLst>
            </p:cNvPr>
            <p:cNvSpPr txBox="1"/>
            <p:nvPr/>
          </p:nvSpPr>
          <p:spPr>
            <a:xfrm>
              <a:off x="570503" y="4026888"/>
              <a:ext cx="3317533" cy="562722"/>
            </a:xfrm>
            <a:prstGeom prst="rect">
              <a:avLst/>
            </a:prstGeom>
            <a:solidFill>
              <a:schemeClr val="bg1">
                <a:alpha val="0"/>
              </a:schemeClr>
            </a:solidFill>
            <a:ln w="19050">
              <a:solidFill>
                <a:schemeClr val="tx1"/>
              </a:solidFill>
            </a:ln>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marL="0" indent="0" algn="just">
                <a:buNone/>
              </a:pPr>
              <a:endParaRPr lang="en-US" sz="1600" dirty="0">
                <a:solidFill>
                  <a:schemeClr val="tx1"/>
                </a:solidFill>
                <a:sym typeface="Wingdings" panose="05000000000000000000" pitchFamily="2" charset="2"/>
              </a:endParaRPr>
            </a:p>
          </p:txBody>
        </p:sp>
      </p:grpSp>
    </p:spTree>
    <p:extLst>
      <p:ext uri="{BB962C8B-B14F-4D97-AF65-F5344CB8AC3E}">
        <p14:creationId xmlns:p14="http://schemas.microsoft.com/office/powerpoint/2010/main" val="114997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26B08-E009-B5E7-1965-81C9FFE88F72}"/>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4A1D931F-B396-707B-36E3-328F7066F90B}"/>
              </a:ext>
            </a:extLst>
          </p:cNvPr>
          <p:cNvSpPr>
            <a:spLocks noGrp="1"/>
          </p:cNvSpPr>
          <p:nvPr>
            <p:ph type="title"/>
          </p:nvPr>
        </p:nvSpPr>
        <p:spPr>
          <a:xfrm>
            <a:off x="539750" y="359767"/>
            <a:ext cx="10440988" cy="361875"/>
          </a:xfrm>
        </p:spPr>
        <p:txBody>
          <a:bodyPr/>
          <a:lstStyle/>
          <a:p>
            <a:r>
              <a:rPr lang="en-US" dirty="0"/>
              <a:t>Appendix: Components of Neural Networks </a:t>
            </a:r>
          </a:p>
        </p:txBody>
      </p:sp>
      <p:sp>
        <p:nvSpPr>
          <p:cNvPr id="2" name="Fußzeilenplatzhalter 1">
            <a:extLst>
              <a:ext uri="{FF2B5EF4-FFF2-40B4-BE49-F238E27FC236}">
                <a16:creationId xmlns:a16="http://schemas.microsoft.com/office/drawing/2014/main" id="{9731EC39-0B8A-863B-DB20-1F1CC8E23C17}"/>
              </a:ext>
            </a:extLst>
          </p:cNvPr>
          <p:cNvSpPr>
            <a:spLocks noGrp="1"/>
          </p:cNvSpPr>
          <p:nvPr>
            <p:ph type="ftr" sz="quarter" idx="10"/>
          </p:nvPr>
        </p:nvSpPr>
        <p:spPr>
          <a:xfrm>
            <a:off x="972123" y="6048374"/>
            <a:ext cx="611657" cy="179365"/>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351C63CE-A2A4-9146-6E36-C96C4052F432}"/>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33</a:t>
            </a:fld>
            <a:endParaRPr lang="en-US" dirty="0"/>
          </a:p>
        </p:txBody>
      </p:sp>
      <p:sp>
        <p:nvSpPr>
          <p:cNvPr id="5" name="TextBox 4">
            <a:extLst>
              <a:ext uri="{FF2B5EF4-FFF2-40B4-BE49-F238E27FC236}">
                <a16:creationId xmlns:a16="http://schemas.microsoft.com/office/drawing/2014/main" id="{D273B495-2E7C-443C-4BA9-2826F5B93AA5}"/>
              </a:ext>
            </a:extLst>
          </p:cNvPr>
          <p:cNvSpPr txBox="1"/>
          <p:nvPr/>
        </p:nvSpPr>
        <p:spPr>
          <a:xfrm>
            <a:off x="1727796" y="3087972"/>
            <a:ext cx="6787383" cy="1359859"/>
          </a:xfrm>
          <a:prstGeom prst="rect">
            <a:avLst/>
          </a:prstGeom>
          <a:ln w="28575">
            <a:solidFill>
              <a:schemeClr val="bg1"/>
            </a:solidFill>
          </a:ln>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nSpc>
                <a:spcPct val="120000"/>
              </a:lnSpc>
              <a:spcBef>
                <a:spcPts val="800"/>
              </a:spcBef>
            </a:pPr>
            <a:r>
              <a:rPr lang="de-DE" sz="1600" b="1" dirty="0"/>
              <a:t>BACKBONE: </a:t>
            </a:r>
            <a:r>
              <a:rPr lang="de-DE" sz="1600" dirty="0"/>
              <a:t>FEATURE EXTRACTION FROM DIFFERENT RESOLUTIONS</a:t>
            </a:r>
          </a:p>
          <a:p>
            <a:pPr>
              <a:lnSpc>
                <a:spcPct val="120000"/>
              </a:lnSpc>
              <a:spcBef>
                <a:spcPts val="800"/>
              </a:spcBef>
            </a:pPr>
            <a:r>
              <a:rPr lang="de-DE" sz="1600" b="1" dirty="0"/>
              <a:t>NECK: </a:t>
            </a:r>
            <a:r>
              <a:rPr lang="de-DE" sz="1600" dirty="0"/>
              <a:t>FEATURE AGGREGATION FROM THOSE RESOLUTIONS</a:t>
            </a:r>
          </a:p>
          <a:p>
            <a:pPr>
              <a:lnSpc>
                <a:spcPct val="120000"/>
              </a:lnSpc>
              <a:spcBef>
                <a:spcPts val="800"/>
              </a:spcBef>
            </a:pPr>
            <a:r>
              <a:rPr lang="de-DE" sz="1600" b="1" dirty="0"/>
              <a:t>HEAD: </a:t>
            </a:r>
            <a:r>
              <a:rPr lang="de-DE" sz="1600" dirty="0"/>
              <a:t>PROVIDE FINAL PREDICTION RESULTS</a:t>
            </a:r>
            <a:endParaRPr lang="en-US" sz="1600" dirty="0" err="1"/>
          </a:p>
        </p:txBody>
      </p:sp>
      <p:grpSp>
        <p:nvGrpSpPr>
          <p:cNvPr id="7" name="Group 6">
            <a:extLst>
              <a:ext uri="{FF2B5EF4-FFF2-40B4-BE49-F238E27FC236}">
                <a16:creationId xmlns:a16="http://schemas.microsoft.com/office/drawing/2014/main" id="{3C454757-8D05-EA88-76AE-C7BCE1C43D3E}"/>
              </a:ext>
            </a:extLst>
          </p:cNvPr>
          <p:cNvGrpSpPr/>
          <p:nvPr/>
        </p:nvGrpSpPr>
        <p:grpSpPr>
          <a:xfrm>
            <a:off x="543822" y="744025"/>
            <a:ext cx="4860540" cy="3600400"/>
            <a:chOff x="503660" y="935694"/>
            <a:chExt cx="6530122" cy="4450908"/>
          </a:xfrm>
        </p:grpSpPr>
        <p:pic>
          <p:nvPicPr>
            <p:cNvPr id="8" name="Picture 7">
              <a:extLst>
                <a:ext uri="{FF2B5EF4-FFF2-40B4-BE49-F238E27FC236}">
                  <a16:creationId xmlns:a16="http://schemas.microsoft.com/office/drawing/2014/main" id="{68726CBF-2B90-07DE-35D1-B01EC25181BD}"/>
                </a:ext>
              </a:extLst>
            </p:cNvPr>
            <p:cNvPicPr>
              <a:picLocks noChangeAspect="1"/>
            </p:cNvPicPr>
            <p:nvPr/>
          </p:nvPicPr>
          <p:blipFill>
            <a:blip r:embed="rId3"/>
            <a:srcRect l="1262" t="1220" r="1737" b="36583"/>
            <a:stretch/>
          </p:blipFill>
          <p:spPr>
            <a:xfrm>
              <a:off x="539664" y="935694"/>
              <a:ext cx="6494118" cy="2880000"/>
            </a:xfrm>
            <a:prstGeom prst="rect">
              <a:avLst/>
            </a:prstGeom>
          </p:spPr>
        </p:pic>
        <p:pic>
          <p:nvPicPr>
            <p:cNvPr id="9" name="Picture 8">
              <a:extLst>
                <a:ext uri="{FF2B5EF4-FFF2-40B4-BE49-F238E27FC236}">
                  <a16:creationId xmlns:a16="http://schemas.microsoft.com/office/drawing/2014/main" id="{255A527B-AAC3-25C6-BE55-403140D38273}"/>
                </a:ext>
              </a:extLst>
            </p:cNvPr>
            <p:cNvPicPr>
              <a:picLocks noChangeAspect="1"/>
            </p:cNvPicPr>
            <p:nvPr/>
          </p:nvPicPr>
          <p:blipFill>
            <a:blip r:embed="rId3"/>
            <a:srcRect l="1582" t="65518" r="76899" b="2015"/>
            <a:stretch/>
          </p:blipFill>
          <p:spPr>
            <a:xfrm>
              <a:off x="503660" y="3802288"/>
              <a:ext cx="1518300" cy="1584314"/>
            </a:xfrm>
            <a:prstGeom prst="rect">
              <a:avLst/>
            </a:prstGeom>
          </p:spPr>
        </p:pic>
      </p:grpSp>
    </p:spTree>
    <p:extLst>
      <p:ext uri="{BB962C8B-B14F-4D97-AF65-F5344CB8AC3E}">
        <p14:creationId xmlns:p14="http://schemas.microsoft.com/office/powerpoint/2010/main" val="3648300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31F2-9361-95AE-686E-3ABCF01F3B3E}"/>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B397E58-D6C9-53C1-966F-16B50EEE2522}"/>
              </a:ext>
            </a:extLst>
          </p:cNvPr>
          <p:cNvSpPr>
            <a:spLocks noGrp="1"/>
          </p:cNvSpPr>
          <p:nvPr>
            <p:ph type="title"/>
          </p:nvPr>
        </p:nvSpPr>
        <p:spPr>
          <a:xfrm>
            <a:off x="539750" y="359767"/>
            <a:ext cx="10440988" cy="361875"/>
          </a:xfrm>
        </p:spPr>
        <p:txBody>
          <a:bodyPr/>
          <a:lstStyle/>
          <a:p>
            <a:r>
              <a:rPr lang="en-US"/>
              <a:t>Arbeitsprinzip von PaddleOCR</a:t>
            </a:r>
            <a:endParaRPr lang="en-US" dirty="0"/>
          </a:p>
        </p:txBody>
      </p:sp>
      <p:sp>
        <p:nvSpPr>
          <p:cNvPr id="2" name="Fußzeilenplatzhalter 1">
            <a:extLst>
              <a:ext uri="{FF2B5EF4-FFF2-40B4-BE49-F238E27FC236}">
                <a16:creationId xmlns:a16="http://schemas.microsoft.com/office/drawing/2014/main" id="{088FE9D7-6013-0496-B64C-3D43E3096FB1}"/>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D2E9C9A6-C230-0953-B8D4-A2049E5D318E}"/>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4</a:t>
            </a:fld>
            <a:endParaRPr lang="en-US" dirty="0"/>
          </a:p>
        </p:txBody>
      </p:sp>
      <p:sp>
        <p:nvSpPr>
          <p:cNvPr id="38" name="Textfeld 3128">
            <a:extLst>
              <a:ext uri="{FF2B5EF4-FFF2-40B4-BE49-F238E27FC236}">
                <a16:creationId xmlns:a16="http://schemas.microsoft.com/office/drawing/2014/main" id="{642552B9-9F73-E1AC-70A8-9FA71CFEA995}"/>
              </a:ext>
            </a:extLst>
          </p:cNvPr>
          <p:cNvSpPr txBox="1"/>
          <p:nvPr/>
        </p:nvSpPr>
        <p:spPr>
          <a:xfrm>
            <a:off x="544918" y="3769655"/>
            <a:ext cx="10435820" cy="1863278"/>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a:sym typeface="Wingdings" panose="05000000000000000000" pitchFamily="2" charset="2"/>
              </a:rPr>
              <a:t>Dreistufiger Prozess: Detektion anhand von Bounding Boxes, Korrektur dieser Boxen und schließlich Texterkennung. </a:t>
            </a:r>
          </a:p>
          <a:p>
            <a:pPr algn="just">
              <a:buFont typeface="Wingdings" panose="05000000000000000000" pitchFamily="2" charset="2"/>
              <a:buChar char="à"/>
            </a:pPr>
            <a:r>
              <a:rPr lang="de-DE">
                <a:sym typeface="Wingdings" panose="05000000000000000000" pitchFamily="2" charset="2"/>
              </a:rPr>
              <a:t>Drei Detektor- und zwei Erkennungsmodelle mit insgesamt sechs verschiedenen Konfigurationen.</a:t>
            </a:r>
          </a:p>
          <a:p>
            <a:pPr algn="just">
              <a:buFont typeface="Wingdings" panose="05000000000000000000" pitchFamily="2" charset="2"/>
              <a:buChar char="à"/>
            </a:pPr>
            <a:r>
              <a:rPr lang="en-US">
                <a:sym typeface="Wingdings" panose="05000000000000000000" pitchFamily="2" charset="2"/>
              </a:rPr>
              <a:t>Detektor-Modelle: </a:t>
            </a:r>
            <a:r>
              <a:rPr lang="en-US" dirty="0">
                <a:sym typeface="Wingdings" panose="05000000000000000000" pitchFamily="2" charset="2"/>
              </a:rPr>
              <a:t>Differentiable Binarization (DB), Differentiable Binarization with Adaptive Scale Fusion (DB++), Single-Shot Arbitrarily-Shaped Text (SAST).</a:t>
            </a:r>
          </a:p>
          <a:p>
            <a:pPr algn="just">
              <a:buFont typeface="Wingdings" panose="05000000000000000000" pitchFamily="2" charset="2"/>
              <a:buChar char="à"/>
            </a:pPr>
            <a:r>
              <a:rPr lang="en-US">
                <a:sym typeface="Wingdings" panose="05000000000000000000" pitchFamily="2" charset="2"/>
              </a:rPr>
              <a:t>Erkenner-Modelle </a:t>
            </a:r>
            <a:r>
              <a:rPr lang="en-US" dirty="0">
                <a:sym typeface="Wingdings" panose="05000000000000000000" pitchFamily="2" charset="2"/>
              </a:rPr>
              <a:t>: Single Visual (SVTR), Convolutional Recurrent Neural Networks (CRNN).</a:t>
            </a:r>
          </a:p>
        </p:txBody>
      </p:sp>
      <p:sp>
        <p:nvSpPr>
          <p:cNvPr id="3" name="Textfeld 7">
            <a:extLst>
              <a:ext uri="{FF2B5EF4-FFF2-40B4-BE49-F238E27FC236}">
                <a16:creationId xmlns:a16="http://schemas.microsoft.com/office/drawing/2014/main" id="{EDDFE354-968B-78F6-1B4A-6949B9AC28C9}"/>
              </a:ext>
            </a:extLst>
          </p:cNvPr>
          <p:cNvSpPr txBox="1"/>
          <p:nvPr/>
        </p:nvSpPr>
        <p:spPr>
          <a:xfrm>
            <a:off x="539664" y="3321331"/>
            <a:ext cx="4356484" cy="215444"/>
          </a:xfrm>
          <a:prstGeom prst="rect">
            <a:avLst/>
          </a:prstGeom>
          <a:noFill/>
        </p:spPr>
        <p:txBody>
          <a:bodyPr wrap="square">
            <a:spAutoFit/>
          </a:bodyPr>
          <a:lstStyle/>
          <a:p>
            <a:r>
              <a:rPr lang="en-US" sz="800" b="0" i="0" u="none" strike="noStrike" baseline="0">
                <a:latin typeface="Times New Roman" panose="02020603050405020304" pitchFamily="18" charset="0"/>
              </a:rPr>
              <a:t>Chenxia Li et al. Pp-ocrv3: More attempts for the improvement of ultra lightweight ocr system.</a:t>
            </a:r>
            <a:endParaRPr lang="en-US" sz="800" b="0" i="0" u="none" strike="noStrike" baseline="0" dirty="0">
              <a:latin typeface="Times New Roman" panose="02020603050405020304" pitchFamily="18" charset="0"/>
            </a:endParaRPr>
          </a:p>
        </p:txBody>
      </p:sp>
      <p:grpSp>
        <p:nvGrpSpPr>
          <p:cNvPr id="8" name="Group 7">
            <a:extLst>
              <a:ext uri="{FF2B5EF4-FFF2-40B4-BE49-F238E27FC236}">
                <a16:creationId xmlns:a16="http://schemas.microsoft.com/office/drawing/2014/main" id="{6B69F8C9-59C2-8F24-6467-209B6E6F2371}"/>
              </a:ext>
            </a:extLst>
          </p:cNvPr>
          <p:cNvGrpSpPr/>
          <p:nvPr/>
        </p:nvGrpSpPr>
        <p:grpSpPr>
          <a:xfrm>
            <a:off x="287636" y="942634"/>
            <a:ext cx="10602611" cy="2300147"/>
            <a:chOff x="287636" y="942634"/>
            <a:chExt cx="10602611" cy="2300147"/>
          </a:xfrm>
        </p:grpSpPr>
        <p:grpSp>
          <p:nvGrpSpPr>
            <p:cNvPr id="7" name="Group 6">
              <a:extLst>
                <a:ext uri="{FF2B5EF4-FFF2-40B4-BE49-F238E27FC236}">
                  <a16:creationId xmlns:a16="http://schemas.microsoft.com/office/drawing/2014/main" id="{69FC8BA5-7E3B-B1C7-7F0B-2982BCF51B44}"/>
                </a:ext>
              </a:extLst>
            </p:cNvPr>
            <p:cNvGrpSpPr/>
            <p:nvPr/>
          </p:nvGrpSpPr>
          <p:grpSpPr>
            <a:xfrm>
              <a:off x="564490" y="2578056"/>
              <a:ext cx="9801386" cy="664725"/>
              <a:chOff x="403563" y="3280324"/>
              <a:chExt cx="10225624" cy="695131"/>
            </a:xfrm>
          </p:grpSpPr>
          <p:sp>
            <p:nvSpPr>
              <p:cNvPr id="20" name="Rectangle 19">
                <a:extLst>
                  <a:ext uri="{FF2B5EF4-FFF2-40B4-BE49-F238E27FC236}">
                    <a16:creationId xmlns:a16="http://schemas.microsoft.com/office/drawing/2014/main" id="{D1FEDF0D-BBDC-5837-4E9D-A59519C9561C}"/>
                  </a:ext>
                </a:extLst>
              </p:cNvPr>
              <p:cNvSpPr/>
              <p:nvPr/>
            </p:nvSpPr>
            <p:spPr>
              <a:xfrm>
                <a:off x="403563" y="3283383"/>
                <a:ext cx="1260140" cy="6665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de-DE" sz="1600" b="1">
                    <a:solidFill>
                      <a:schemeClr val="bg1"/>
                    </a:solidFill>
                  </a:rPr>
                  <a:t>Eingabe Bild</a:t>
                </a:r>
                <a:endParaRPr lang="en-US" sz="1600" b="1" dirty="0" err="1">
                  <a:solidFill>
                    <a:schemeClr val="bg1"/>
                  </a:solidFill>
                </a:endParaRPr>
              </a:p>
            </p:txBody>
          </p:sp>
          <p:sp>
            <p:nvSpPr>
              <p:cNvPr id="21" name="Arrow: Right 20">
                <a:extLst>
                  <a:ext uri="{FF2B5EF4-FFF2-40B4-BE49-F238E27FC236}">
                    <a16:creationId xmlns:a16="http://schemas.microsoft.com/office/drawing/2014/main" id="{E7977A1C-D676-E027-5421-20E2320CA4FE}"/>
                  </a:ext>
                </a:extLst>
              </p:cNvPr>
              <p:cNvSpPr/>
              <p:nvPr/>
            </p:nvSpPr>
            <p:spPr>
              <a:xfrm>
                <a:off x="1719155" y="3548738"/>
                <a:ext cx="360040" cy="17936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sp>
            <p:nvSpPr>
              <p:cNvPr id="22" name="Rectangle 21">
                <a:extLst>
                  <a:ext uri="{FF2B5EF4-FFF2-40B4-BE49-F238E27FC236}">
                    <a16:creationId xmlns:a16="http://schemas.microsoft.com/office/drawing/2014/main" id="{FDED8B98-F2F5-4886-1B11-C66CA24F4308}"/>
                  </a:ext>
                </a:extLst>
              </p:cNvPr>
              <p:cNvSpPr/>
              <p:nvPr/>
            </p:nvSpPr>
            <p:spPr>
              <a:xfrm>
                <a:off x="2145330" y="3306109"/>
                <a:ext cx="2095992" cy="6665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de-DE" sz="1600" b="1">
                    <a:solidFill>
                      <a:schemeClr val="bg1"/>
                    </a:solidFill>
                  </a:rPr>
                  <a:t>Text-Detektor (</a:t>
                </a:r>
                <a:r>
                  <a:rPr lang="de-DE" sz="1600" b="1" dirty="0">
                    <a:solidFill>
                      <a:schemeClr val="bg1"/>
                    </a:solidFill>
                  </a:rPr>
                  <a:t>DB/DB++/SAST)</a:t>
                </a:r>
                <a:endParaRPr lang="en-US" sz="1600" b="1" dirty="0" err="1">
                  <a:solidFill>
                    <a:schemeClr val="bg1"/>
                  </a:solidFill>
                </a:endParaRPr>
              </a:p>
            </p:txBody>
          </p:sp>
          <p:sp>
            <p:nvSpPr>
              <p:cNvPr id="23" name="Rectangle 22">
                <a:extLst>
                  <a:ext uri="{FF2B5EF4-FFF2-40B4-BE49-F238E27FC236}">
                    <a16:creationId xmlns:a16="http://schemas.microsoft.com/office/drawing/2014/main" id="{50E841D7-9A85-ED19-EED3-CFD3C7FAD1F1}"/>
                  </a:ext>
                </a:extLst>
              </p:cNvPr>
              <p:cNvSpPr/>
              <p:nvPr/>
            </p:nvSpPr>
            <p:spPr>
              <a:xfrm>
                <a:off x="4722948" y="3280324"/>
                <a:ext cx="1604916" cy="6726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de-DE" sz="1600" b="1">
                    <a:solidFill>
                      <a:schemeClr val="bg1"/>
                    </a:solidFill>
                  </a:rPr>
                  <a:t>Text-Klassifikator</a:t>
                </a:r>
                <a:endParaRPr lang="en-US" sz="1600" b="1" dirty="0" err="1">
                  <a:solidFill>
                    <a:schemeClr val="bg1"/>
                  </a:solidFill>
                </a:endParaRPr>
              </a:p>
            </p:txBody>
          </p:sp>
          <p:sp>
            <p:nvSpPr>
              <p:cNvPr id="24" name="Rectangle 23">
                <a:extLst>
                  <a:ext uri="{FF2B5EF4-FFF2-40B4-BE49-F238E27FC236}">
                    <a16:creationId xmlns:a16="http://schemas.microsoft.com/office/drawing/2014/main" id="{7FC9CB7E-1E19-D704-EB38-DD54EFEB6E8F}"/>
                  </a:ext>
                </a:extLst>
              </p:cNvPr>
              <p:cNvSpPr/>
              <p:nvPr/>
            </p:nvSpPr>
            <p:spPr>
              <a:xfrm>
                <a:off x="6900115" y="3306109"/>
                <a:ext cx="1726058" cy="669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de-DE" sz="1600" b="1">
                    <a:solidFill>
                      <a:schemeClr val="bg1"/>
                    </a:solidFill>
                  </a:rPr>
                  <a:t>Text-Erkenner (</a:t>
                </a:r>
                <a:r>
                  <a:rPr lang="de-DE" sz="1600" b="1" dirty="0">
                    <a:solidFill>
                      <a:schemeClr val="bg1"/>
                    </a:solidFill>
                  </a:rPr>
                  <a:t>SVTR/CRNN)</a:t>
                </a:r>
                <a:endParaRPr lang="en-US" sz="1600" b="1" dirty="0" err="1">
                  <a:solidFill>
                    <a:schemeClr val="bg1"/>
                  </a:solidFill>
                </a:endParaRPr>
              </a:p>
            </p:txBody>
          </p:sp>
          <p:sp>
            <p:nvSpPr>
              <p:cNvPr id="25" name="Rectangle 24">
                <a:extLst>
                  <a:ext uri="{FF2B5EF4-FFF2-40B4-BE49-F238E27FC236}">
                    <a16:creationId xmlns:a16="http://schemas.microsoft.com/office/drawing/2014/main" id="{32B1F724-4D39-8408-20A2-96FAA52C72B9}"/>
                  </a:ext>
                </a:extLst>
              </p:cNvPr>
              <p:cNvSpPr/>
              <p:nvPr/>
            </p:nvSpPr>
            <p:spPr>
              <a:xfrm>
                <a:off x="9382213" y="3307516"/>
                <a:ext cx="1246974" cy="6665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de-DE" sz="1600" b="1">
                    <a:solidFill>
                      <a:schemeClr val="bg1"/>
                    </a:solidFill>
                  </a:rPr>
                  <a:t>Ausgabe</a:t>
                </a:r>
                <a:endParaRPr lang="en-US" sz="1600" b="1" dirty="0" err="1">
                  <a:solidFill>
                    <a:schemeClr val="bg1"/>
                  </a:solidFill>
                </a:endParaRPr>
              </a:p>
            </p:txBody>
          </p:sp>
          <p:sp>
            <p:nvSpPr>
              <p:cNvPr id="26" name="Arrow: Right 25">
                <a:extLst>
                  <a:ext uri="{FF2B5EF4-FFF2-40B4-BE49-F238E27FC236}">
                    <a16:creationId xmlns:a16="http://schemas.microsoft.com/office/drawing/2014/main" id="{2F13B852-B094-1D5A-4DCE-C1212A49E4FB}"/>
                  </a:ext>
                </a:extLst>
              </p:cNvPr>
              <p:cNvSpPr/>
              <p:nvPr/>
            </p:nvSpPr>
            <p:spPr>
              <a:xfrm>
                <a:off x="4285914" y="3548738"/>
                <a:ext cx="360040" cy="17936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sp>
            <p:nvSpPr>
              <p:cNvPr id="27" name="Arrow: Right 26">
                <a:extLst>
                  <a:ext uri="{FF2B5EF4-FFF2-40B4-BE49-F238E27FC236}">
                    <a16:creationId xmlns:a16="http://schemas.microsoft.com/office/drawing/2014/main" id="{6D282DAE-865E-E5DE-CB3E-7BC8C85E2A72}"/>
                  </a:ext>
                </a:extLst>
              </p:cNvPr>
              <p:cNvSpPr/>
              <p:nvPr/>
            </p:nvSpPr>
            <p:spPr>
              <a:xfrm>
                <a:off x="6409682" y="3548738"/>
                <a:ext cx="360040" cy="17936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sp>
            <p:nvSpPr>
              <p:cNvPr id="28" name="Arrow: Right 27">
                <a:extLst>
                  <a:ext uri="{FF2B5EF4-FFF2-40B4-BE49-F238E27FC236}">
                    <a16:creationId xmlns:a16="http://schemas.microsoft.com/office/drawing/2014/main" id="{9051A2D0-EC96-E606-84FB-4173E982FE7B}"/>
                  </a:ext>
                </a:extLst>
              </p:cNvPr>
              <p:cNvSpPr/>
              <p:nvPr/>
            </p:nvSpPr>
            <p:spPr>
              <a:xfrm>
                <a:off x="8839517" y="3548738"/>
                <a:ext cx="360040" cy="17936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grpSp>
        <p:grpSp>
          <p:nvGrpSpPr>
            <p:cNvPr id="5" name="Group 4">
              <a:extLst>
                <a:ext uri="{FF2B5EF4-FFF2-40B4-BE49-F238E27FC236}">
                  <a16:creationId xmlns:a16="http://schemas.microsoft.com/office/drawing/2014/main" id="{E7D566FA-A95D-27E5-22F2-AEEFD93A7348}"/>
                </a:ext>
              </a:extLst>
            </p:cNvPr>
            <p:cNvGrpSpPr/>
            <p:nvPr/>
          </p:nvGrpSpPr>
          <p:grpSpPr>
            <a:xfrm>
              <a:off x="287636" y="942634"/>
              <a:ext cx="10602611" cy="1573675"/>
              <a:chOff x="287636" y="942634"/>
              <a:chExt cx="10602611" cy="1573675"/>
            </a:xfrm>
          </p:grpSpPr>
          <p:grpSp>
            <p:nvGrpSpPr>
              <p:cNvPr id="12" name="Group 11">
                <a:extLst>
                  <a:ext uri="{FF2B5EF4-FFF2-40B4-BE49-F238E27FC236}">
                    <a16:creationId xmlns:a16="http://schemas.microsoft.com/office/drawing/2014/main" id="{2125CB85-4141-032C-38B6-2BA6E25F22E5}"/>
                  </a:ext>
                </a:extLst>
              </p:cNvPr>
              <p:cNvGrpSpPr/>
              <p:nvPr/>
            </p:nvGrpSpPr>
            <p:grpSpPr>
              <a:xfrm>
                <a:off x="4671647" y="942634"/>
                <a:ext cx="1353515" cy="1564813"/>
                <a:chOff x="4604046" y="1105863"/>
                <a:chExt cx="1412100" cy="1636391"/>
              </a:xfrm>
            </p:grpSpPr>
            <p:sp>
              <p:nvSpPr>
                <p:cNvPr id="17" name="Arrow: Bent 16">
                  <a:extLst>
                    <a:ext uri="{FF2B5EF4-FFF2-40B4-BE49-F238E27FC236}">
                      <a16:creationId xmlns:a16="http://schemas.microsoft.com/office/drawing/2014/main" id="{03797ADB-D1EA-54B9-780B-511BE62126F1}"/>
                    </a:ext>
                  </a:extLst>
                </p:cNvPr>
                <p:cNvSpPr/>
                <p:nvPr/>
              </p:nvSpPr>
              <p:spPr>
                <a:xfrm rot="5400000">
                  <a:off x="5002136" y="1674694"/>
                  <a:ext cx="701093" cy="494961"/>
                </a:xfrm>
                <a:prstGeom prst="bentArrow">
                  <a:avLst>
                    <a:gd name="adj1" fmla="val 25000"/>
                    <a:gd name="adj2" fmla="val 18869"/>
                    <a:gd name="adj3" fmla="val 25000"/>
                    <a:gd name="adj4" fmla="val 437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pic>
              <p:nvPicPr>
                <p:cNvPr id="18" name="Picture 17" descr="A white letter on a purple background&#10;&#10;Description automatically generated">
                  <a:extLst>
                    <a:ext uri="{FF2B5EF4-FFF2-40B4-BE49-F238E27FC236}">
                      <a16:creationId xmlns:a16="http://schemas.microsoft.com/office/drawing/2014/main" id="{BDF3D555-8265-E7E4-747B-0D2165921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559" y="2332355"/>
                  <a:ext cx="1012587" cy="409899"/>
                </a:xfrm>
                <a:prstGeom prst="rect">
                  <a:avLst/>
                </a:prstGeom>
              </p:spPr>
            </p:pic>
            <p:pic>
              <p:nvPicPr>
                <p:cNvPr id="19" name="Picture 18" descr="A white letter on a purple background&#10;&#10;Description automatically generated">
                  <a:extLst>
                    <a:ext uri="{FF2B5EF4-FFF2-40B4-BE49-F238E27FC236}">
                      <a16:creationId xmlns:a16="http://schemas.microsoft.com/office/drawing/2014/main" id="{BF53600B-7BA5-0A26-FB28-B1BFC3B55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302702" y="1407207"/>
                  <a:ext cx="1012587" cy="409899"/>
                </a:xfrm>
                <a:prstGeom prst="rect">
                  <a:avLst/>
                </a:prstGeom>
              </p:spPr>
            </p:pic>
          </p:grpSp>
          <p:grpSp>
            <p:nvGrpSpPr>
              <p:cNvPr id="13" name="Group 12">
                <a:extLst>
                  <a:ext uri="{FF2B5EF4-FFF2-40B4-BE49-F238E27FC236}">
                    <a16:creationId xmlns:a16="http://schemas.microsoft.com/office/drawing/2014/main" id="{6630D042-2B84-1557-319B-D9A143533BA6}"/>
                  </a:ext>
                </a:extLst>
              </p:cNvPr>
              <p:cNvGrpSpPr/>
              <p:nvPr/>
            </p:nvGrpSpPr>
            <p:grpSpPr>
              <a:xfrm>
                <a:off x="7018897" y="1349196"/>
                <a:ext cx="1199683" cy="1149559"/>
                <a:chOff x="7008083" y="1202257"/>
                <a:chExt cx="1251609" cy="1202143"/>
              </a:xfrm>
            </p:grpSpPr>
            <p:sp>
              <p:nvSpPr>
                <p:cNvPr id="14" name="Arrow: Right 13">
                  <a:extLst>
                    <a:ext uri="{FF2B5EF4-FFF2-40B4-BE49-F238E27FC236}">
                      <a16:creationId xmlns:a16="http://schemas.microsoft.com/office/drawing/2014/main" id="{230A012C-A7C3-B98D-EBCC-C39E18CD17EF}"/>
                    </a:ext>
                  </a:extLst>
                </p:cNvPr>
                <p:cNvSpPr/>
                <p:nvPr/>
              </p:nvSpPr>
              <p:spPr>
                <a:xfrm rot="5400000">
                  <a:off x="7432602" y="1750801"/>
                  <a:ext cx="402571" cy="24929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p>
              </p:txBody>
            </p:sp>
            <p:sp>
              <p:nvSpPr>
                <p:cNvPr id="15" name="TextBox 14">
                  <a:extLst>
                    <a:ext uri="{FF2B5EF4-FFF2-40B4-BE49-F238E27FC236}">
                      <a16:creationId xmlns:a16="http://schemas.microsoft.com/office/drawing/2014/main" id="{9604D2B0-9FAC-B568-4B39-D2FD463FC2E3}"/>
                    </a:ext>
                  </a:extLst>
                </p:cNvPr>
                <p:cNvSpPr txBox="1"/>
                <p:nvPr/>
              </p:nvSpPr>
              <p:spPr>
                <a:xfrm>
                  <a:off x="7008083" y="2123849"/>
                  <a:ext cx="1251609" cy="280551"/>
                </a:xfrm>
                <a:prstGeom prst="rect">
                  <a:avLst/>
                </a:prstGeom>
                <a:noFill/>
              </p:spPr>
              <p:txBody>
                <a:bodyPr wrap="square" lIns="0" tIns="0" rIns="0" bIns="0" rtlCol="0" anchor="ctr">
                  <a:spAutoFit/>
                </a:bodyPr>
                <a:lstStyle/>
                <a:p>
                  <a:pPr algn="ctr">
                    <a:lnSpc>
                      <a:spcPct val="120000"/>
                    </a:lnSpc>
                    <a:spcBef>
                      <a:spcPts val="800"/>
                    </a:spcBef>
                  </a:pPr>
                  <a:r>
                    <a:rPr lang="de-DE" sz="1600" b="1" dirty="0"/>
                    <a:t>VAO</a:t>
                  </a:r>
                  <a:endParaRPr lang="en-US" sz="1600" b="1" dirty="0" err="1"/>
                </a:p>
              </p:txBody>
            </p:sp>
            <p:pic>
              <p:nvPicPr>
                <p:cNvPr id="16" name="Picture 15" descr="A white letter on a purple background&#10;&#10;Description automatically generated">
                  <a:extLst>
                    <a:ext uri="{FF2B5EF4-FFF2-40B4-BE49-F238E27FC236}">
                      <a16:creationId xmlns:a16="http://schemas.microsoft.com/office/drawing/2014/main" id="{52D7A085-6216-BB03-9A2F-D4679FB88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019" y="1202257"/>
                  <a:ext cx="1012587" cy="409899"/>
                </a:xfrm>
                <a:prstGeom prst="rect">
                  <a:avLst/>
                </a:prstGeom>
              </p:spPr>
            </p:pic>
          </p:grpSp>
          <p:pic>
            <p:nvPicPr>
              <p:cNvPr id="33" name="Picture 32" descr="A close-up of a black object&#10;&#10;AI-generated content may be incorrect.">
                <a:extLst>
                  <a:ext uri="{FF2B5EF4-FFF2-40B4-BE49-F238E27FC236}">
                    <a16:creationId xmlns:a16="http://schemas.microsoft.com/office/drawing/2014/main" id="{8006FA3E-D28F-66AA-7A4A-2054CD60C15C}"/>
                  </a:ext>
                </a:extLst>
              </p:cNvPr>
              <p:cNvPicPr>
                <a:picLocks noChangeAspect="1"/>
              </p:cNvPicPr>
              <p:nvPr/>
            </p:nvPicPr>
            <p:blipFill>
              <a:blip r:embed="rId4">
                <a:extLst>
                  <a:ext uri="{28A0092B-C50C-407E-A947-70E740481C1C}">
                    <a14:useLocalDpi xmlns:a14="http://schemas.microsoft.com/office/drawing/2010/main" val="0"/>
                  </a:ext>
                </a:extLst>
              </a:blip>
              <a:srcRect t="30073" b="5552"/>
              <a:stretch/>
            </p:blipFill>
            <p:spPr>
              <a:xfrm>
                <a:off x="287636" y="1327741"/>
                <a:ext cx="1772938" cy="1163504"/>
              </a:xfrm>
              <a:prstGeom prst="rect">
                <a:avLst/>
              </a:prstGeom>
            </p:spPr>
          </p:pic>
          <p:pic>
            <p:nvPicPr>
              <p:cNvPr id="31" name="Picture 30">
                <a:extLst>
                  <a:ext uri="{FF2B5EF4-FFF2-40B4-BE49-F238E27FC236}">
                    <a16:creationId xmlns:a16="http://schemas.microsoft.com/office/drawing/2014/main" id="{CCC57C64-5E84-A5D6-9057-01CBA612614F}"/>
                  </a:ext>
                </a:extLst>
              </p:cNvPr>
              <p:cNvPicPr>
                <a:picLocks noChangeAspect="1"/>
              </p:cNvPicPr>
              <p:nvPr/>
            </p:nvPicPr>
            <p:blipFill>
              <a:blip r:embed="rId5"/>
              <a:srcRect l="17135" t="31453" r="10941" b="12619"/>
              <a:stretch/>
            </p:blipFill>
            <p:spPr>
              <a:xfrm>
                <a:off x="2127794" y="1046242"/>
                <a:ext cx="2229821" cy="1470067"/>
              </a:xfrm>
              <a:prstGeom prst="rect">
                <a:avLst/>
              </a:prstGeom>
            </p:spPr>
          </p:pic>
          <p:pic>
            <p:nvPicPr>
              <p:cNvPr id="34" name="Picture 33">
                <a:extLst>
                  <a:ext uri="{FF2B5EF4-FFF2-40B4-BE49-F238E27FC236}">
                    <a16:creationId xmlns:a16="http://schemas.microsoft.com/office/drawing/2014/main" id="{3F7705DE-D12C-AD1B-E8DA-6A5D3DF919EF}"/>
                  </a:ext>
                </a:extLst>
              </p:cNvPr>
              <p:cNvPicPr>
                <a:picLocks noChangeAspect="1"/>
              </p:cNvPicPr>
              <p:nvPr/>
            </p:nvPicPr>
            <p:blipFill>
              <a:blip r:embed="rId6"/>
              <a:srcRect l="13780" t="34038" r="10631" b="6098"/>
              <a:stretch/>
            </p:blipFill>
            <p:spPr>
              <a:xfrm>
                <a:off x="8596384" y="1046241"/>
                <a:ext cx="2293863" cy="1445003"/>
              </a:xfrm>
              <a:prstGeom prst="rect">
                <a:avLst/>
              </a:prstGeom>
            </p:spPr>
          </p:pic>
        </p:grpSp>
      </p:grpSp>
    </p:spTree>
    <p:extLst>
      <p:ext uri="{BB962C8B-B14F-4D97-AF65-F5344CB8AC3E}">
        <p14:creationId xmlns:p14="http://schemas.microsoft.com/office/powerpoint/2010/main" val="364313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811AB-1CA6-0DE9-78CA-F33AC7633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D505B-9306-C677-30C2-0E3DC462BAC2}"/>
              </a:ext>
            </a:extLst>
          </p:cNvPr>
          <p:cNvSpPr>
            <a:spLocks noGrp="1"/>
          </p:cNvSpPr>
          <p:nvPr>
            <p:ph type="title"/>
          </p:nvPr>
        </p:nvSpPr>
        <p:spPr/>
        <p:txBody>
          <a:bodyPr/>
          <a:lstStyle/>
          <a:p>
            <a:r>
              <a:rPr lang="de-DE"/>
              <a:t>Zusammenstellung der Komponentendaten</a:t>
            </a:r>
            <a:endParaRPr lang="en-US" dirty="0"/>
          </a:p>
        </p:txBody>
      </p:sp>
      <p:sp>
        <p:nvSpPr>
          <p:cNvPr id="3" name="Footer Placeholder 2">
            <a:extLst>
              <a:ext uri="{FF2B5EF4-FFF2-40B4-BE49-F238E27FC236}">
                <a16:creationId xmlns:a16="http://schemas.microsoft.com/office/drawing/2014/main" id="{B656CE9A-3952-C515-A82F-7D13661A415B}"/>
              </a:ext>
            </a:extLst>
          </p:cNvPr>
          <p:cNvSpPr>
            <a:spLocks noGrp="1"/>
          </p:cNvSpPr>
          <p:nvPr>
            <p:ph type="ftr" sz="quarter" idx="10"/>
          </p:nvPr>
        </p:nvSpPr>
        <p:spPr>
          <a:xfrm>
            <a:off x="972123" y="6048375"/>
            <a:ext cx="683665" cy="179364"/>
          </a:xfrm>
        </p:spPr>
        <p:txBody>
          <a:bodyPr/>
          <a:lstStyle/>
          <a:p>
            <a:r>
              <a:rPr lang="en-US"/>
              <a:t>IAV 15.07.2025</a:t>
            </a:r>
            <a:endParaRPr lang="en-US" dirty="0"/>
          </a:p>
        </p:txBody>
      </p:sp>
      <p:sp>
        <p:nvSpPr>
          <p:cNvPr id="4" name="Slide Number Placeholder 3">
            <a:extLst>
              <a:ext uri="{FF2B5EF4-FFF2-40B4-BE49-F238E27FC236}">
                <a16:creationId xmlns:a16="http://schemas.microsoft.com/office/drawing/2014/main" id="{6E895454-C78E-DA03-A8B8-E587315AA96A}"/>
              </a:ext>
            </a:extLst>
          </p:cNvPr>
          <p:cNvSpPr>
            <a:spLocks noGrp="1"/>
          </p:cNvSpPr>
          <p:nvPr>
            <p:ph type="sldNum" sz="quarter" idx="11"/>
          </p:nvPr>
        </p:nvSpPr>
        <p:spPr/>
        <p:txBody>
          <a:bodyPr/>
          <a:lstStyle/>
          <a:p>
            <a:fld id="{DD6C52D8-AF7F-4297-9A35-2617B7FF1801}" type="slidenum">
              <a:rPr lang="en-US" smtClean="0"/>
              <a:pPr/>
              <a:t>5</a:t>
            </a:fld>
            <a:endParaRPr lang="en-US" dirty="0"/>
          </a:p>
        </p:txBody>
      </p:sp>
      <p:sp>
        <p:nvSpPr>
          <p:cNvPr id="15" name="Textfeld 3128">
            <a:extLst>
              <a:ext uri="{FF2B5EF4-FFF2-40B4-BE49-F238E27FC236}">
                <a16:creationId xmlns:a16="http://schemas.microsoft.com/office/drawing/2014/main" id="{C437538A-1D1C-9BD8-EBDE-B405131BA450}"/>
              </a:ext>
            </a:extLst>
          </p:cNvPr>
          <p:cNvSpPr txBox="1"/>
          <p:nvPr/>
        </p:nvSpPr>
        <p:spPr>
          <a:xfrm>
            <a:off x="539664" y="4426305"/>
            <a:ext cx="10440987" cy="1197659"/>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en-US">
                <a:sym typeface="Wingdings" panose="05000000000000000000" pitchFamily="2" charset="2"/>
              </a:rPr>
              <a:t>Training von Text-Detektormodelle: Bilder, Bounding Box-Koordinaten.</a:t>
            </a:r>
            <a:endParaRPr lang="en-US" dirty="0">
              <a:sym typeface="Wingdings" panose="05000000000000000000" pitchFamily="2" charset="2"/>
            </a:endParaRPr>
          </a:p>
          <a:p>
            <a:pPr algn="just">
              <a:buFont typeface="Wingdings" panose="05000000000000000000" pitchFamily="2" charset="2"/>
              <a:buChar char="à"/>
            </a:pPr>
            <a:r>
              <a:rPr lang="en-US">
                <a:sym typeface="Wingdings" panose="05000000000000000000" pitchFamily="2" charset="2"/>
              </a:rPr>
              <a:t>Training Text-</a:t>
            </a:r>
            <a:r>
              <a:rPr lang="de-DE">
                <a:sym typeface="Wingdings" panose="05000000000000000000" pitchFamily="2" charset="2"/>
              </a:rPr>
              <a:t>Erkennungsmodelle</a:t>
            </a:r>
            <a:r>
              <a:rPr lang="en-US">
                <a:sym typeface="Wingdings" panose="05000000000000000000" pitchFamily="2" charset="2"/>
              </a:rPr>
              <a:t>: Bilder, Textbeschriftungen.</a:t>
            </a:r>
            <a:endParaRPr lang="en-US" dirty="0">
              <a:sym typeface="Wingdings" panose="05000000000000000000" pitchFamily="2" charset="2"/>
            </a:endParaRPr>
          </a:p>
          <a:p>
            <a:pPr algn="just">
              <a:buFont typeface="Wingdings" panose="05000000000000000000" pitchFamily="2" charset="2"/>
              <a:buChar char="à"/>
            </a:pPr>
            <a:r>
              <a:rPr lang="de-DE"/>
              <a:t>Umfassender Datensatz gewährleistet robustes Training und hohe Genauigkeit bei der OCR-Modellbewertung</a:t>
            </a:r>
            <a:r>
              <a:rPr lang="en-US"/>
              <a:t>.</a:t>
            </a:r>
            <a:endParaRPr lang="en-US" dirty="0">
              <a:sym typeface="Wingdings" panose="05000000000000000000" pitchFamily="2" charset="2"/>
            </a:endParaRPr>
          </a:p>
        </p:txBody>
      </p:sp>
      <p:grpSp>
        <p:nvGrpSpPr>
          <p:cNvPr id="20" name="Group 19">
            <a:extLst>
              <a:ext uri="{FF2B5EF4-FFF2-40B4-BE49-F238E27FC236}">
                <a16:creationId xmlns:a16="http://schemas.microsoft.com/office/drawing/2014/main" id="{6F7B8E62-B2A4-34D1-9C27-40BD1941AE1D}"/>
              </a:ext>
            </a:extLst>
          </p:cNvPr>
          <p:cNvGrpSpPr/>
          <p:nvPr/>
        </p:nvGrpSpPr>
        <p:grpSpPr>
          <a:xfrm>
            <a:off x="539664" y="919677"/>
            <a:ext cx="2295966" cy="2347039"/>
            <a:chOff x="539664" y="919677"/>
            <a:chExt cx="2295966" cy="2347039"/>
          </a:xfrm>
        </p:grpSpPr>
        <p:sp>
          <p:nvSpPr>
            <p:cNvPr id="6" name="TextBox 5">
              <a:extLst>
                <a:ext uri="{FF2B5EF4-FFF2-40B4-BE49-F238E27FC236}">
                  <a16:creationId xmlns:a16="http://schemas.microsoft.com/office/drawing/2014/main" id="{55D2DC45-23FD-6913-9214-1E30DFD20DD5}"/>
                </a:ext>
              </a:extLst>
            </p:cNvPr>
            <p:cNvSpPr txBox="1"/>
            <p:nvPr/>
          </p:nvSpPr>
          <p:spPr>
            <a:xfrm>
              <a:off x="755890" y="2702972"/>
              <a:ext cx="1863513" cy="563744"/>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600" b="1" dirty="0"/>
                <a:t>2000</a:t>
              </a:r>
              <a:r>
                <a:rPr lang="de-DE" sz="1600" b="1"/>
                <a:t>+ Text-Detektor Bilder</a:t>
              </a:r>
              <a:endParaRPr lang="en-US" sz="1600" b="1" dirty="0" err="1"/>
            </a:p>
          </p:txBody>
        </p:sp>
        <p:pic>
          <p:nvPicPr>
            <p:cNvPr id="33" name="Picture 32" descr="A close-up of a black object&#10;&#10;AI-generated content may be incorrect.">
              <a:extLst>
                <a:ext uri="{FF2B5EF4-FFF2-40B4-BE49-F238E27FC236}">
                  <a16:creationId xmlns:a16="http://schemas.microsoft.com/office/drawing/2014/main" id="{1BD85426-8545-E07B-6738-1EE346D351B2}"/>
                </a:ext>
              </a:extLst>
            </p:cNvPr>
            <p:cNvPicPr>
              <a:picLocks noChangeAspect="1"/>
            </p:cNvPicPr>
            <p:nvPr/>
          </p:nvPicPr>
          <p:blipFill>
            <a:blip r:embed="rId5">
              <a:extLst>
                <a:ext uri="{28A0092B-C50C-407E-A947-70E740481C1C}">
                  <a14:useLocalDpi xmlns:a14="http://schemas.microsoft.com/office/drawing/2010/main" val="0"/>
                </a:ext>
              </a:extLst>
            </a:blip>
            <a:srcRect t="28802" b="4387"/>
            <a:stretch/>
          </p:blipFill>
          <p:spPr>
            <a:xfrm>
              <a:off x="539664" y="919677"/>
              <a:ext cx="2295966" cy="1567426"/>
            </a:xfrm>
            <a:prstGeom prst="rect">
              <a:avLst/>
            </a:prstGeom>
          </p:spPr>
        </p:pic>
      </p:grpSp>
      <p:grpSp>
        <p:nvGrpSpPr>
          <p:cNvPr id="21" name="Group 20">
            <a:extLst>
              <a:ext uri="{FF2B5EF4-FFF2-40B4-BE49-F238E27FC236}">
                <a16:creationId xmlns:a16="http://schemas.microsoft.com/office/drawing/2014/main" id="{13336B59-18B0-ABF5-768F-46B3B0B505B2}"/>
              </a:ext>
            </a:extLst>
          </p:cNvPr>
          <p:cNvGrpSpPr/>
          <p:nvPr/>
        </p:nvGrpSpPr>
        <p:grpSpPr>
          <a:xfrm>
            <a:off x="2989916" y="928464"/>
            <a:ext cx="1940256" cy="2338252"/>
            <a:chOff x="2989916" y="928464"/>
            <a:chExt cx="1940256" cy="2338252"/>
          </a:xfrm>
        </p:grpSpPr>
        <p:grpSp>
          <p:nvGrpSpPr>
            <p:cNvPr id="34" name="Group 33">
              <a:extLst>
                <a:ext uri="{FF2B5EF4-FFF2-40B4-BE49-F238E27FC236}">
                  <a16:creationId xmlns:a16="http://schemas.microsoft.com/office/drawing/2014/main" id="{6B2C12EC-82C0-818F-D506-59C739F38ED5}"/>
                </a:ext>
              </a:extLst>
            </p:cNvPr>
            <p:cNvGrpSpPr/>
            <p:nvPr/>
          </p:nvGrpSpPr>
          <p:grpSpPr>
            <a:xfrm>
              <a:off x="3095948" y="928464"/>
              <a:ext cx="1728192" cy="1543799"/>
              <a:chOff x="4421002" y="661369"/>
              <a:chExt cx="3595518" cy="3500325"/>
            </a:xfrm>
          </p:grpSpPr>
          <p:pic>
            <p:nvPicPr>
              <p:cNvPr id="36" name="Picture 35">
                <a:extLst>
                  <a:ext uri="{FF2B5EF4-FFF2-40B4-BE49-F238E27FC236}">
                    <a16:creationId xmlns:a16="http://schemas.microsoft.com/office/drawing/2014/main" id="{6E15CA06-4054-1744-D503-AC8DE405A5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1002" y="2561096"/>
                <a:ext cx="1997249" cy="435298"/>
              </a:xfrm>
              <a:prstGeom prst="rect">
                <a:avLst/>
              </a:prstGeom>
            </p:spPr>
          </p:pic>
          <p:pic>
            <p:nvPicPr>
              <p:cNvPr id="37" name="Picture 36" descr="A white letter on a black surface&#10;&#10;AI-generated content may be incorrect.">
                <a:extLst>
                  <a:ext uri="{FF2B5EF4-FFF2-40B4-BE49-F238E27FC236}">
                    <a16:creationId xmlns:a16="http://schemas.microsoft.com/office/drawing/2014/main" id="{E3ADB431-4A35-3EB5-5BDD-3E78167C22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1002" y="1898215"/>
                <a:ext cx="2596778" cy="435298"/>
              </a:xfrm>
              <a:prstGeom prst="rect">
                <a:avLst/>
              </a:prstGeom>
            </p:spPr>
          </p:pic>
          <p:pic>
            <p:nvPicPr>
              <p:cNvPr id="38" name="Picture 37">
                <a:extLst>
                  <a:ext uri="{FF2B5EF4-FFF2-40B4-BE49-F238E27FC236}">
                    <a16:creationId xmlns:a16="http://schemas.microsoft.com/office/drawing/2014/main" id="{04C64F8F-2C10-7E7B-996E-829259840B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1002" y="1279860"/>
                <a:ext cx="3595518" cy="389698"/>
              </a:xfrm>
              <a:prstGeom prst="rect">
                <a:avLst/>
              </a:prstGeom>
            </p:spPr>
          </p:pic>
          <p:pic>
            <p:nvPicPr>
              <p:cNvPr id="39" name="Picture 38" descr="A number on a sign&#10;&#10;AI-generated content may be incorrect.">
                <a:extLst>
                  <a:ext uri="{FF2B5EF4-FFF2-40B4-BE49-F238E27FC236}">
                    <a16:creationId xmlns:a16="http://schemas.microsoft.com/office/drawing/2014/main" id="{E7D137B9-8AD3-E4AF-1E6C-1989C4DA5E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1002" y="661369"/>
                <a:ext cx="2678484" cy="389698"/>
              </a:xfrm>
              <a:prstGeom prst="rect">
                <a:avLst/>
              </a:prstGeom>
            </p:spPr>
          </p:pic>
          <p:pic>
            <p:nvPicPr>
              <p:cNvPr id="40" name="Picture 39" descr="A white letter on a purple background&#10;&#10;AI-generated content may be incorrect.">
                <a:extLst>
                  <a:ext uri="{FF2B5EF4-FFF2-40B4-BE49-F238E27FC236}">
                    <a16:creationId xmlns:a16="http://schemas.microsoft.com/office/drawing/2014/main" id="{4382EF37-6D54-A8D6-D3E0-B24F42E3CE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21002" y="3808537"/>
                <a:ext cx="837882" cy="353157"/>
              </a:xfrm>
              <a:prstGeom prst="rect">
                <a:avLst/>
              </a:prstGeom>
            </p:spPr>
          </p:pic>
          <p:pic>
            <p:nvPicPr>
              <p:cNvPr id="41" name="Picture 40" descr="A white letter on a black surface&#10;&#10;AI-generated content may be incorrect.">
                <a:extLst>
                  <a:ext uri="{FF2B5EF4-FFF2-40B4-BE49-F238E27FC236}">
                    <a16:creationId xmlns:a16="http://schemas.microsoft.com/office/drawing/2014/main" id="{5CDCFD10-E8DF-CBA6-256E-4C9E6A2167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21002" y="3223977"/>
                <a:ext cx="1656184" cy="353157"/>
              </a:xfrm>
              <a:prstGeom prst="rect">
                <a:avLst/>
              </a:prstGeom>
            </p:spPr>
          </p:pic>
        </p:grpSp>
        <p:sp>
          <p:nvSpPr>
            <p:cNvPr id="46" name="TextBox 45">
              <a:extLst>
                <a:ext uri="{FF2B5EF4-FFF2-40B4-BE49-F238E27FC236}">
                  <a16:creationId xmlns:a16="http://schemas.microsoft.com/office/drawing/2014/main" id="{598613B1-34CF-D27F-6806-C6D743080AA7}"/>
                </a:ext>
              </a:extLst>
            </p:cNvPr>
            <p:cNvSpPr txBox="1"/>
            <p:nvPr/>
          </p:nvSpPr>
          <p:spPr>
            <a:xfrm>
              <a:off x="2989916" y="2702972"/>
              <a:ext cx="1940256" cy="563744"/>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600" b="1" dirty="0"/>
                <a:t>8000+ </a:t>
              </a:r>
              <a:r>
                <a:rPr lang="de-DE" sz="1600" b="1"/>
                <a:t>Text Erkenner Bilder</a:t>
              </a:r>
              <a:endParaRPr lang="en-US" sz="1600" b="1" dirty="0" err="1"/>
            </a:p>
          </p:txBody>
        </p:sp>
      </p:grpSp>
      <p:grpSp>
        <p:nvGrpSpPr>
          <p:cNvPr id="22" name="Group 21">
            <a:extLst>
              <a:ext uri="{FF2B5EF4-FFF2-40B4-BE49-F238E27FC236}">
                <a16:creationId xmlns:a16="http://schemas.microsoft.com/office/drawing/2014/main" id="{CC425091-B32E-FAE2-C422-17197E18034B}"/>
              </a:ext>
            </a:extLst>
          </p:cNvPr>
          <p:cNvGrpSpPr/>
          <p:nvPr/>
        </p:nvGrpSpPr>
        <p:grpSpPr>
          <a:xfrm>
            <a:off x="5008853" y="912008"/>
            <a:ext cx="2082209" cy="2188975"/>
            <a:chOff x="5008853" y="912008"/>
            <a:chExt cx="2082209" cy="2188975"/>
          </a:xfrm>
        </p:grpSpPr>
        <p:pic>
          <p:nvPicPr>
            <p:cNvPr id="35" name="Picture 34" descr="A close-up of a metal object&#10;&#10;AI-generated content may be incorrect.">
              <a:extLst>
                <a:ext uri="{FF2B5EF4-FFF2-40B4-BE49-F238E27FC236}">
                  <a16:creationId xmlns:a16="http://schemas.microsoft.com/office/drawing/2014/main" id="{408CA6A7-D793-4C40-8BA3-00611DBA2D5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08853" y="912008"/>
              <a:ext cx="2082209" cy="1561657"/>
            </a:xfrm>
            <a:prstGeom prst="rect">
              <a:avLst/>
            </a:prstGeom>
          </p:spPr>
        </p:pic>
        <p:sp>
          <p:nvSpPr>
            <p:cNvPr id="47" name="TextBox 46">
              <a:extLst>
                <a:ext uri="{FF2B5EF4-FFF2-40B4-BE49-F238E27FC236}">
                  <a16:creationId xmlns:a16="http://schemas.microsoft.com/office/drawing/2014/main" id="{8002A2A2-445C-A81A-F12D-6E7952EBFCF5}"/>
                </a:ext>
              </a:extLst>
            </p:cNvPr>
            <p:cNvSpPr txBox="1"/>
            <p:nvPr/>
          </p:nvSpPr>
          <p:spPr>
            <a:xfrm>
              <a:off x="5149957" y="2832704"/>
              <a:ext cx="1800000" cy="268279"/>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600" b="1" dirty="0"/>
                <a:t>250+ </a:t>
              </a:r>
              <a:r>
                <a:rPr lang="de-DE" sz="1600" b="1"/>
                <a:t>Test Bilder</a:t>
              </a:r>
              <a:endParaRPr lang="en-US" sz="1600" b="1" dirty="0" err="1"/>
            </a:p>
          </p:txBody>
        </p:sp>
      </p:grpSp>
      <p:pic>
        <p:nvPicPr>
          <p:cNvPr id="45" name="IAV_teil_normal_27">
            <a:hlinkClick r:id="" action="ppaction://media"/>
            <a:extLst>
              <a:ext uri="{FF2B5EF4-FFF2-40B4-BE49-F238E27FC236}">
                <a16:creationId xmlns:a16="http://schemas.microsoft.com/office/drawing/2014/main" id="{D517134C-D80A-A65F-B2C3-D1407DDC9455}"/>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7677801" y="912008"/>
            <a:ext cx="2082209" cy="1561657"/>
          </a:xfrm>
          <a:prstGeom prst="rect">
            <a:avLst/>
          </a:prstGeom>
        </p:spPr>
      </p:pic>
      <p:sp>
        <p:nvSpPr>
          <p:cNvPr id="49" name="TextBox 48">
            <a:extLst>
              <a:ext uri="{FF2B5EF4-FFF2-40B4-BE49-F238E27FC236}">
                <a16:creationId xmlns:a16="http://schemas.microsoft.com/office/drawing/2014/main" id="{12F510E2-A758-AD3E-6C0A-0A56EE731A6E}"/>
              </a:ext>
            </a:extLst>
          </p:cNvPr>
          <p:cNvSpPr txBox="1"/>
          <p:nvPr/>
        </p:nvSpPr>
        <p:spPr>
          <a:xfrm>
            <a:off x="7677801" y="2660844"/>
            <a:ext cx="2082209" cy="648000"/>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rtlCol="0" anchor="ctr">
            <a:spAutoFit/>
          </a:bodyPr>
          <a:lstStyle/>
          <a:p>
            <a:pPr algn="ctr">
              <a:lnSpc>
                <a:spcPct val="120000"/>
              </a:lnSpc>
              <a:spcBef>
                <a:spcPts val="800"/>
              </a:spcBef>
            </a:pPr>
            <a:r>
              <a:rPr lang="de-DE" sz="1600" b="1" dirty="0"/>
              <a:t>120+ Test Videos (40000 Frames)</a:t>
            </a:r>
            <a:endParaRPr lang="en-US" sz="1600" b="1" dirty="0" err="1"/>
          </a:p>
        </p:txBody>
      </p:sp>
    </p:spTree>
    <p:extLst>
      <p:ext uri="{BB962C8B-B14F-4D97-AF65-F5344CB8AC3E}">
        <p14:creationId xmlns:p14="http://schemas.microsoft.com/office/powerpoint/2010/main" val="422340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5"/>
                </p:tgtEl>
              </p:cMediaNode>
            </p:video>
            <p:seq concurrent="1" nextAc="seek">
              <p:cTn id="8" restart="whenNotActive" fill="hold" evtFilter="cancelBubble" nodeType="interactiveSeq">
                <p:stCondLst>
                  <p:cond evt="onClick" delay="0">
                    <p:tgtEl>
                      <p:spTgt spid="4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5"/>
                                        </p:tgtEl>
                                      </p:cBhvr>
                                    </p:cmd>
                                  </p:childTnLst>
                                </p:cTn>
                              </p:par>
                            </p:childTnLst>
                          </p:cTn>
                        </p:par>
                      </p:childTnLst>
                    </p:cTn>
                  </p:par>
                </p:childTnLst>
              </p:cTn>
              <p:nextCondLst>
                <p:cond evt="onClick" delay="0">
                  <p:tgtEl>
                    <p:spTgt spid="4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E34EE-4772-2047-5463-321C0B25BBE1}"/>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2138EE2B-FEED-0CA0-477F-44CC51F0D3A6}"/>
              </a:ext>
            </a:extLst>
          </p:cNvPr>
          <p:cNvSpPr>
            <a:spLocks noGrp="1"/>
          </p:cNvSpPr>
          <p:nvPr>
            <p:ph type="title"/>
          </p:nvPr>
        </p:nvSpPr>
        <p:spPr>
          <a:xfrm>
            <a:off x="539750" y="359767"/>
            <a:ext cx="10440988" cy="361875"/>
          </a:xfrm>
        </p:spPr>
        <p:txBody>
          <a:bodyPr/>
          <a:lstStyle/>
          <a:p>
            <a:r>
              <a:rPr lang="en-US"/>
              <a:t>Detektor </a:t>
            </a:r>
            <a:r>
              <a:rPr lang="en-US" dirty="0"/>
              <a:t>- Differentiable Binarization (DB)</a:t>
            </a:r>
          </a:p>
        </p:txBody>
      </p:sp>
      <p:sp>
        <p:nvSpPr>
          <p:cNvPr id="2" name="Fußzeilenplatzhalter 1">
            <a:extLst>
              <a:ext uri="{FF2B5EF4-FFF2-40B4-BE49-F238E27FC236}">
                <a16:creationId xmlns:a16="http://schemas.microsoft.com/office/drawing/2014/main" id="{7150D9CF-B230-3C26-D09C-9B3E2B1F489E}"/>
              </a:ext>
            </a:extLst>
          </p:cNvPr>
          <p:cNvSpPr>
            <a:spLocks noGrp="1"/>
          </p:cNvSpPr>
          <p:nvPr>
            <p:ph type="ftr" sz="quarter" idx="10"/>
          </p:nvPr>
        </p:nvSpPr>
        <p:spPr>
          <a:xfrm>
            <a:off x="972123" y="6043614"/>
            <a:ext cx="683665" cy="184125"/>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888EC7B3-319C-EA4C-E689-72D4B5769343}"/>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6</a:t>
            </a:fld>
            <a:endParaRPr lang="en-US" dirty="0"/>
          </a:p>
        </p:txBody>
      </p:sp>
      <p:grpSp>
        <p:nvGrpSpPr>
          <p:cNvPr id="11" name="Group 10">
            <a:extLst>
              <a:ext uri="{FF2B5EF4-FFF2-40B4-BE49-F238E27FC236}">
                <a16:creationId xmlns:a16="http://schemas.microsoft.com/office/drawing/2014/main" id="{66CBF7E3-C7FD-5DBE-2496-1FD7555168EE}"/>
              </a:ext>
            </a:extLst>
          </p:cNvPr>
          <p:cNvGrpSpPr/>
          <p:nvPr/>
        </p:nvGrpSpPr>
        <p:grpSpPr>
          <a:xfrm>
            <a:off x="340096" y="3127879"/>
            <a:ext cx="7205259" cy="1356130"/>
            <a:chOff x="972122" y="4196451"/>
            <a:chExt cx="7205259" cy="1356130"/>
          </a:xfrm>
        </p:grpSpPr>
        <p:pic>
          <p:nvPicPr>
            <p:cNvPr id="23" name="Picture 22">
              <a:extLst>
                <a:ext uri="{FF2B5EF4-FFF2-40B4-BE49-F238E27FC236}">
                  <a16:creationId xmlns:a16="http://schemas.microsoft.com/office/drawing/2014/main" id="{244D8C7C-616F-8413-D7C4-1FDDA84FFD4E}"/>
                </a:ext>
              </a:extLst>
            </p:cNvPr>
            <p:cNvPicPr>
              <a:picLocks noChangeAspect="1"/>
            </p:cNvPicPr>
            <p:nvPr/>
          </p:nvPicPr>
          <p:blipFill>
            <a:blip r:embed="rId3"/>
            <a:srcRect l="1174" t="6881" r="644" b="2130"/>
            <a:stretch/>
          </p:blipFill>
          <p:spPr>
            <a:xfrm>
              <a:off x="1097673" y="4298625"/>
              <a:ext cx="6954156" cy="1151782"/>
            </a:xfrm>
            <a:prstGeom prst="rect">
              <a:avLst/>
            </a:prstGeom>
          </p:spPr>
        </p:pic>
        <p:sp>
          <p:nvSpPr>
            <p:cNvPr id="9" name="Rectangle: Rounded Corners 8">
              <a:extLst>
                <a:ext uri="{FF2B5EF4-FFF2-40B4-BE49-F238E27FC236}">
                  <a16:creationId xmlns:a16="http://schemas.microsoft.com/office/drawing/2014/main" id="{BFB2EDC5-FE6B-AA68-B860-EF28DDEC27B0}"/>
                </a:ext>
              </a:extLst>
            </p:cNvPr>
            <p:cNvSpPr/>
            <p:nvPr/>
          </p:nvSpPr>
          <p:spPr>
            <a:xfrm>
              <a:off x="972122" y="4196451"/>
              <a:ext cx="7205259" cy="1356130"/>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grpSp>
      <p:grpSp>
        <p:nvGrpSpPr>
          <p:cNvPr id="13" name="Group 12">
            <a:extLst>
              <a:ext uri="{FF2B5EF4-FFF2-40B4-BE49-F238E27FC236}">
                <a16:creationId xmlns:a16="http://schemas.microsoft.com/office/drawing/2014/main" id="{51F89003-A635-D9B9-7E60-8C90B92BACF8}"/>
              </a:ext>
            </a:extLst>
          </p:cNvPr>
          <p:cNvGrpSpPr/>
          <p:nvPr/>
        </p:nvGrpSpPr>
        <p:grpSpPr>
          <a:xfrm>
            <a:off x="6596314" y="875886"/>
            <a:ext cx="2685305" cy="1054486"/>
            <a:chOff x="3074939" y="4588082"/>
            <a:chExt cx="2685305" cy="1148801"/>
          </a:xfrm>
        </p:grpSpPr>
        <p:pic>
          <p:nvPicPr>
            <p:cNvPr id="8" name="Picture 7">
              <a:extLst>
                <a:ext uri="{FF2B5EF4-FFF2-40B4-BE49-F238E27FC236}">
                  <a16:creationId xmlns:a16="http://schemas.microsoft.com/office/drawing/2014/main" id="{05845F75-C4BA-B1DF-C702-9B0244343FC1}"/>
                </a:ext>
              </a:extLst>
            </p:cNvPr>
            <p:cNvPicPr>
              <a:picLocks noChangeAspect="1"/>
            </p:cNvPicPr>
            <p:nvPr/>
          </p:nvPicPr>
          <p:blipFill>
            <a:blip r:embed="rId4"/>
            <a:srcRect l="2599" t="5555"/>
            <a:stretch/>
          </p:blipFill>
          <p:spPr>
            <a:xfrm>
              <a:off x="3137840" y="5052209"/>
              <a:ext cx="2559502" cy="580609"/>
            </a:xfrm>
            <a:prstGeom prst="rect">
              <a:avLst/>
            </a:prstGeom>
          </p:spPr>
        </p:pic>
        <p:sp>
          <p:nvSpPr>
            <p:cNvPr id="12" name="Rectangle: Rounded Corners 11">
              <a:extLst>
                <a:ext uri="{FF2B5EF4-FFF2-40B4-BE49-F238E27FC236}">
                  <a16:creationId xmlns:a16="http://schemas.microsoft.com/office/drawing/2014/main" id="{F6C1494E-97C6-B031-BDD3-36750498497E}"/>
                </a:ext>
              </a:extLst>
            </p:cNvPr>
            <p:cNvSpPr/>
            <p:nvPr/>
          </p:nvSpPr>
          <p:spPr>
            <a:xfrm>
              <a:off x="3074939" y="4588082"/>
              <a:ext cx="2685305" cy="1148801"/>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ctr">
                <a:spcBef>
                  <a:spcPts val="800"/>
                </a:spcBef>
              </a:pPr>
              <a:r>
                <a:rPr lang="de-DE" sz="1600" u="sng" dirty="0">
                  <a:solidFill>
                    <a:schemeClr val="tx1"/>
                  </a:solidFill>
                </a:rPr>
                <a:t>Standard </a:t>
              </a:r>
              <a:r>
                <a:rPr lang="de-DE" sz="1600" u="sng" dirty="0" err="1">
                  <a:solidFill>
                    <a:schemeClr val="tx1"/>
                  </a:solidFill>
                </a:rPr>
                <a:t>Binarization</a:t>
              </a:r>
              <a:endParaRPr lang="en-US" sz="1600" u="sng" dirty="0" err="1">
                <a:solidFill>
                  <a:schemeClr val="tx1"/>
                </a:solidFill>
              </a:endParaRPr>
            </a:p>
          </p:txBody>
        </p:sp>
      </p:grpSp>
      <p:grpSp>
        <p:nvGrpSpPr>
          <p:cNvPr id="15" name="Group 14">
            <a:extLst>
              <a:ext uri="{FF2B5EF4-FFF2-40B4-BE49-F238E27FC236}">
                <a16:creationId xmlns:a16="http://schemas.microsoft.com/office/drawing/2014/main" id="{FF2EB889-9F43-4C73-B074-2401BE3ED8E0}"/>
              </a:ext>
            </a:extLst>
          </p:cNvPr>
          <p:cNvGrpSpPr/>
          <p:nvPr/>
        </p:nvGrpSpPr>
        <p:grpSpPr>
          <a:xfrm>
            <a:off x="6596314" y="2054724"/>
            <a:ext cx="2940237" cy="986274"/>
            <a:chOff x="6984380" y="4538177"/>
            <a:chExt cx="2940237" cy="986274"/>
          </a:xfrm>
        </p:grpSpPr>
        <p:pic>
          <p:nvPicPr>
            <p:cNvPr id="10" name="Picture 9">
              <a:extLst>
                <a:ext uri="{FF2B5EF4-FFF2-40B4-BE49-F238E27FC236}">
                  <a16:creationId xmlns:a16="http://schemas.microsoft.com/office/drawing/2014/main" id="{E8371F99-A074-01AA-DDE8-418644E858D2}"/>
                </a:ext>
              </a:extLst>
            </p:cNvPr>
            <p:cNvPicPr>
              <a:picLocks noChangeAspect="1"/>
            </p:cNvPicPr>
            <p:nvPr/>
          </p:nvPicPr>
          <p:blipFill>
            <a:blip r:embed="rId5"/>
            <a:srcRect l="3170" t="12412" r="6179" b="13781"/>
            <a:stretch/>
          </p:blipFill>
          <p:spPr>
            <a:xfrm>
              <a:off x="7029783" y="4949783"/>
              <a:ext cx="2868229" cy="460334"/>
            </a:xfrm>
            <a:prstGeom prst="rect">
              <a:avLst/>
            </a:prstGeom>
          </p:spPr>
        </p:pic>
        <p:sp>
          <p:nvSpPr>
            <p:cNvPr id="14" name="Rectangle: Rounded Corners 13">
              <a:extLst>
                <a:ext uri="{FF2B5EF4-FFF2-40B4-BE49-F238E27FC236}">
                  <a16:creationId xmlns:a16="http://schemas.microsoft.com/office/drawing/2014/main" id="{2456D102-2739-A7D4-D1E9-C902875DA7F7}"/>
                </a:ext>
              </a:extLst>
            </p:cNvPr>
            <p:cNvSpPr/>
            <p:nvPr/>
          </p:nvSpPr>
          <p:spPr>
            <a:xfrm>
              <a:off x="6984380" y="4538177"/>
              <a:ext cx="2940237" cy="986274"/>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ctr">
                <a:spcBef>
                  <a:spcPts val="800"/>
                </a:spcBef>
              </a:pPr>
              <a:r>
                <a:rPr lang="de-DE" sz="1600" u="sng" dirty="0" err="1">
                  <a:solidFill>
                    <a:schemeClr val="tx1"/>
                  </a:solidFill>
                </a:rPr>
                <a:t>Differentiable</a:t>
              </a:r>
              <a:r>
                <a:rPr lang="de-DE" sz="1600" u="sng" dirty="0">
                  <a:solidFill>
                    <a:schemeClr val="tx1"/>
                  </a:solidFill>
                </a:rPr>
                <a:t> </a:t>
              </a:r>
              <a:r>
                <a:rPr lang="de-DE" sz="1600" u="sng" dirty="0" err="1">
                  <a:solidFill>
                    <a:schemeClr val="tx1"/>
                  </a:solidFill>
                </a:rPr>
                <a:t>Binarization</a:t>
              </a:r>
              <a:endParaRPr lang="en-US" sz="1600" u="sng" dirty="0" err="1">
                <a:solidFill>
                  <a:schemeClr val="tx1"/>
                </a:solidFill>
              </a:endParaRPr>
            </a:p>
          </p:txBody>
        </p:sp>
      </p:grpSp>
      <p:grpSp>
        <p:nvGrpSpPr>
          <p:cNvPr id="21" name="Group 20">
            <a:extLst>
              <a:ext uri="{FF2B5EF4-FFF2-40B4-BE49-F238E27FC236}">
                <a16:creationId xmlns:a16="http://schemas.microsoft.com/office/drawing/2014/main" id="{7E4160D9-FE27-8456-D30D-C15D1EBDEF01}"/>
              </a:ext>
            </a:extLst>
          </p:cNvPr>
          <p:cNvGrpSpPr/>
          <p:nvPr/>
        </p:nvGrpSpPr>
        <p:grpSpPr>
          <a:xfrm>
            <a:off x="340096" y="881365"/>
            <a:ext cx="6192688" cy="1829671"/>
            <a:chOff x="3888036" y="4416646"/>
            <a:chExt cx="6192688" cy="1829671"/>
          </a:xfrm>
        </p:grpSpPr>
        <p:pic>
          <p:nvPicPr>
            <p:cNvPr id="5" name="Picture 4">
              <a:extLst>
                <a:ext uri="{FF2B5EF4-FFF2-40B4-BE49-F238E27FC236}">
                  <a16:creationId xmlns:a16="http://schemas.microsoft.com/office/drawing/2014/main" id="{95EDEB80-B864-F09A-82E8-DE0E6661A75A}"/>
                </a:ext>
              </a:extLst>
            </p:cNvPr>
            <p:cNvPicPr>
              <a:picLocks noChangeAspect="1"/>
            </p:cNvPicPr>
            <p:nvPr/>
          </p:nvPicPr>
          <p:blipFill>
            <a:blip r:embed="rId6"/>
            <a:srcRect l="3233" t="9691" r="4677" b="3092"/>
            <a:stretch/>
          </p:blipFill>
          <p:spPr>
            <a:xfrm>
              <a:off x="3951709" y="4477854"/>
              <a:ext cx="6078907" cy="1709693"/>
            </a:xfrm>
            <a:prstGeom prst="rect">
              <a:avLst/>
            </a:prstGeom>
          </p:spPr>
        </p:pic>
        <p:sp>
          <p:nvSpPr>
            <p:cNvPr id="20" name="Rectangle: Rounded Corners 19">
              <a:extLst>
                <a:ext uri="{FF2B5EF4-FFF2-40B4-BE49-F238E27FC236}">
                  <a16:creationId xmlns:a16="http://schemas.microsoft.com/office/drawing/2014/main" id="{FE401571-5265-0184-9ADD-DCB1D91A4778}"/>
                </a:ext>
              </a:extLst>
            </p:cNvPr>
            <p:cNvSpPr/>
            <p:nvPr/>
          </p:nvSpPr>
          <p:spPr>
            <a:xfrm>
              <a:off x="3888036" y="4416646"/>
              <a:ext cx="6192688" cy="1829671"/>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grpSp>
      <p:sp>
        <p:nvSpPr>
          <p:cNvPr id="22" name="Textfeld 3128">
            <a:extLst>
              <a:ext uri="{FF2B5EF4-FFF2-40B4-BE49-F238E27FC236}">
                <a16:creationId xmlns:a16="http://schemas.microsoft.com/office/drawing/2014/main" id="{6EB8B4F8-7937-43E2-FBA6-508EF077509C}"/>
              </a:ext>
            </a:extLst>
          </p:cNvPr>
          <p:cNvSpPr txBox="1"/>
          <p:nvPr/>
        </p:nvSpPr>
        <p:spPr>
          <a:xfrm>
            <a:off x="340096" y="4704578"/>
            <a:ext cx="10640642" cy="1236861"/>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a:sym typeface="Wingdings" panose="05000000000000000000" pitchFamily="2" charset="2"/>
              </a:rPr>
              <a:t>Wird 2019 als segmentierungsbasierte Textdetektionsmethode eingeführt.</a:t>
            </a:r>
          </a:p>
          <a:p>
            <a:pPr algn="just">
              <a:buFont typeface="Wingdings" panose="05000000000000000000" pitchFamily="2" charset="2"/>
              <a:buChar char="à"/>
            </a:pPr>
            <a:r>
              <a:rPr lang="de-DE">
                <a:sym typeface="Wingdings" panose="05000000000000000000" pitchFamily="2" charset="2"/>
              </a:rPr>
              <a:t>DB-Modul zum adaptiven Lernen von Thresholds, um Texte von Bildern und eng verbundenen Texten zu trennen.</a:t>
            </a:r>
          </a:p>
          <a:p>
            <a:pPr algn="just">
              <a:buFont typeface="Wingdings" panose="05000000000000000000" pitchFamily="2" charset="2"/>
              <a:buChar char="à"/>
            </a:pPr>
            <a:r>
              <a:rPr lang="en-US">
                <a:sym typeface="Wingdings" panose="05000000000000000000" pitchFamily="2" charset="2"/>
              </a:rPr>
              <a:t>Binary-cross </a:t>
            </a:r>
            <a:r>
              <a:rPr lang="en-US" dirty="0">
                <a:sym typeface="Wingdings" panose="05000000000000000000" pitchFamily="2" charset="2"/>
              </a:rPr>
              <a:t>entropy and L1 </a:t>
            </a:r>
            <a:r>
              <a:rPr lang="en-US">
                <a:sym typeface="Wingdings" panose="05000000000000000000" pitchFamily="2" charset="2"/>
              </a:rPr>
              <a:t>losses werden </a:t>
            </a:r>
            <a:r>
              <a:rPr lang="en-US" dirty="0">
                <a:sym typeface="Wingdings" panose="05000000000000000000" pitchFamily="2" charset="2"/>
              </a:rPr>
              <a:t>employed for probability, binary and </a:t>
            </a:r>
            <a:r>
              <a:rPr lang="en-US">
                <a:sym typeface="Wingdings" panose="05000000000000000000" pitchFamily="2" charset="2"/>
              </a:rPr>
              <a:t>threshold losses verwendet.</a:t>
            </a:r>
            <a:endParaRPr lang="en-US" dirty="0">
              <a:sym typeface="Wingdings" panose="05000000000000000000" pitchFamily="2" charset="2"/>
            </a:endParaRPr>
          </a:p>
          <a:p>
            <a:pPr algn="just">
              <a:buFont typeface="Wingdings" panose="05000000000000000000" pitchFamily="2" charset="2"/>
              <a:buChar char="à"/>
            </a:pPr>
            <a:r>
              <a:rPr lang="de-DE">
                <a:sym typeface="Wingdings" panose="05000000000000000000" pitchFamily="2" charset="2"/>
              </a:rPr>
              <a:t>Überlegene Detektion im Vergleich zu traditionellen Detektor-Modelle.</a:t>
            </a:r>
            <a:endParaRPr lang="en-US" dirty="0">
              <a:sym typeface="Wingdings" panose="05000000000000000000" pitchFamily="2" charset="2"/>
            </a:endParaRPr>
          </a:p>
        </p:txBody>
      </p:sp>
      <p:sp>
        <p:nvSpPr>
          <p:cNvPr id="38" name="Textfeld 7">
            <a:extLst>
              <a:ext uri="{FF2B5EF4-FFF2-40B4-BE49-F238E27FC236}">
                <a16:creationId xmlns:a16="http://schemas.microsoft.com/office/drawing/2014/main" id="{04147AF7-E59A-97AD-6023-602E0DAACD0C}"/>
              </a:ext>
            </a:extLst>
          </p:cNvPr>
          <p:cNvSpPr txBox="1"/>
          <p:nvPr/>
        </p:nvSpPr>
        <p:spPr>
          <a:xfrm>
            <a:off x="340096" y="2797917"/>
            <a:ext cx="3979988" cy="215444"/>
          </a:xfrm>
          <a:prstGeom prst="rect">
            <a:avLst/>
          </a:prstGeom>
          <a:noFill/>
        </p:spPr>
        <p:txBody>
          <a:bodyPr wrap="square">
            <a:spAutoFit/>
          </a:bodyPr>
          <a:lstStyle/>
          <a:p>
            <a:r>
              <a:rPr lang="en-US" sz="800" b="0" i="0" u="none" strike="noStrike" baseline="0" dirty="0" err="1">
                <a:latin typeface="Times New Roman" panose="02020603050405020304" pitchFamily="18" charset="0"/>
              </a:rPr>
              <a:t>Minghui</a:t>
            </a:r>
            <a:r>
              <a:rPr lang="en-US" sz="800" b="0" i="0" u="none" strike="noStrike" baseline="0" dirty="0">
                <a:latin typeface="Times New Roman" panose="02020603050405020304" pitchFamily="18" charset="0"/>
              </a:rPr>
              <a:t> Liao </a:t>
            </a:r>
            <a:r>
              <a:rPr lang="en-US" sz="800" b="0" i="0" u="none" strike="noStrike" baseline="0">
                <a:latin typeface="Times New Roman" panose="02020603050405020304" pitchFamily="18" charset="0"/>
              </a:rPr>
              <a:t>et al. Real-time scene text detection with differentiable binarization.</a:t>
            </a:r>
            <a:endParaRPr lang="de-DE" sz="800" dirty="0"/>
          </a:p>
        </p:txBody>
      </p:sp>
    </p:spTree>
    <p:extLst>
      <p:ext uri="{BB962C8B-B14F-4D97-AF65-F5344CB8AC3E}">
        <p14:creationId xmlns:p14="http://schemas.microsoft.com/office/powerpoint/2010/main" val="1433969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64BE6-9689-EB70-3BB8-2BE127EDD24F}"/>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30A42081-9C73-6892-3484-77328C8B6D1B}"/>
              </a:ext>
            </a:extLst>
          </p:cNvPr>
          <p:cNvSpPr>
            <a:spLocks noGrp="1"/>
          </p:cNvSpPr>
          <p:nvPr>
            <p:ph type="title"/>
          </p:nvPr>
        </p:nvSpPr>
        <p:spPr>
          <a:xfrm>
            <a:off x="539750" y="359767"/>
            <a:ext cx="10440988" cy="361875"/>
          </a:xfrm>
        </p:spPr>
        <p:txBody>
          <a:bodyPr/>
          <a:lstStyle/>
          <a:p>
            <a:r>
              <a:rPr lang="en-US"/>
              <a:t>Erkenner </a:t>
            </a:r>
            <a:r>
              <a:rPr lang="en-US" dirty="0"/>
              <a:t>- Convolutional Recurrent Neural Networks (CRNN)</a:t>
            </a:r>
          </a:p>
        </p:txBody>
      </p:sp>
      <p:sp>
        <p:nvSpPr>
          <p:cNvPr id="2" name="Fußzeilenplatzhalter 1">
            <a:extLst>
              <a:ext uri="{FF2B5EF4-FFF2-40B4-BE49-F238E27FC236}">
                <a16:creationId xmlns:a16="http://schemas.microsoft.com/office/drawing/2014/main" id="{93ECEEB3-1EE0-C062-B069-BF68D92AC990}"/>
              </a:ext>
            </a:extLst>
          </p:cNvPr>
          <p:cNvSpPr>
            <a:spLocks noGrp="1"/>
          </p:cNvSpPr>
          <p:nvPr>
            <p:ph type="ftr" sz="quarter" idx="10"/>
          </p:nvPr>
        </p:nvSpPr>
        <p:spPr>
          <a:xfrm>
            <a:off x="972123" y="6048374"/>
            <a:ext cx="683665" cy="179365"/>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09F90912-ACF9-35EF-6BB7-256E74F00040}"/>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7</a:t>
            </a:fld>
            <a:endParaRPr lang="en-US" dirty="0"/>
          </a:p>
        </p:txBody>
      </p:sp>
      <p:sp>
        <p:nvSpPr>
          <p:cNvPr id="22" name="Textfeld 3128">
            <a:extLst>
              <a:ext uri="{FF2B5EF4-FFF2-40B4-BE49-F238E27FC236}">
                <a16:creationId xmlns:a16="http://schemas.microsoft.com/office/drawing/2014/main" id="{1291F76E-1F2F-F7F9-9150-7A43FD24E7CD}"/>
              </a:ext>
            </a:extLst>
          </p:cNvPr>
          <p:cNvSpPr txBox="1"/>
          <p:nvPr/>
        </p:nvSpPr>
        <p:spPr>
          <a:xfrm>
            <a:off x="4176081" y="1614227"/>
            <a:ext cx="7128779" cy="2088232"/>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a:t>Eingeführt im Jahr 2015 und von Paddle für die Texterkennung verwendet</a:t>
            </a:r>
            <a:r>
              <a:rPr lang="en-US">
                <a:sym typeface="Wingdings" panose="05000000000000000000" pitchFamily="2" charset="2"/>
              </a:rPr>
              <a:t>.</a:t>
            </a:r>
            <a:endParaRPr lang="en-US" dirty="0">
              <a:sym typeface="Wingdings" panose="05000000000000000000" pitchFamily="2" charset="2"/>
            </a:endParaRPr>
          </a:p>
          <a:p>
            <a:pPr algn="just">
              <a:buFont typeface="Wingdings" panose="05000000000000000000" pitchFamily="2" charset="2"/>
              <a:buChar char="à"/>
            </a:pPr>
            <a:r>
              <a:rPr lang="en-IN"/>
              <a:t>Convolutional Neural Networks zur Merkmalsextraktion.</a:t>
            </a:r>
          </a:p>
          <a:p>
            <a:pPr algn="just">
              <a:buFont typeface="Wingdings" panose="05000000000000000000" pitchFamily="2" charset="2"/>
              <a:buChar char="à"/>
            </a:pPr>
            <a:r>
              <a:rPr lang="de-DE"/>
              <a:t>Bidirektionale Recurrent Neural Networks für sequenzielle Beschriftung.</a:t>
            </a:r>
          </a:p>
          <a:p>
            <a:pPr algn="just">
              <a:buFont typeface="Wingdings" panose="05000000000000000000" pitchFamily="2" charset="2"/>
              <a:buChar char="à"/>
            </a:pPr>
            <a:r>
              <a:rPr lang="en-US">
                <a:sym typeface="Wingdings" panose="05000000000000000000" pitchFamily="2" charset="2"/>
              </a:rPr>
              <a:t>Connectionist </a:t>
            </a:r>
            <a:r>
              <a:rPr lang="en-US" dirty="0">
                <a:sym typeface="Wingdings" panose="05000000000000000000" pitchFamily="2" charset="2"/>
              </a:rPr>
              <a:t>Temporal Classification (CTC</a:t>
            </a:r>
            <a:r>
              <a:rPr lang="en-US">
                <a:sym typeface="Wingdings" panose="05000000000000000000" pitchFamily="2" charset="2"/>
              </a:rPr>
              <a:t>) </a:t>
            </a:r>
            <a:r>
              <a:rPr lang="en-IN"/>
              <a:t>für präzise Transkription</a:t>
            </a:r>
            <a:r>
              <a:rPr lang="en-US">
                <a:sym typeface="Wingdings" panose="05000000000000000000" pitchFamily="2" charset="2"/>
              </a:rPr>
              <a:t>.</a:t>
            </a:r>
            <a:endParaRPr lang="en-US" dirty="0">
              <a:sym typeface="Wingdings" panose="05000000000000000000" pitchFamily="2" charset="2"/>
            </a:endParaRPr>
          </a:p>
          <a:p>
            <a:pPr algn="just">
              <a:buFont typeface="Wingdings" panose="05000000000000000000" pitchFamily="2" charset="2"/>
              <a:buChar char="à"/>
            </a:pPr>
            <a:r>
              <a:rPr lang="en-US">
                <a:sym typeface="Wingdings" panose="05000000000000000000" pitchFamily="2" charset="2"/>
              </a:rPr>
              <a:t>End-to-end </a:t>
            </a:r>
            <a:r>
              <a:rPr lang="de-DE"/>
              <a:t>trainierbar mit einer einzigen Verlustfunktion, CTC-Loss</a:t>
            </a:r>
            <a:r>
              <a:rPr lang="en-US">
                <a:sym typeface="Wingdings" panose="05000000000000000000" pitchFamily="2" charset="2"/>
              </a:rPr>
              <a:t>.</a:t>
            </a:r>
            <a:endParaRPr lang="en-US" dirty="0">
              <a:sym typeface="Wingdings" panose="05000000000000000000" pitchFamily="2" charset="2"/>
            </a:endParaRPr>
          </a:p>
          <a:p>
            <a:pPr algn="just">
              <a:buFont typeface="Wingdings" panose="05000000000000000000" pitchFamily="2" charset="2"/>
              <a:buChar char="à"/>
            </a:pPr>
            <a:r>
              <a:rPr lang="de-DE"/>
              <a:t>Keine vordefinierte Ausrichtung zwischen Eingabe- und Ausgabesequenzen</a:t>
            </a:r>
            <a:r>
              <a:rPr lang="en-US">
                <a:sym typeface="Wingdings" panose="05000000000000000000" pitchFamily="2" charset="2"/>
              </a:rPr>
              <a:t>.</a:t>
            </a:r>
            <a:endParaRPr lang="en-US" dirty="0">
              <a:sym typeface="Wingdings" panose="05000000000000000000" pitchFamily="2" charset="2"/>
            </a:endParaRPr>
          </a:p>
        </p:txBody>
      </p:sp>
      <p:sp>
        <p:nvSpPr>
          <p:cNvPr id="38" name="Textfeld 7">
            <a:extLst>
              <a:ext uri="{FF2B5EF4-FFF2-40B4-BE49-F238E27FC236}">
                <a16:creationId xmlns:a16="http://schemas.microsoft.com/office/drawing/2014/main" id="{9C848884-CB52-FCF4-2767-BB2DA712C9DB}"/>
              </a:ext>
            </a:extLst>
          </p:cNvPr>
          <p:cNvSpPr txBox="1"/>
          <p:nvPr/>
        </p:nvSpPr>
        <p:spPr>
          <a:xfrm>
            <a:off x="539664" y="5531233"/>
            <a:ext cx="6336666" cy="215444"/>
          </a:xfrm>
          <a:prstGeom prst="rect">
            <a:avLst/>
          </a:prstGeom>
          <a:noFill/>
        </p:spPr>
        <p:txBody>
          <a:bodyPr wrap="square">
            <a:spAutoFit/>
          </a:bodyPr>
          <a:lstStyle/>
          <a:p>
            <a:r>
              <a:rPr lang="en-US" sz="800" b="0" i="0" u="none" strike="noStrike" baseline="0" dirty="0" err="1">
                <a:latin typeface="Times New Roman" panose="02020603050405020304" pitchFamily="18" charset="0"/>
              </a:rPr>
              <a:t>Baoguang</a:t>
            </a:r>
            <a:r>
              <a:rPr lang="en-US" sz="800" b="0" i="0" u="none" strike="noStrike" baseline="0" dirty="0">
                <a:latin typeface="Times New Roman" panose="02020603050405020304" pitchFamily="18" charset="0"/>
              </a:rPr>
              <a:t> Shi et </a:t>
            </a:r>
            <a:r>
              <a:rPr lang="en-US" sz="800" b="0" i="0" u="none" strike="noStrike" baseline="0">
                <a:latin typeface="Times New Roman" panose="02020603050405020304" pitchFamily="18" charset="0"/>
              </a:rPr>
              <a:t>al. An end-to-end trainable neural network for image-based sequence recognition and its application to scene text recognition.</a:t>
            </a:r>
            <a:endParaRPr lang="en-US" sz="800" b="0" i="0" u="none" strike="noStrike" baseline="0" dirty="0">
              <a:latin typeface="Times New Roman" panose="02020603050405020304" pitchFamily="18" charset="0"/>
            </a:endParaRPr>
          </a:p>
        </p:txBody>
      </p:sp>
      <p:grpSp>
        <p:nvGrpSpPr>
          <p:cNvPr id="19" name="Group 18">
            <a:extLst>
              <a:ext uri="{FF2B5EF4-FFF2-40B4-BE49-F238E27FC236}">
                <a16:creationId xmlns:a16="http://schemas.microsoft.com/office/drawing/2014/main" id="{E0E643AA-ECE0-AC17-B680-3326281EDAE8}"/>
              </a:ext>
            </a:extLst>
          </p:cNvPr>
          <p:cNvGrpSpPr/>
          <p:nvPr/>
        </p:nvGrpSpPr>
        <p:grpSpPr>
          <a:xfrm>
            <a:off x="539664" y="841220"/>
            <a:ext cx="3564396" cy="3634249"/>
            <a:chOff x="539664" y="721642"/>
            <a:chExt cx="3564396" cy="3401378"/>
          </a:xfrm>
        </p:grpSpPr>
        <p:sp>
          <p:nvSpPr>
            <p:cNvPr id="20" name="Rectangle: Rounded Corners 19">
              <a:extLst>
                <a:ext uri="{FF2B5EF4-FFF2-40B4-BE49-F238E27FC236}">
                  <a16:creationId xmlns:a16="http://schemas.microsoft.com/office/drawing/2014/main" id="{7C3E54B3-E509-6B89-BC4C-ABC7851DDF84}"/>
                </a:ext>
              </a:extLst>
            </p:cNvPr>
            <p:cNvSpPr/>
            <p:nvPr/>
          </p:nvSpPr>
          <p:spPr>
            <a:xfrm>
              <a:off x="539664" y="721642"/>
              <a:ext cx="3564396" cy="3401378"/>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pic>
          <p:nvPicPr>
            <p:cNvPr id="3" name="Picture 2">
              <a:extLst>
                <a:ext uri="{FF2B5EF4-FFF2-40B4-BE49-F238E27FC236}">
                  <a16:creationId xmlns:a16="http://schemas.microsoft.com/office/drawing/2014/main" id="{64334B59-52DB-746A-B4D9-DD837331E88F}"/>
                </a:ext>
              </a:extLst>
            </p:cNvPr>
            <p:cNvPicPr>
              <a:picLocks noChangeAspect="1"/>
            </p:cNvPicPr>
            <p:nvPr/>
          </p:nvPicPr>
          <p:blipFill>
            <a:blip r:embed="rId3"/>
            <a:srcRect l="5532" t="3554" r="15510" b="6577"/>
            <a:stretch/>
          </p:blipFill>
          <p:spPr>
            <a:xfrm>
              <a:off x="773690" y="848531"/>
              <a:ext cx="3096343" cy="3147599"/>
            </a:xfrm>
            <a:prstGeom prst="rect">
              <a:avLst/>
            </a:prstGeom>
          </p:spPr>
        </p:pic>
      </p:grpSp>
      <p:grpSp>
        <p:nvGrpSpPr>
          <p:cNvPr id="18" name="Group 17">
            <a:extLst>
              <a:ext uri="{FF2B5EF4-FFF2-40B4-BE49-F238E27FC236}">
                <a16:creationId xmlns:a16="http://schemas.microsoft.com/office/drawing/2014/main" id="{C172AE55-62DF-A13C-5FA6-094B3B16C9BC}"/>
              </a:ext>
            </a:extLst>
          </p:cNvPr>
          <p:cNvGrpSpPr/>
          <p:nvPr/>
        </p:nvGrpSpPr>
        <p:grpSpPr>
          <a:xfrm>
            <a:off x="539664" y="4566950"/>
            <a:ext cx="6572276" cy="844206"/>
            <a:chOff x="340096" y="3115961"/>
            <a:chExt cx="6572276" cy="844206"/>
          </a:xfrm>
        </p:grpSpPr>
        <p:sp>
          <p:nvSpPr>
            <p:cNvPr id="9" name="Rectangle: Rounded Corners 8">
              <a:extLst>
                <a:ext uri="{FF2B5EF4-FFF2-40B4-BE49-F238E27FC236}">
                  <a16:creationId xmlns:a16="http://schemas.microsoft.com/office/drawing/2014/main" id="{3320477B-BB95-0327-DC94-62BCBC43F5E7}"/>
                </a:ext>
              </a:extLst>
            </p:cNvPr>
            <p:cNvSpPr/>
            <p:nvPr/>
          </p:nvSpPr>
          <p:spPr>
            <a:xfrm>
              <a:off x="340096" y="3115961"/>
              <a:ext cx="6572276" cy="844206"/>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pic>
          <p:nvPicPr>
            <p:cNvPr id="17" name="Picture 16">
              <a:extLst>
                <a:ext uri="{FF2B5EF4-FFF2-40B4-BE49-F238E27FC236}">
                  <a16:creationId xmlns:a16="http://schemas.microsoft.com/office/drawing/2014/main" id="{9771AC5C-D246-2A50-2652-9D6B305BDC0B}"/>
                </a:ext>
              </a:extLst>
            </p:cNvPr>
            <p:cNvPicPr>
              <a:picLocks noChangeAspect="1"/>
            </p:cNvPicPr>
            <p:nvPr/>
          </p:nvPicPr>
          <p:blipFill>
            <a:blip r:embed="rId4"/>
            <a:srcRect l="4136" t="8116" r="3722" b="31996"/>
            <a:stretch/>
          </p:blipFill>
          <p:spPr>
            <a:xfrm>
              <a:off x="442725" y="3220614"/>
              <a:ext cx="6439026" cy="648073"/>
            </a:xfrm>
            <a:prstGeom prst="rect">
              <a:avLst/>
            </a:prstGeom>
          </p:spPr>
        </p:pic>
      </p:grpSp>
    </p:spTree>
    <p:extLst>
      <p:ext uri="{BB962C8B-B14F-4D97-AF65-F5344CB8AC3E}">
        <p14:creationId xmlns:p14="http://schemas.microsoft.com/office/powerpoint/2010/main" val="2298553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ECAB5-4D45-23A6-43D2-D8DE4089A1F2}"/>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0D41B824-90A6-AD36-E92B-77207C8F01FB}"/>
              </a:ext>
            </a:extLst>
          </p:cNvPr>
          <p:cNvSpPr>
            <a:spLocks noGrp="1"/>
          </p:cNvSpPr>
          <p:nvPr>
            <p:ph type="title"/>
          </p:nvPr>
        </p:nvSpPr>
        <p:spPr>
          <a:xfrm>
            <a:off x="539750" y="359767"/>
            <a:ext cx="10440988" cy="361875"/>
          </a:xfrm>
        </p:spPr>
        <p:txBody>
          <a:bodyPr/>
          <a:lstStyle/>
          <a:p>
            <a:r>
              <a:rPr lang="en-US"/>
              <a:t>Erkenner </a:t>
            </a:r>
            <a:r>
              <a:rPr lang="en-US" dirty="0"/>
              <a:t>- Single Visual Model for Scene Text Recognition (SVTR)</a:t>
            </a:r>
          </a:p>
        </p:txBody>
      </p:sp>
      <p:sp>
        <p:nvSpPr>
          <p:cNvPr id="2" name="Fußzeilenplatzhalter 1">
            <a:extLst>
              <a:ext uri="{FF2B5EF4-FFF2-40B4-BE49-F238E27FC236}">
                <a16:creationId xmlns:a16="http://schemas.microsoft.com/office/drawing/2014/main" id="{6B9A46EF-A75A-4D94-9C36-DE14D6F3CEB2}"/>
              </a:ext>
            </a:extLst>
          </p:cNvPr>
          <p:cNvSpPr>
            <a:spLocks noGrp="1"/>
          </p:cNvSpPr>
          <p:nvPr>
            <p:ph type="ftr" sz="quarter" idx="10"/>
          </p:nvPr>
        </p:nvSpPr>
        <p:spPr>
          <a:xfrm>
            <a:off x="972123" y="6076973"/>
            <a:ext cx="683665" cy="150766"/>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2B9B5C46-B268-DE67-B892-DDBF8C2CBB1A}"/>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8</a:t>
            </a:fld>
            <a:endParaRPr lang="en-US" dirty="0"/>
          </a:p>
        </p:txBody>
      </p:sp>
      <p:sp>
        <p:nvSpPr>
          <p:cNvPr id="22" name="Textfeld 3128">
            <a:extLst>
              <a:ext uri="{FF2B5EF4-FFF2-40B4-BE49-F238E27FC236}">
                <a16:creationId xmlns:a16="http://schemas.microsoft.com/office/drawing/2014/main" id="{B9FEAEE4-8149-405F-2B0A-54397595E4C0}"/>
              </a:ext>
            </a:extLst>
          </p:cNvPr>
          <p:cNvSpPr txBox="1"/>
          <p:nvPr/>
        </p:nvSpPr>
        <p:spPr>
          <a:xfrm>
            <a:off x="561487" y="3789375"/>
            <a:ext cx="10419251" cy="1863039"/>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en-IN"/>
              <a:t>Eingeführt 2022 im Paddle-Framework.</a:t>
            </a:r>
          </a:p>
          <a:p>
            <a:pPr algn="just">
              <a:buFont typeface="Wingdings" panose="05000000000000000000" pitchFamily="2" charset="2"/>
              <a:buChar char="à"/>
            </a:pPr>
            <a:r>
              <a:rPr lang="en-US">
                <a:sym typeface="Wingdings" panose="05000000000000000000" pitchFamily="2" charset="2"/>
              </a:rPr>
              <a:t>Local Mixing Blocks: </a:t>
            </a:r>
            <a:r>
              <a:rPr lang="de-DE"/>
              <a:t>Intra-Zeichen-Muster werden erfasst (strichähnliche Muster innerhalb des Textes).</a:t>
            </a:r>
            <a:endParaRPr lang="en-US">
              <a:sym typeface="Wingdings" panose="05000000000000000000" pitchFamily="2" charset="2"/>
            </a:endParaRPr>
          </a:p>
          <a:p>
            <a:pPr algn="just">
              <a:buFont typeface="Wingdings" panose="05000000000000000000" pitchFamily="2" charset="2"/>
              <a:buChar char="à"/>
            </a:pPr>
            <a:r>
              <a:rPr lang="en-US">
                <a:sym typeface="Wingdings" panose="05000000000000000000" pitchFamily="2" charset="2"/>
              </a:rPr>
              <a:t>Global Mixing Blocks: </a:t>
            </a:r>
            <a:r>
              <a:rPr lang="de-DE"/>
              <a:t>Inter-Zeichen-Muster werden erfasst (führt zu langfristigen Abhängigkeiten)</a:t>
            </a:r>
            <a:r>
              <a:rPr lang="en-US">
                <a:sym typeface="Wingdings" panose="05000000000000000000" pitchFamily="2" charset="2"/>
              </a:rPr>
              <a:t>.</a:t>
            </a:r>
          </a:p>
          <a:p>
            <a:pPr algn="just">
              <a:buFont typeface="Wingdings" panose="05000000000000000000" pitchFamily="2" charset="2"/>
              <a:buChar char="à"/>
            </a:pPr>
            <a:r>
              <a:rPr lang="de-DE">
                <a:sym typeface="Wingdings" panose="05000000000000000000" pitchFamily="2" charset="2"/>
              </a:rPr>
              <a:t>Mehrkörnige und langfristige Zeichenabhängigkeiten werden effektiv erfasst.</a:t>
            </a:r>
          </a:p>
          <a:p>
            <a:pPr algn="just">
              <a:buFont typeface="Wingdings" panose="05000000000000000000" pitchFamily="2" charset="2"/>
              <a:buChar char="à"/>
            </a:pPr>
            <a:r>
              <a:rPr lang="de-DE"/>
              <a:t>Keine vordefinierte Ausrichtung zwischen Eingabe- und Ausgabesequenzen (CTC).</a:t>
            </a:r>
          </a:p>
          <a:p>
            <a:pPr algn="just">
              <a:buFont typeface="Wingdings" panose="05000000000000000000" pitchFamily="2" charset="2"/>
              <a:buChar char="à"/>
            </a:pPr>
            <a:r>
              <a:rPr lang="en-IN"/>
              <a:t>End-to-End trainierbar mit </a:t>
            </a:r>
            <a:r>
              <a:rPr lang="en-US">
                <a:sym typeface="Wingdings" panose="05000000000000000000" pitchFamily="2" charset="2"/>
              </a:rPr>
              <a:t>Connectionist </a:t>
            </a:r>
            <a:r>
              <a:rPr lang="en-US" dirty="0">
                <a:sym typeface="Wingdings" panose="05000000000000000000" pitchFamily="2" charset="2"/>
              </a:rPr>
              <a:t>Temporal Classification (CTC) and cross-entropy loss functions.</a:t>
            </a:r>
          </a:p>
        </p:txBody>
      </p:sp>
      <p:sp>
        <p:nvSpPr>
          <p:cNvPr id="38" name="Textfeld 7">
            <a:extLst>
              <a:ext uri="{FF2B5EF4-FFF2-40B4-BE49-F238E27FC236}">
                <a16:creationId xmlns:a16="http://schemas.microsoft.com/office/drawing/2014/main" id="{DB80665C-BC62-A3FC-440D-47C02BD11176}"/>
              </a:ext>
            </a:extLst>
          </p:cNvPr>
          <p:cNvSpPr txBox="1"/>
          <p:nvPr/>
        </p:nvSpPr>
        <p:spPr>
          <a:xfrm>
            <a:off x="5689399" y="2881470"/>
            <a:ext cx="4854761" cy="215444"/>
          </a:xfrm>
          <a:prstGeom prst="rect">
            <a:avLst/>
          </a:prstGeom>
          <a:noFill/>
        </p:spPr>
        <p:txBody>
          <a:bodyPr wrap="square">
            <a:spAutoFit/>
          </a:bodyPr>
          <a:lstStyle/>
          <a:p>
            <a:r>
              <a:rPr lang="en-US" sz="800" b="0" i="0" u="none" strike="noStrike" baseline="0" dirty="0" err="1">
                <a:latin typeface="Times New Roman" panose="02020603050405020304" pitchFamily="18" charset="0"/>
              </a:rPr>
              <a:t>Yongkun</a:t>
            </a:r>
            <a:r>
              <a:rPr lang="en-US" sz="800" b="0" i="0" u="none" strike="noStrike" baseline="0" dirty="0">
                <a:latin typeface="Times New Roman" panose="02020603050405020304" pitchFamily="18" charset="0"/>
              </a:rPr>
              <a:t> Du </a:t>
            </a:r>
            <a:r>
              <a:rPr lang="en-US" sz="800" b="0" i="0" u="none" strike="noStrike" baseline="0">
                <a:latin typeface="Times New Roman" panose="02020603050405020304" pitchFamily="18" charset="0"/>
              </a:rPr>
              <a:t>et al. Svtr: Scene text recognition with a single visual model.</a:t>
            </a:r>
            <a:endParaRPr lang="de-DE" sz="800" dirty="0"/>
          </a:p>
        </p:txBody>
      </p:sp>
      <p:grpSp>
        <p:nvGrpSpPr>
          <p:cNvPr id="18" name="Group 17">
            <a:extLst>
              <a:ext uri="{FF2B5EF4-FFF2-40B4-BE49-F238E27FC236}">
                <a16:creationId xmlns:a16="http://schemas.microsoft.com/office/drawing/2014/main" id="{E543C2B0-1279-0F7A-0C8A-1513A2D5E8F2}"/>
              </a:ext>
            </a:extLst>
          </p:cNvPr>
          <p:cNvGrpSpPr/>
          <p:nvPr/>
        </p:nvGrpSpPr>
        <p:grpSpPr>
          <a:xfrm>
            <a:off x="340096" y="826756"/>
            <a:ext cx="5240540" cy="2505897"/>
            <a:chOff x="340096" y="826756"/>
            <a:chExt cx="5240540" cy="2505897"/>
          </a:xfrm>
        </p:grpSpPr>
        <p:sp>
          <p:nvSpPr>
            <p:cNvPr id="20" name="Rectangle: Rounded Corners 19">
              <a:extLst>
                <a:ext uri="{FF2B5EF4-FFF2-40B4-BE49-F238E27FC236}">
                  <a16:creationId xmlns:a16="http://schemas.microsoft.com/office/drawing/2014/main" id="{C4B25516-F327-6890-A69B-88517B4F7B97}"/>
                </a:ext>
              </a:extLst>
            </p:cNvPr>
            <p:cNvSpPr/>
            <p:nvPr/>
          </p:nvSpPr>
          <p:spPr>
            <a:xfrm>
              <a:off x="340096" y="826756"/>
              <a:ext cx="5240540" cy="2505897"/>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pic>
          <p:nvPicPr>
            <p:cNvPr id="17" name="Picture 16">
              <a:extLst>
                <a:ext uri="{FF2B5EF4-FFF2-40B4-BE49-F238E27FC236}">
                  <a16:creationId xmlns:a16="http://schemas.microsoft.com/office/drawing/2014/main" id="{78AFF609-BF5E-8E25-9796-0794DE87AFA0}"/>
                </a:ext>
              </a:extLst>
            </p:cNvPr>
            <p:cNvPicPr>
              <a:picLocks noChangeAspect="1"/>
            </p:cNvPicPr>
            <p:nvPr/>
          </p:nvPicPr>
          <p:blipFill>
            <a:blip r:embed="rId3"/>
            <a:srcRect l="12497" t="5977" r="13122" b="16650"/>
            <a:stretch/>
          </p:blipFill>
          <p:spPr>
            <a:xfrm>
              <a:off x="561487" y="909218"/>
              <a:ext cx="4797757" cy="2338403"/>
            </a:xfrm>
            <a:prstGeom prst="rect">
              <a:avLst/>
            </a:prstGeom>
          </p:spPr>
        </p:pic>
      </p:grpSp>
      <p:grpSp>
        <p:nvGrpSpPr>
          <p:cNvPr id="30" name="Group 29">
            <a:extLst>
              <a:ext uri="{FF2B5EF4-FFF2-40B4-BE49-F238E27FC236}">
                <a16:creationId xmlns:a16="http://schemas.microsoft.com/office/drawing/2014/main" id="{C61D7D4D-67CA-ACB8-CF39-AB9B849F68C4}"/>
              </a:ext>
            </a:extLst>
          </p:cNvPr>
          <p:cNvGrpSpPr/>
          <p:nvPr/>
        </p:nvGrpSpPr>
        <p:grpSpPr>
          <a:xfrm>
            <a:off x="5689399" y="1355294"/>
            <a:ext cx="5040560" cy="1433590"/>
            <a:chOff x="5688236" y="826757"/>
            <a:chExt cx="5040560" cy="1433590"/>
          </a:xfrm>
        </p:grpSpPr>
        <p:sp>
          <p:nvSpPr>
            <p:cNvPr id="24" name="Rectangle: Rounded Corners 23">
              <a:extLst>
                <a:ext uri="{FF2B5EF4-FFF2-40B4-BE49-F238E27FC236}">
                  <a16:creationId xmlns:a16="http://schemas.microsoft.com/office/drawing/2014/main" id="{5D98BAB6-1307-794F-5C68-EFBFC5C5BD1C}"/>
                </a:ext>
              </a:extLst>
            </p:cNvPr>
            <p:cNvSpPr/>
            <p:nvPr/>
          </p:nvSpPr>
          <p:spPr>
            <a:xfrm>
              <a:off x="5688236" y="826757"/>
              <a:ext cx="5040560" cy="1433590"/>
            </a:xfrm>
            <a:prstGeom prst="round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t"/>
            <a:lstStyle/>
            <a:p>
              <a:pPr algn="l">
                <a:spcBef>
                  <a:spcPts val="800"/>
                </a:spcBef>
              </a:pPr>
              <a:endParaRPr lang="en-US" sz="1600" dirty="0" err="1">
                <a:solidFill>
                  <a:schemeClr val="tx1"/>
                </a:solidFill>
              </a:endParaRPr>
            </a:p>
          </p:txBody>
        </p:sp>
        <p:pic>
          <p:nvPicPr>
            <p:cNvPr id="27" name="Picture 26">
              <a:extLst>
                <a:ext uri="{FF2B5EF4-FFF2-40B4-BE49-F238E27FC236}">
                  <a16:creationId xmlns:a16="http://schemas.microsoft.com/office/drawing/2014/main" id="{DD692FD6-F90E-2276-6B55-3BAE9DBCB2D0}"/>
                </a:ext>
              </a:extLst>
            </p:cNvPr>
            <p:cNvPicPr>
              <a:picLocks noChangeAspect="1"/>
            </p:cNvPicPr>
            <p:nvPr/>
          </p:nvPicPr>
          <p:blipFill>
            <a:blip r:embed="rId4"/>
            <a:srcRect l="1520" t="29309" r="58748" b="28689"/>
            <a:stretch/>
          </p:blipFill>
          <p:spPr>
            <a:xfrm>
              <a:off x="5802027" y="960066"/>
              <a:ext cx="3924025" cy="438508"/>
            </a:xfrm>
            <a:prstGeom prst="rect">
              <a:avLst/>
            </a:prstGeom>
          </p:spPr>
        </p:pic>
        <p:pic>
          <p:nvPicPr>
            <p:cNvPr id="29" name="Picture 28">
              <a:extLst>
                <a:ext uri="{FF2B5EF4-FFF2-40B4-BE49-F238E27FC236}">
                  <a16:creationId xmlns:a16="http://schemas.microsoft.com/office/drawing/2014/main" id="{90C2B60C-1B4F-D068-1263-618C57C4237A}"/>
                </a:ext>
              </a:extLst>
            </p:cNvPr>
            <p:cNvPicPr>
              <a:picLocks noChangeAspect="1"/>
            </p:cNvPicPr>
            <p:nvPr/>
          </p:nvPicPr>
          <p:blipFill>
            <a:blip r:embed="rId4"/>
            <a:srcRect l="41251" t="15515" r="9171" b="15514"/>
            <a:stretch/>
          </p:blipFill>
          <p:spPr>
            <a:xfrm>
              <a:off x="5802027" y="1419228"/>
              <a:ext cx="4896544" cy="720082"/>
            </a:xfrm>
            <a:prstGeom prst="rect">
              <a:avLst/>
            </a:prstGeom>
          </p:spPr>
        </p:pic>
      </p:grpSp>
    </p:spTree>
    <p:extLst>
      <p:ext uri="{BB962C8B-B14F-4D97-AF65-F5344CB8AC3E}">
        <p14:creationId xmlns:p14="http://schemas.microsoft.com/office/powerpoint/2010/main" val="378533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877B-0F2F-8A01-81D3-E6A6F28A7C20}"/>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802146BA-CC0A-E1CE-D416-3A1159AABB85}"/>
              </a:ext>
            </a:extLst>
          </p:cNvPr>
          <p:cNvSpPr>
            <a:spLocks noGrp="1"/>
          </p:cNvSpPr>
          <p:nvPr>
            <p:ph type="title"/>
          </p:nvPr>
        </p:nvSpPr>
        <p:spPr>
          <a:xfrm>
            <a:off x="539750" y="359767"/>
            <a:ext cx="10440988" cy="361875"/>
          </a:xfrm>
        </p:spPr>
        <p:txBody>
          <a:bodyPr/>
          <a:lstStyle/>
          <a:p>
            <a:r>
              <a:rPr lang="en-US"/>
              <a:t>Überblick über Angepasste Bewertungsmetriken</a:t>
            </a:r>
            <a:endParaRPr lang="en-US" dirty="0"/>
          </a:p>
        </p:txBody>
      </p:sp>
      <p:sp>
        <p:nvSpPr>
          <p:cNvPr id="2" name="Fußzeilenplatzhalter 1">
            <a:extLst>
              <a:ext uri="{FF2B5EF4-FFF2-40B4-BE49-F238E27FC236}">
                <a16:creationId xmlns:a16="http://schemas.microsoft.com/office/drawing/2014/main" id="{BB825877-D519-D328-5F2C-A9B64A243363}"/>
              </a:ext>
            </a:extLst>
          </p:cNvPr>
          <p:cNvSpPr>
            <a:spLocks noGrp="1"/>
          </p:cNvSpPr>
          <p:nvPr>
            <p:ph type="ftr" sz="quarter" idx="10"/>
          </p:nvPr>
        </p:nvSpPr>
        <p:spPr>
          <a:xfrm>
            <a:off x="972123" y="6069065"/>
            <a:ext cx="683665" cy="158673"/>
          </a:xfrm>
        </p:spPr>
        <p:txBody>
          <a:bodyPr/>
          <a:lstStyle/>
          <a:p>
            <a:r>
              <a:rPr lang="en-US"/>
              <a:t>IAV 15.07.2025</a:t>
            </a:r>
            <a:endParaRPr lang="en-US" dirty="0"/>
          </a:p>
        </p:txBody>
      </p:sp>
      <p:sp>
        <p:nvSpPr>
          <p:cNvPr id="6" name="Foliennummernplatzhalter 5">
            <a:extLst>
              <a:ext uri="{FF2B5EF4-FFF2-40B4-BE49-F238E27FC236}">
                <a16:creationId xmlns:a16="http://schemas.microsoft.com/office/drawing/2014/main" id="{4D212B63-4D3A-9B6D-DDD5-772B9647EA3B}"/>
              </a:ext>
            </a:extLst>
          </p:cNvPr>
          <p:cNvSpPr>
            <a:spLocks noGrp="1"/>
          </p:cNvSpPr>
          <p:nvPr>
            <p:ph type="sldNum" sz="quarter" idx="11"/>
          </p:nvPr>
        </p:nvSpPr>
        <p:spPr>
          <a:xfrm>
            <a:off x="539664" y="6048399"/>
            <a:ext cx="360000" cy="179364"/>
          </a:xfrm>
        </p:spPr>
        <p:txBody>
          <a:bodyPr/>
          <a:lstStyle/>
          <a:p>
            <a:fld id="{C651C7C4-31E4-E340-822E-DEA0EA75A835}" type="slidenum">
              <a:rPr lang="en-US" smtClean="0"/>
              <a:pPr/>
              <a:t>9</a:t>
            </a:fld>
            <a:endParaRPr lang="en-US" dirty="0"/>
          </a:p>
        </p:txBody>
      </p:sp>
      <p:grpSp>
        <p:nvGrpSpPr>
          <p:cNvPr id="175" name="Group 174">
            <a:extLst>
              <a:ext uri="{FF2B5EF4-FFF2-40B4-BE49-F238E27FC236}">
                <a16:creationId xmlns:a16="http://schemas.microsoft.com/office/drawing/2014/main" id="{733CA8A2-74B5-E020-9504-77BC119ED98C}"/>
              </a:ext>
            </a:extLst>
          </p:cNvPr>
          <p:cNvGrpSpPr/>
          <p:nvPr/>
        </p:nvGrpSpPr>
        <p:grpSpPr>
          <a:xfrm>
            <a:off x="539664" y="799689"/>
            <a:ext cx="9757082" cy="2533851"/>
            <a:chOff x="539664" y="793560"/>
            <a:chExt cx="9757082" cy="2533851"/>
          </a:xfrm>
        </p:grpSpPr>
        <p:cxnSp>
          <p:nvCxnSpPr>
            <p:cNvPr id="49" name="Connector: Elbow 48">
              <a:extLst>
                <a:ext uri="{FF2B5EF4-FFF2-40B4-BE49-F238E27FC236}">
                  <a16:creationId xmlns:a16="http://schemas.microsoft.com/office/drawing/2014/main" id="{AE52FD87-0CFA-9138-900A-9B214867BD51}"/>
                </a:ext>
              </a:extLst>
            </p:cNvPr>
            <p:cNvCxnSpPr>
              <a:cxnSpLocks/>
              <a:stCxn id="103" idx="1"/>
              <a:endCxn id="109" idx="0"/>
            </p:cNvCxnSpPr>
            <p:nvPr/>
          </p:nvCxnSpPr>
          <p:spPr>
            <a:xfrm rot="10800000" flipV="1">
              <a:off x="2606284" y="1004997"/>
              <a:ext cx="1055917" cy="1649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99F96DD-41CF-C70B-72ED-B9D974DFE13B}"/>
                </a:ext>
              </a:extLst>
            </p:cNvPr>
            <p:cNvCxnSpPr>
              <a:cxnSpLocks/>
              <a:stCxn id="103" idx="3"/>
              <a:endCxn id="115" idx="0"/>
            </p:cNvCxnSpPr>
            <p:nvPr/>
          </p:nvCxnSpPr>
          <p:spPr>
            <a:xfrm>
              <a:off x="7200404" y="1004997"/>
              <a:ext cx="713380" cy="17239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EFA5C9BD-AB81-59FB-335E-0AA845FAFCC0}"/>
                </a:ext>
              </a:extLst>
            </p:cNvPr>
            <p:cNvSpPr/>
            <p:nvPr/>
          </p:nvSpPr>
          <p:spPr>
            <a:xfrm>
              <a:off x="3662200" y="793560"/>
              <a:ext cx="3538204" cy="422873"/>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600" b="1">
                  <a:solidFill>
                    <a:schemeClr val="bg1"/>
                  </a:solidFill>
                </a:rPr>
                <a:t>Angepasste Bewertungsmetriken</a:t>
              </a:r>
              <a:endParaRPr lang="en-US" sz="1600" b="1" dirty="0" err="1">
                <a:solidFill>
                  <a:schemeClr val="bg1"/>
                </a:solidFill>
              </a:endParaRPr>
            </a:p>
          </p:txBody>
        </p:sp>
        <p:sp>
          <p:nvSpPr>
            <p:cNvPr id="109" name="Rectangle 108">
              <a:extLst>
                <a:ext uri="{FF2B5EF4-FFF2-40B4-BE49-F238E27FC236}">
                  <a16:creationId xmlns:a16="http://schemas.microsoft.com/office/drawing/2014/main" id="{7D077346-2D70-FDAB-200C-3D549EEC4BA6}"/>
                </a:ext>
              </a:extLst>
            </p:cNvPr>
            <p:cNvSpPr/>
            <p:nvPr/>
          </p:nvSpPr>
          <p:spPr>
            <a:xfrm>
              <a:off x="2053621" y="1169987"/>
              <a:ext cx="1105323" cy="314346"/>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de-DE" sz="1600" b="1">
                  <a:solidFill>
                    <a:schemeClr val="bg1"/>
                  </a:solidFill>
                </a:rPr>
                <a:t>Bilder</a:t>
              </a:r>
              <a:endParaRPr lang="en-US" sz="1600" b="1" dirty="0" err="1">
                <a:solidFill>
                  <a:schemeClr val="bg1"/>
                </a:solidFill>
              </a:endParaRPr>
            </a:p>
          </p:txBody>
        </p:sp>
        <p:sp>
          <p:nvSpPr>
            <p:cNvPr id="115" name="Rectangle 114">
              <a:extLst>
                <a:ext uri="{FF2B5EF4-FFF2-40B4-BE49-F238E27FC236}">
                  <a16:creationId xmlns:a16="http://schemas.microsoft.com/office/drawing/2014/main" id="{B01DC27D-C2C7-7F59-37B3-DE087F54BF0D}"/>
                </a:ext>
              </a:extLst>
            </p:cNvPr>
            <p:cNvSpPr/>
            <p:nvPr/>
          </p:nvSpPr>
          <p:spPr>
            <a:xfrm>
              <a:off x="7361122" y="1177390"/>
              <a:ext cx="1105323" cy="314346"/>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spcBef>
                  <a:spcPts val="800"/>
                </a:spcBef>
              </a:pPr>
              <a:r>
                <a:rPr lang="de-DE" sz="1600" b="1" dirty="0">
                  <a:solidFill>
                    <a:schemeClr val="bg1"/>
                  </a:solidFill>
                </a:rPr>
                <a:t>Videos</a:t>
              </a:r>
              <a:endParaRPr lang="en-US" sz="1600" b="1" dirty="0" err="1">
                <a:solidFill>
                  <a:schemeClr val="bg1"/>
                </a:solidFill>
              </a:endParaRPr>
            </a:p>
          </p:txBody>
        </p:sp>
        <p:sp>
          <p:nvSpPr>
            <p:cNvPr id="118" name="Rectangle 117">
              <a:extLst>
                <a:ext uri="{FF2B5EF4-FFF2-40B4-BE49-F238E27FC236}">
                  <a16:creationId xmlns:a16="http://schemas.microsoft.com/office/drawing/2014/main" id="{5C8FC4C2-1123-C009-67B3-EFC4365C071E}"/>
                </a:ext>
              </a:extLst>
            </p:cNvPr>
            <p:cNvSpPr/>
            <p:nvPr/>
          </p:nvSpPr>
          <p:spPr>
            <a:xfrm>
              <a:off x="539664" y="1749423"/>
              <a:ext cx="1584175" cy="51850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200" b="1" dirty="0" err="1">
                  <a:solidFill>
                    <a:schemeClr val="bg1"/>
                  </a:solidFill>
                </a:rPr>
                <a:t>Intersection</a:t>
              </a:r>
              <a:r>
                <a:rPr lang="de-DE" sz="1200" b="1" dirty="0">
                  <a:solidFill>
                    <a:schemeClr val="bg1"/>
                  </a:solidFill>
                </a:rPr>
                <a:t> Over Union (</a:t>
              </a:r>
              <a:r>
                <a:rPr lang="de-DE" sz="1200" b="1" dirty="0" err="1">
                  <a:solidFill>
                    <a:schemeClr val="bg1"/>
                  </a:solidFill>
                </a:rPr>
                <a:t>IoU</a:t>
              </a:r>
              <a:r>
                <a:rPr lang="de-DE" sz="1200" b="1" dirty="0">
                  <a:solidFill>
                    <a:schemeClr val="bg1"/>
                  </a:solidFill>
                </a:rPr>
                <a:t>)</a:t>
              </a:r>
              <a:endParaRPr lang="en-US" sz="1200" b="1" dirty="0" err="1">
                <a:solidFill>
                  <a:schemeClr val="bg1"/>
                </a:solidFill>
              </a:endParaRPr>
            </a:p>
          </p:txBody>
        </p:sp>
        <p:sp>
          <p:nvSpPr>
            <p:cNvPr id="119" name="Rectangle 118">
              <a:extLst>
                <a:ext uri="{FF2B5EF4-FFF2-40B4-BE49-F238E27FC236}">
                  <a16:creationId xmlns:a16="http://schemas.microsoft.com/office/drawing/2014/main" id="{28859BAE-9FA7-BDE8-B0CE-E9B4054D8ED5}"/>
                </a:ext>
              </a:extLst>
            </p:cNvPr>
            <p:cNvSpPr/>
            <p:nvPr/>
          </p:nvSpPr>
          <p:spPr>
            <a:xfrm>
              <a:off x="2282491" y="1749422"/>
              <a:ext cx="1512167" cy="51850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200" b="1" dirty="0">
                  <a:solidFill>
                    <a:schemeClr val="bg1"/>
                  </a:solidFill>
                </a:rPr>
                <a:t>Character Error Rate (CER)</a:t>
              </a:r>
              <a:endParaRPr lang="en-US" sz="1200" b="1" dirty="0" err="1">
                <a:solidFill>
                  <a:schemeClr val="bg1"/>
                </a:solidFill>
              </a:endParaRPr>
            </a:p>
          </p:txBody>
        </p:sp>
        <p:sp>
          <p:nvSpPr>
            <p:cNvPr id="120" name="Rectangle 119">
              <a:extLst>
                <a:ext uri="{FF2B5EF4-FFF2-40B4-BE49-F238E27FC236}">
                  <a16:creationId xmlns:a16="http://schemas.microsoft.com/office/drawing/2014/main" id="{38B53F69-CDC5-DCC0-DE1A-744E30207403}"/>
                </a:ext>
              </a:extLst>
            </p:cNvPr>
            <p:cNvSpPr/>
            <p:nvPr/>
          </p:nvSpPr>
          <p:spPr>
            <a:xfrm>
              <a:off x="539664" y="2393028"/>
              <a:ext cx="1271292" cy="51850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200" b="1" dirty="0">
                  <a:solidFill>
                    <a:schemeClr val="bg1"/>
                  </a:solidFill>
                </a:rPr>
                <a:t>Word Error Rate (WER)</a:t>
              </a:r>
              <a:endParaRPr lang="en-US" sz="1200" b="1" dirty="0" err="1">
                <a:solidFill>
                  <a:schemeClr val="bg1"/>
                </a:solidFill>
              </a:endParaRPr>
            </a:p>
          </p:txBody>
        </p:sp>
        <p:sp>
          <p:nvSpPr>
            <p:cNvPr id="121" name="Rectangle 120">
              <a:extLst>
                <a:ext uri="{FF2B5EF4-FFF2-40B4-BE49-F238E27FC236}">
                  <a16:creationId xmlns:a16="http://schemas.microsoft.com/office/drawing/2014/main" id="{C59FD5D8-142F-47B1-1CFD-1BC403FE3951}"/>
                </a:ext>
              </a:extLst>
            </p:cNvPr>
            <p:cNvSpPr/>
            <p:nvPr/>
          </p:nvSpPr>
          <p:spPr>
            <a:xfrm>
              <a:off x="2276973" y="2399214"/>
              <a:ext cx="1361452" cy="51850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200" b="1" dirty="0">
                  <a:solidFill>
                    <a:schemeClr val="bg1"/>
                  </a:solidFill>
                </a:rPr>
                <a:t>Frames per Second (FPS)</a:t>
              </a:r>
              <a:endParaRPr lang="en-US" sz="1200" b="1" dirty="0" err="1">
                <a:solidFill>
                  <a:schemeClr val="bg1"/>
                </a:solidFill>
              </a:endParaRPr>
            </a:p>
          </p:txBody>
        </p:sp>
        <p:sp>
          <p:nvSpPr>
            <p:cNvPr id="122" name="Rectangle 121">
              <a:extLst>
                <a:ext uri="{FF2B5EF4-FFF2-40B4-BE49-F238E27FC236}">
                  <a16:creationId xmlns:a16="http://schemas.microsoft.com/office/drawing/2014/main" id="{7EA7D02D-4DC0-36F5-F13D-1EDF890AD141}"/>
                </a:ext>
              </a:extLst>
            </p:cNvPr>
            <p:cNvSpPr/>
            <p:nvPr/>
          </p:nvSpPr>
          <p:spPr>
            <a:xfrm>
              <a:off x="5932654" y="1491736"/>
              <a:ext cx="1383253" cy="577696"/>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200" b="1" dirty="0" err="1">
                  <a:solidFill>
                    <a:schemeClr val="bg1"/>
                  </a:solidFill>
                </a:rPr>
                <a:t>Earliest</a:t>
              </a:r>
              <a:r>
                <a:rPr lang="de-DE" sz="1200" b="1" dirty="0">
                  <a:solidFill>
                    <a:schemeClr val="bg1"/>
                  </a:solidFill>
                </a:rPr>
                <a:t> Frame Analysis (EFA)</a:t>
              </a:r>
              <a:endParaRPr lang="en-US" sz="1200" b="1" dirty="0" err="1">
                <a:solidFill>
                  <a:schemeClr val="bg1"/>
                </a:solidFill>
              </a:endParaRPr>
            </a:p>
          </p:txBody>
        </p:sp>
        <p:sp>
          <p:nvSpPr>
            <p:cNvPr id="124" name="Rectangle 123">
              <a:extLst>
                <a:ext uri="{FF2B5EF4-FFF2-40B4-BE49-F238E27FC236}">
                  <a16:creationId xmlns:a16="http://schemas.microsoft.com/office/drawing/2014/main" id="{76E72C2A-4B67-05F1-4465-8545EF27486E}"/>
                </a:ext>
              </a:extLst>
            </p:cNvPr>
            <p:cNvSpPr/>
            <p:nvPr/>
          </p:nvSpPr>
          <p:spPr>
            <a:xfrm>
              <a:off x="8600318" y="1530658"/>
              <a:ext cx="1440160" cy="577696"/>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200" b="1" dirty="0">
                  <a:solidFill>
                    <a:schemeClr val="bg1"/>
                  </a:solidFill>
                </a:rPr>
                <a:t>Frame Match Analysis (FMA)</a:t>
              </a:r>
              <a:endParaRPr lang="en-US" sz="1200" b="1" dirty="0" err="1">
                <a:solidFill>
                  <a:schemeClr val="bg1"/>
                </a:solidFill>
              </a:endParaRPr>
            </a:p>
          </p:txBody>
        </p:sp>
        <p:sp>
          <p:nvSpPr>
            <p:cNvPr id="125" name="Rectangle 124">
              <a:extLst>
                <a:ext uri="{FF2B5EF4-FFF2-40B4-BE49-F238E27FC236}">
                  <a16:creationId xmlns:a16="http://schemas.microsoft.com/office/drawing/2014/main" id="{2A568FA4-3BCB-7203-025E-88DFD41E0DA9}"/>
                </a:ext>
              </a:extLst>
            </p:cNvPr>
            <p:cNvSpPr/>
            <p:nvPr/>
          </p:nvSpPr>
          <p:spPr>
            <a:xfrm>
              <a:off x="5796190" y="2175534"/>
              <a:ext cx="1656183" cy="51850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200" b="1" dirty="0" err="1">
                  <a:solidFill>
                    <a:schemeClr val="bg1"/>
                  </a:solidFill>
                </a:rPr>
                <a:t>Weighted</a:t>
              </a:r>
              <a:r>
                <a:rPr lang="de-DE" sz="1200" b="1" dirty="0">
                  <a:solidFill>
                    <a:schemeClr val="bg1"/>
                  </a:solidFill>
                </a:rPr>
                <a:t> </a:t>
              </a:r>
              <a:r>
                <a:rPr lang="de-DE" sz="1200" b="1" dirty="0" err="1">
                  <a:solidFill>
                    <a:schemeClr val="bg1"/>
                  </a:solidFill>
                </a:rPr>
                <a:t>Earliest</a:t>
              </a:r>
              <a:r>
                <a:rPr lang="de-DE" sz="1200" b="1" dirty="0">
                  <a:solidFill>
                    <a:schemeClr val="bg1"/>
                  </a:solidFill>
                </a:rPr>
                <a:t> Frames (WEF)</a:t>
              </a:r>
              <a:endParaRPr lang="en-US" sz="1200" b="1" dirty="0" err="1">
                <a:solidFill>
                  <a:schemeClr val="bg1"/>
                </a:solidFill>
              </a:endParaRPr>
            </a:p>
          </p:txBody>
        </p:sp>
        <p:sp>
          <p:nvSpPr>
            <p:cNvPr id="126" name="Rectangle 125">
              <a:extLst>
                <a:ext uri="{FF2B5EF4-FFF2-40B4-BE49-F238E27FC236}">
                  <a16:creationId xmlns:a16="http://schemas.microsoft.com/office/drawing/2014/main" id="{61035B90-3847-D780-1385-E1C48C7BC809}"/>
                </a:ext>
              </a:extLst>
            </p:cNvPr>
            <p:cNvSpPr/>
            <p:nvPr/>
          </p:nvSpPr>
          <p:spPr>
            <a:xfrm>
              <a:off x="5798312" y="2759786"/>
              <a:ext cx="1656183" cy="51850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200" b="1" dirty="0" err="1">
                  <a:solidFill>
                    <a:schemeClr val="bg1"/>
                  </a:solidFill>
                </a:rPr>
                <a:t>Weighted</a:t>
              </a:r>
              <a:r>
                <a:rPr lang="de-DE" sz="1200" b="1" dirty="0">
                  <a:solidFill>
                    <a:schemeClr val="bg1"/>
                  </a:solidFill>
                </a:rPr>
                <a:t> Words </a:t>
              </a:r>
              <a:r>
                <a:rPr lang="de-DE" sz="1200" b="1" dirty="0" err="1">
                  <a:solidFill>
                    <a:schemeClr val="bg1"/>
                  </a:solidFill>
                </a:rPr>
                <a:t>Detected</a:t>
              </a:r>
              <a:r>
                <a:rPr lang="de-DE" sz="1200" b="1" dirty="0">
                  <a:solidFill>
                    <a:schemeClr val="bg1"/>
                  </a:solidFill>
                </a:rPr>
                <a:t> (WWD)</a:t>
              </a:r>
              <a:endParaRPr lang="en-US" sz="1200" b="1" dirty="0" err="1">
                <a:solidFill>
                  <a:schemeClr val="bg1"/>
                </a:solidFill>
              </a:endParaRPr>
            </a:p>
          </p:txBody>
        </p:sp>
        <p:sp>
          <p:nvSpPr>
            <p:cNvPr id="129" name="Rectangle 128">
              <a:extLst>
                <a:ext uri="{FF2B5EF4-FFF2-40B4-BE49-F238E27FC236}">
                  <a16:creationId xmlns:a16="http://schemas.microsoft.com/office/drawing/2014/main" id="{95050551-03AB-B4D1-B2CF-1DF6363E15E8}"/>
                </a:ext>
              </a:extLst>
            </p:cNvPr>
            <p:cNvSpPr/>
            <p:nvPr/>
          </p:nvSpPr>
          <p:spPr>
            <a:xfrm>
              <a:off x="8640563" y="2182089"/>
              <a:ext cx="1656183" cy="51850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200" b="1" dirty="0" err="1">
                  <a:solidFill>
                    <a:schemeClr val="bg1"/>
                  </a:solidFill>
                </a:rPr>
                <a:t>Weighted</a:t>
              </a:r>
              <a:r>
                <a:rPr lang="de-DE" sz="1200" b="1" dirty="0">
                  <a:solidFill>
                    <a:schemeClr val="bg1"/>
                  </a:solidFill>
                </a:rPr>
                <a:t> Frame Match (WFM)</a:t>
              </a:r>
              <a:endParaRPr lang="en-US" sz="1200" b="1" dirty="0" err="1">
                <a:solidFill>
                  <a:schemeClr val="bg1"/>
                </a:solidFill>
              </a:endParaRPr>
            </a:p>
          </p:txBody>
        </p:sp>
        <p:sp>
          <p:nvSpPr>
            <p:cNvPr id="130" name="Rectangle 129">
              <a:extLst>
                <a:ext uri="{FF2B5EF4-FFF2-40B4-BE49-F238E27FC236}">
                  <a16:creationId xmlns:a16="http://schemas.microsoft.com/office/drawing/2014/main" id="{ADAE1F6F-1AE1-3112-5B32-7A636421E60A}"/>
                </a:ext>
              </a:extLst>
            </p:cNvPr>
            <p:cNvSpPr/>
            <p:nvPr/>
          </p:nvSpPr>
          <p:spPr>
            <a:xfrm>
              <a:off x="8154598" y="2808908"/>
              <a:ext cx="2142148" cy="51850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lstStyle/>
            <a:p>
              <a:pPr algn="ctr">
                <a:lnSpc>
                  <a:spcPct val="120000"/>
                </a:lnSpc>
                <a:spcBef>
                  <a:spcPts val="800"/>
                </a:spcBef>
              </a:pPr>
              <a:r>
                <a:rPr lang="de-DE" sz="1200" b="1" dirty="0" err="1">
                  <a:solidFill>
                    <a:schemeClr val="bg1"/>
                  </a:solidFill>
                </a:rPr>
                <a:t>Weighted</a:t>
              </a:r>
              <a:r>
                <a:rPr lang="de-DE" sz="1200" b="1" dirty="0">
                  <a:solidFill>
                    <a:schemeClr val="bg1"/>
                  </a:solidFill>
                </a:rPr>
                <a:t> </a:t>
              </a:r>
              <a:r>
                <a:rPr lang="de-DE" sz="1200" b="1" dirty="0" err="1">
                  <a:solidFill>
                    <a:schemeClr val="bg1"/>
                  </a:solidFill>
                </a:rPr>
                <a:t>Complete</a:t>
              </a:r>
              <a:r>
                <a:rPr lang="de-DE" sz="1200" b="1" dirty="0">
                  <a:solidFill>
                    <a:schemeClr val="bg1"/>
                  </a:solidFill>
                </a:rPr>
                <a:t> Words </a:t>
              </a:r>
              <a:r>
                <a:rPr lang="de-DE" sz="1200" b="1" dirty="0" err="1">
                  <a:solidFill>
                    <a:schemeClr val="bg1"/>
                  </a:solidFill>
                </a:rPr>
                <a:t>Detected</a:t>
              </a:r>
              <a:r>
                <a:rPr lang="de-DE" sz="1200" b="1" dirty="0">
                  <a:solidFill>
                    <a:schemeClr val="bg1"/>
                  </a:solidFill>
                </a:rPr>
                <a:t> (WCWD)</a:t>
              </a:r>
              <a:endParaRPr lang="en-US" sz="1200" b="1" dirty="0" err="1">
                <a:solidFill>
                  <a:schemeClr val="bg1"/>
                </a:solidFill>
              </a:endParaRPr>
            </a:p>
          </p:txBody>
        </p:sp>
        <p:cxnSp>
          <p:nvCxnSpPr>
            <p:cNvPr id="132" name="Connector: Elbow 131">
              <a:extLst>
                <a:ext uri="{FF2B5EF4-FFF2-40B4-BE49-F238E27FC236}">
                  <a16:creationId xmlns:a16="http://schemas.microsoft.com/office/drawing/2014/main" id="{1B67B0D4-CB49-9DA1-EEFF-00F491CDB8F3}"/>
                </a:ext>
              </a:extLst>
            </p:cNvPr>
            <p:cNvCxnSpPr>
              <a:stCxn id="109" idx="1"/>
              <a:endCxn id="118" idx="0"/>
            </p:cNvCxnSpPr>
            <p:nvPr/>
          </p:nvCxnSpPr>
          <p:spPr>
            <a:xfrm rot="10800000" flipV="1">
              <a:off x="1331753" y="1327159"/>
              <a:ext cx="721869" cy="42226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B042E590-4247-F8A3-501D-A3D716E81E50}"/>
                </a:ext>
              </a:extLst>
            </p:cNvPr>
            <p:cNvCxnSpPr>
              <a:stCxn id="109" idx="3"/>
              <a:endCxn id="119" idx="0"/>
            </p:cNvCxnSpPr>
            <p:nvPr/>
          </p:nvCxnSpPr>
          <p:spPr>
            <a:xfrm flipH="1">
              <a:off x="3038575" y="1327160"/>
              <a:ext cx="120369" cy="422262"/>
            </a:xfrm>
            <a:prstGeom prst="bentConnector4">
              <a:avLst>
                <a:gd name="adj1" fmla="val -189916"/>
                <a:gd name="adj2" fmla="val 6861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CB97307-E7B9-6D7A-D5B5-3D7C66450D8E}"/>
                </a:ext>
              </a:extLst>
            </p:cNvPr>
            <p:cNvCxnSpPr>
              <a:stCxn id="109" idx="1"/>
              <a:endCxn id="120" idx="1"/>
            </p:cNvCxnSpPr>
            <p:nvPr/>
          </p:nvCxnSpPr>
          <p:spPr>
            <a:xfrm rot="10800000" flipV="1">
              <a:off x="539665" y="1327160"/>
              <a:ext cx="1513957" cy="1325120"/>
            </a:xfrm>
            <a:prstGeom prst="bentConnector3">
              <a:avLst>
                <a:gd name="adj1" fmla="val 1151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D50478AE-F91F-0299-3F1F-2353AF136171}"/>
                </a:ext>
              </a:extLst>
            </p:cNvPr>
            <p:cNvCxnSpPr>
              <a:stCxn id="109" idx="3"/>
              <a:endCxn id="121" idx="3"/>
            </p:cNvCxnSpPr>
            <p:nvPr/>
          </p:nvCxnSpPr>
          <p:spPr>
            <a:xfrm>
              <a:off x="3158944" y="1327160"/>
              <a:ext cx="479481" cy="1331306"/>
            </a:xfrm>
            <a:prstGeom prst="bentConnector3">
              <a:avLst>
                <a:gd name="adj1" fmla="val 14767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1B5EF84F-DFFB-28BD-68A2-BBF1302FC916}"/>
                </a:ext>
              </a:extLst>
            </p:cNvPr>
            <p:cNvCxnSpPr>
              <a:stCxn id="115" idx="1"/>
              <a:endCxn id="122" idx="0"/>
            </p:cNvCxnSpPr>
            <p:nvPr/>
          </p:nvCxnSpPr>
          <p:spPr>
            <a:xfrm rot="10800000" flipV="1">
              <a:off x="6624282" y="1334562"/>
              <a:ext cx="736841" cy="15717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6A606B75-B11E-0472-2972-335001535397}"/>
                </a:ext>
              </a:extLst>
            </p:cNvPr>
            <p:cNvCxnSpPr>
              <a:stCxn id="115" idx="3"/>
              <a:endCxn id="124" idx="0"/>
            </p:cNvCxnSpPr>
            <p:nvPr/>
          </p:nvCxnSpPr>
          <p:spPr>
            <a:xfrm>
              <a:off x="8466445" y="1334563"/>
              <a:ext cx="853953" cy="19609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27B162EA-F4DA-3F56-7734-2FFC4F1BBDB8}"/>
                </a:ext>
              </a:extLst>
            </p:cNvPr>
            <p:cNvCxnSpPr>
              <a:stCxn id="122" idx="3"/>
              <a:endCxn id="125" idx="3"/>
            </p:cNvCxnSpPr>
            <p:nvPr/>
          </p:nvCxnSpPr>
          <p:spPr>
            <a:xfrm>
              <a:off x="7315907" y="1780584"/>
              <a:ext cx="136466" cy="654202"/>
            </a:xfrm>
            <a:prstGeom prst="bentConnector3">
              <a:avLst>
                <a:gd name="adj1" fmla="val 2675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E2FD0F7F-E126-472E-6383-F35DB6F69545}"/>
                </a:ext>
              </a:extLst>
            </p:cNvPr>
            <p:cNvCxnSpPr>
              <a:stCxn id="122" idx="3"/>
              <a:endCxn id="126" idx="3"/>
            </p:cNvCxnSpPr>
            <p:nvPr/>
          </p:nvCxnSpPr>
          <p:spPr>
            <a:xfrm>
              <a:off x="7315907" y="1780584"/>
              <a:ext cx="138588" cy="1238454"/>
            </a:xfrm>
            <a:prstGeom prst="bentConnector3">
              <a:avLst>
                <a:gd name="adj1" fmla="val 26494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5537756F-74FC-4C35-A72A-0909F81EA300}"/>
                </a:ext>
              </a:extLst>
            </p:cNvPr>
            <p:cNvCxnSpPr>
              <a:stCxn id="124" idx="3"/>
              <a:endCxn id="130" idx="3"/>
            </p:cNvCxnSpPr>
            <p:nvPr/>
          </p:nvCxnSpPr>
          <p:spPr>
            <a:xfrm>
              <a:off x="10040478" y="1819506"/>
              <a:ext cx="256268" cy="1248654"/>
            </a:xfrm>
            <a:prstGeom prst="bentConnector3">
              <a:avLst>
                <a:gd name="adj1" fmla="val 1892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6ED5FF6C-16C3-A893-E26B-AE16296983D7}"/>
                </a:ext>
              </a:extLst>
            </p:cNvPr>
            <p:cNvCxnSpPr>
              <a:stCxn id="124" idx="3"/>
              <a:endCxn id="129" idx="3"/>
            </p:cNvCxnSpPr>
            <p:nvPr/>
          </p:nvCxnSpPr>
          <p:spPr>
            <a:xfrm>
              <a:off x="10040478" y="1819506"/>
              <a:ext cx="256268" cy="621835"/>
            </a:xfrm>
            <a:prstGeom prst="bentConnector3">
              <a:avLst>
                <a:gd name="adj1" fmla="val 1892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29F4925B-4C61-1184-7CAA-4AFC47C4D8FA}"/>
                </a:ext>
              </a:extLst>
            </p:cNvPr>
            <p:cNvCxnSpPr>
              <a:stCxn id="115" idx="1"/>
              <a:endCxn id="121" idx="3"/>
            </p:cNvCxnSpPr>
            <p:nvPr/>
          </p:nvCxnSpPr>
          <p:spPr>
            <a:xfrm rot="10800000" flipV="1">
              <a:off x="3638426" y="1334562"/>
              <a:ext cx="3722697" cy="132390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6" name="Textfeld 3128">
            <a:extLst>
              <a:ext uri="{FF2B5EF4-FFF2-40B4-BE49-F238E27FC236}">
                <a16:creationId xmlns:a16="http://schemas.microsoft.com/office/drawing/2014/main" id="{DEC2E4A9-F6D2-FB74-A9A7-98C026597202}"/>
              </a:ext>
            </a:extLst>
          </p:cNvPr>
          <p:cNvSpPr txBox="1"/>
          <p:nvPr/>
        </p:nvSpPr>
        <p:spPr>
          <a:xfrm>
            <a:off x="539664" y="3890045"/>
            <a:ext cx="10440988" cy="1923008"/>
          </a:xfrm>
          <a:prstGeom prst="rect">
            <a:avLst/>
          </a:prstGeom>
          <a:solidFill>
            <a:schemeClr val="accent3"/>
          </a:solidFill>
        </p:spPr>
        <p:txBody>
          <a:bodyPr anchor="ctr"/>
          <a:lstStyle>
            <a:defPPr>
              <a:defRPr lang="de-DE"/>
            </a:defPPr>
            <a:lvl1pPr marL="180000" indent="-180000">
              <a:lnSpc>
                <a:spcPct val="120000"/>
              </a:lnSpc>
              <a:spcBef>
                <a:spcPts val="0"/>
              </a:spcBef>
              <a:spcAft>
                <a:spcPts val="0"/>
              </a:spcAft>
              <a:buClrTx/>
              <a:buFont typeface="Arial" panose="020B0604020202020204" pitchFamily="34" charset="0"/>
              <a:buChar char="•"/>
              <a:defRPr sz="1600" b="0" i="0">
                <a:solidFill>
                  <a:schemeClr val="bg1"/>
                </a:solidFill>
                <a:ea typeface="Aktiv Grotesk" panose="020B0504020202020204" pitchFamily="34" charset="0"/>
                <a:cs typeface="Arial" panose="020B0604020202020204" pitchFamily="34" charset="0"/>
              </a:defRPr>
            </a:lvl1pPr>
            <a:lvl2pPr marL="36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2pPr>
            <a:lvl3pPr marL="540000" indent="-179388">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3pPr>
            <a:lvl4pPr marL="72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4pPr>
            <a:lvl5pPr marL="900000" indent="-180000">
              <a:lnSpc>
                <a:spcPct val="120000"/>
              </a:lnSpc>
              <a:spcBef>
                <a:spcPts val="800"/>
              </a:spcBef>
              <a:spcAft>
                <a:spcPts val="0"/>
              </a:spcAft>
              <a:buClrTx/>
              <a:buFont typeface="Arial" panose="020B0604020202020204" pitchFamily="34" charset="0"/>
              <a:buChar char="•"/>
              <a:defRPr sz="1600" b="0" i="0">
                <a:ea typeface="Aktiv Grotesk" panose="020B0504020202020204" pitchFamily="34" charset="0"/>
                <a:cs typeface="Arial" panose="020B0604020202020204" pitchFamily="34" charset="0"/>
              </a:defRPr>
            </a:lvl5pPr>
            <a:lvl6pPr marL="2375986" indent="-215998">
              <a:lnSpc>
                <a:spcPct val="90000"/>
              </a:lnSpc>
              <a:spcBef>
                <a:spcPts val="472"/>
              </a:spcBef>
              <a:buFont typeface="Arial" panose="020B0604020202020204" pitchFamily="34" charset="0"/>
              <a:buChar char="•"/>
            </a:lvl6pPr>
            <a:lvl7pPr marL="2807984" indent="-215998">
              <a:lnSpc>
                <a:spcPct val="90000"/>
              </a:lnSpc>
              <a:spcBef>
                <a:spcPts val="472"/>
              </a:spcBef>
              <a:buFont typeface="Arial" panose="020B0604020202020204" pitchFamily="34" charset="0"/>
              <a:buChar char="•"/>
            </a:lvl7pPr>
            <a:lvl8pPr marL="3239981" indent="-215998">
              <a:lnSpc>
                <a:spcPct val="90000"/>
              </a:lnSpc>
              <a:spcBef>
                <a:spcPts val="472"/>
              </a:spcBef>
              <a:buFont typeface="Arial" panose="020B0604020202020204" pitchFamily="34" charset="0"/>
              <a:buChar char="•"/>
            </a:lvl8pPr>
            <a:lvl9pPr marL="3671979" indent="-215998">
              <a:lnSpc>
                <a:spcPct val="90000"/>
              </a:lnSpc>
              <a:spcBef>
                <a:spcPts val="472"/>
              </a:spcBef>
              <a:buFont typeface="Arial" panose="020B0604020202020204" pitchFamily="34" charset="0"/>
              <a:buChar char="•"/>
            </a:lvl9pPr>
          </a:lstStyle>
          <a:p>
            <a:pPr algn="just">
              <a:buFont typeface="Wingdings" panose="05000000000000000000" pitchFamily="2" charset="2"/>
              <a:buChar char="à"/>
            </a:pPr>
            <a:r>
              <a:rPr lang="de-DE"/>
              <a:t>Standardmetriken wie F1-Score, Precision und Recall werden zur Bewertung von OCR-Modellen im Bereich Computer Vision verwendet.</a:t>
            </a:r>
          </a:p>
          <a:p>
            <a:pPr algn="just">
              <a:buFont typeface="Wingdings" panose="05000000000000000000" pitchFamily="2" charset="2"/>
              <a:buChar char="à"/>
            </a:pPr>
            <a:r>
              <a:rPr lang="de-DE"/>
              <a:t>Diese Metriken erfassen jedoch möglicherweise nicht vollständig Variationen in Textstilen, Zeichenlängen und mehreren Vordergrundtexten.</a:t>
            </a:r>
          </a:p>
          <a:p>
            <a:pPr algn="just">
              <a:buFont typeface="Wingdings" panose="05000000000000000000" pitchFamily="2" charset="2"/>
              <a:buChar char="à"/>
            </a:pPr>
            <a:r>
              <a:rPr lang="de-DE"/>
              <a:t>Es fehlt an </a:t>
            </a:r>
            <a:r>
              <a:rPr lang="en-IN"/>
              <a:t>anerkannten</a:t>
            </a:r>
            <a:r>
              <a:rPr lang="de-DE"/>
              <a:t> Metriken für videobasierte Daten.</a:t>
            </a:r>
          </a:p>
          <a:p>
            <a:pPr algn="just">
              <a:buFont typeface="Wingdings" panose="05000000000000000000" pitchFamily="2" charset="2"/>
              <a:buChar char="à"/>
            </a:pPr>
            <a:r>
              <a:rPr lang="de-DE"/>
              <a:t>Angepasste Bewertungsmetriken wurden entwickelt, um diese Lücken zu schließen</a:t>
            </a:r>
            <a:r>
              <a:rPr lang="en-US">
                <a:sym typeface="Wingdings" panose="05000000000000000000" pitchFamily="2" charset="2"/>
              </a:rPr>
              <a:t>.</a:t>
            </a:r>
            <a:endParaRPr lang="en-US" dirty="0">
              <a:sym typeface="Wingdings" panose="05000000000000000000" pitchFamily="2" charset="2"/>
            </a:endParaRPr>
          </a:p>
        </p:txBody>
      </p:sp>
    </p:spTree>
    <p:extLst>
      <p:ext uri="{BB962C8B-B14F-4D97-AF65-F5344CB8AC3E}">
        <p14:creationId xmlns:p14="http://schemas.microsoft.com/office/powerpoint/2010/main" val="7070203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ASYID" val="1e8d2e1a-1903-49e9-ab19-7e2848d53996"/>
  <p:tag name="DEFAULTLANGUAGEID" val="1033"/>
</p:tagLst>
</file>

<file path=ppt/tags/tag10.xml><?xml version="1.0" encoding="utf-8"?>
<p:tagLst xmlns:a="http://schemas.openxmlformats.org/drawingml/2006/main" xmlns:r="http://schemas.openxmlformats.org/officeDocument/2006/relationships" xmlns:p="http://schemas.openxmlformats.org/presentationml/2006/main">
  <p:tag name="EASYCOUNT" val=";8.;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ASYCOUNT" val=";1.;2."/>
</p:tagLst>
</file>

<file path=ppt/tags/tag4.xml><?xml version="1.0" encoding="utf-8"?>
<p:tagLst xmlns:a="http://schemas.openxmlformats.org/drawingml/2006/main" xmlns:r="http://schemas.openxmlformats.org/officeDocument/2006/relationships" xmlns:p="http://schemas.openxmlformats.org/presentationml/2006/main">
  <p:tag name="EASYCOUNT" val=";1."/>
</p:tagLst>
</file>

<file path=ppt/tags/tag5.xml><?xml version="1.0" encoding="utf-8"?>
<p:tagLst xmlns:a="http://schemas.openxmlformats.org/drawingml/2006/main" xmlns:r="http://schemas.openxmlformats.org/officeDocument/2006/relationships" xmlns:p="http://schemas.openxmlformats.org/presentationml/2006/main">
  <p:tag name="EASYCOUNT" val=";2."/>
</p:tagLst>
</file>

<file path=ppt/tags/tag6.xml><?xml version="1.0" encoding="utf-8"?>
<p:tagLst xmlns:a="http://schemas.openxmlformats.org/drawingml/2006/main" xmlns:r="http://schemas.openxmlformats.org/officeDocument/2006/relationships" xmlns:p="http://schemas.openxmlformats.org/presentationml/2006/main">
  <p:tag name="EASYCOUNT" val=";5."/>
</p:tagLst>
</file>

<file path=ppt/tags/tag7.xml><?xml version="1.0" encoding="utf-8"?>
<p:tagLst xmlns:a="http://schemas.openxmlformats.org/drawingml/2006/main" xmlns:r="http://schemas.openxmlformats.org/officeDocument/2006/relationships" xmlns:p="http://schemas.openxmlformats.org/presentationml/2006/main">
  <p:tag name="EASYCOUNT" val=";5."/>
</p:tagLst>
</file>

<file path=ppt/tags/tag8.xml><?xml version="1.0" encoding="utf-8"?>
<p:tagLst xmlns:a="http://schemas.openxmlformats.org/drawingml/2006/main" xmlns:r="http://schemas.openxmlformats.org/officeDocument/2006/relationships" xmlns:p="http://schemas.openxmlformats.org/presentationml/2006/main">
  <p:tag name="EASYCOUNT" val=";7.;8.;9."/>
  <p:tag name="CONTACTSLIDE" val="yes"/>
</p:tagLst>
</file>

<file path=ppt/tags/tag9.xml><?xml version="1.0" encoding="utf-8"?>
<p:tagLst xmlns:a="http://schemas.openxmlformats.org/drawingml/2006/main" xmlns:r="http://schemas.openxmlformats.org/officeDocument/2006/relationships" xmlns:p="http://schemas.openxmlformats.org/presentationml/2006/main">
  <p:tag name="EASYCOUNT" val=";7."/>
</p:tagLst>
</file>

<file path=ppt/theme/theme1.xml><?xml version="1.0" encoding="utf-8"?>
<a:theme xmlns:a="http://schemas.openxmlformats.org/drawingml/2006/main" name="IAV">
  <a:themeElements>
    <a:clrScheme name="Benutzerdefiniert 11">
      <a:dk1>
        <a:srgbClr val="001A54"/>
      </a:dk1>
      <a:lt1>
        <a:srgbClr val="FFFFFF"/>
      </a:lt1>
      <a:dk2>
        <a:srgbClr val="041E96"/>
      </a:dk2>
      <a:lt2>
        <a:srgbClr val="FFFFFF"/>
      </a:lt2>
      <a:accent1>
        <a:srgbClr val="52C9FF"/>
      </a:accent1>
      <a:accent2>
        <a:srgbClr val="0091FF"/>
      </a:accent2>
      <a:accent3>
        <a:srgbClr val="1446EB"/>
      </a:accent3>
      <a:accent4>
        <a:srgbClr val="5500B4"/>
      </a:accent4>
      <a:accent5>
        <a:srgbClr val="A200E6"/>
      </a:accent5>
      <a:accent6>
        <a:srgbClr val="DC46F3"/>
      </a:accent6>
      <a:hlink>
        <a:srgbClr val="FF73FF"/>
      </a:hlink>
      <a:folHlink>
        <a:srgbClr val="FF73F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144000" tIns="108000" rIns="144000" bIns="144000" rtlCol="0" anchor="t"/>
      <a:lstStyle>
        <a:defPPr algn="l">
          <a:spcBef>
            <a:spcPts val="800"/>
          </a:spcBef>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176213" indent="-176213" algn="l">
          <a:lnSpc>
            <a:spcPct val="120000"/>
          </a:lnSpc>
          <a:spcBef>
            <a:spcPts val="800"/>
          </a:spcBef>
          <a:buFont typeface="Arial" panose="020B0604020202020204" pitchFamily="34" charset="0"/>
          <a:buChar char="•"/>
          <a:defRPr sz="1600" dirty="0" err="1" smtClean="0"/>
        </a:defPPr>
      </a:lstStyle>
    </a:txDef>
  </a:objectDefaults>
  <a:extraClrSchemeLst/>
  <a:custClrLst>
    <a:custClr name="B0">
      <a:srgbClr val="001A54"/>
    </a:custClr>
    <a:custClr name="B1">
      <a:srgbClr val="041E96"/>
    </a:custClr>
    <a:custClr name="B2">
      <a:srgbClr val="1446EB"/>
    </a:custClr>
    <a:custClr name="B3">
      <a:srgbClr val="0091FF"/>
    </a:custClr>
    <a:custClr name="B4">
      <a:srgbClr val="52C9FF"/>
    </a:custClr>
    <a:custClr name="B5">
      <a:srgbClr val="96E7FF"/>
    </a:custClr>
    <a:custClr name="B6">
      <a:srgbClr val="D2F5FF"/>
    </a:custClr>
    <a:custClr name="r:255 g:255 b:255">
      <a:srgbClr val="FFFFFF"/>
    </a:custClr>
    <a:custClr name="r:255 g:255 b:255">
      <a:srgbClr val="FFFFFF"/>
    </a:custClr>
    <a:custClr name="r:255 g:255 b:255">
      <a:srgbClr val="FFFFFF"/>
    </a:custClr>
    <a:custClr name="r:255 g:255 b:255">
      <a:srgbClr val="FFFFFF"/>
    </a:custClr>
    <a:custClr name="M1">
      <a:srgbClr val="5500B4"/>
    </a:custClr>
    <a:custClr name="M2">
      <a:srgbClr val="A200E6"/>
    </a:custClr>
    <a:custClr name="M3">
      <a:srgbClr val="DC46F3"/>
    </a:custClr>
    <a:custClr name="M4">
      <a:srgbClr val="FF73FA"/>
    </a:custClr>
    <a:custClr name="M5">
      <a:srgbClr val="FFAFFF"/>
    </a:custClr>
    <a:custClr name="M6">
      <a:srgbClr val="FDDEFF"/>
    </a:custClr>
    <a:custClr name="r:255 g:255 b:255">
      <a:srgbClr val="FFFFFF"/>
    </a:custClr>
    <a:custClr name="r:255 g:255 b:255">
      <a:srgbClr val="FFFFFF"/>
    </a:custClr>
    <a:custClr name="r:255 g:255 b:255">
      <a:srgbClr val="FFFFFF"/>
    </a:custClr>
    <a:custClr name="r:255 g:255 b:255">
      <a:srgbClr val="FFFFFF"/>
    </a:custClr>
    <a:custClr name="r:255 g:255 b:255">
      <a:srgbClr val="FFFFFF"/>
    </a:custClr>
    <a:custClr name="r:255 g:255 b:255">
      <a:srgbClr val="FFFFFF"/>
    </a:custClr>
    <a:custClr name="r:255 g:255 b:255">
      <a:srgbClr val="FFFFFF"/>
    </a:custClr>
    <a:custClr name="r:255 g:255 b:255">
      <a:srgbClr val="FFFFFF"/>
    </a:custClr>
    <a:custClr name="r:255 g:255 b:255">
      <a:srgbClr val="FFFFFF"/>
    </a:custClr>
    <a:custClr name="r:255 g:255 b:255">
      <a:srgbClr val="FFFFFF"/>
    </a:custClr>
    <a:custClr name="r:255 g:255 b:255">
      <a:srgbClr val="FFFFFF"/>
    </a:custClr>
    <a:custClr name="r:255 g:255 b:255">
      <a:srgbClr val="FFFFFF"/>
    </a:custClr>
    <a:custClr name="r:255 g:255 b:255">
      <a:srgbClr val="FFFFFF"/>
    </a:custClr>
    <a:custClr name="Gray (Inactive Content)">
      <a:srgbClr val="CCCCCC"/>
    </a:custClr>
    <a:custClr name="Traffic Light Red">
      <a:srgbClr val="F80000"/>
    </a:custClr>
    <a:custClr name="Traffic Light Yellow">
      <a:srgbClr val="FFD800"/>
    </a:custClr>
    <a:custClr name="Traffic Light Green">
      <a:srgbClr val="80D800"/>
    </a:custClr>
    <a:custClr name="Dark Green">
      <a:srgbClr val="28A000"/>
    </a:custClr>
    <a:custClr name="Orange">
      <a:srgbClr val="FF9000"/>
    </a:custClr>
    <a:custClr name="r:255 g:255 b:255">
      <a:srgbClr val="FFFFFF"/>
    </a:custClr>
    <a:custClr name="r:255 g:255 b:255">
      <a:srgbClr val="FFFFFF"/>
    </a:custClr>
    <a:custClr name="r:255 g:255 b:255">
      <a:srgbClr val="FFFFFF"/>
    </a:custClr>
    <a:custClr name="r:255 g:255 b:255">
      <a:srgbClr val="FFFFFF"/>
    </a:custClr>
  </a:custClrLst>
  <a:extLst>
    <a:ext uri="{05A4C25C-085E-4340-85A3-A5531E510DB2}">
      <thm15:themeFamily xmlns:thm15="http://schemas.microsoft.com/office/thememl/2012/main" name="_blank_IAV_EN.pptx" id="{9180A821-1837-459C-9761-3CCECA807343}" vid="{3116E190-DFB7-440F-9C8B-CB27DA4B349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EC118928A2B7EF48913961D044C08128" ma:contentTypeVersion="13" ma:contentTypeDescription="Ein neues Dokument erstellen." ma:contentTypeScope="" ma:versionID="1e55f9b661f40172bd388d24963110b9">
  <xsd:schema xmlns:xsd="http://www.w3.org/2001/XMLSchema" xmlns:xs="http://www.w3.org/2001/XMLSchema" xmlns:p="http://schemas.microsoft.com/office/2006/metadata/properties" xmlns:ns2="09130a7c-92cc-4e34-b8e4-72eee94df1b6" xmlns:ns3="e1e66736-a3dc-482f-b04b-4e407ae1a9cb" targetNamespace="http://schemas.microsoft.com/office/2006/metadata/properties" ma:root="true" ma:fieldsID="c3ccd8b0b397ad92be6571d69600817f" ns2:_="" ns3:_="">
    <xsd:import namespace="09130a7c-92cc-4e34-b8e4-72eee94df1b6"/>
    <xsd:import namespace="e1e66736-a3dc-482f-b04b-4e407ae1a9c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130a7c-92cc-4e34-b8e4-72eee94df1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e66736-a3dc-482f-b04b-4e407ae1a9cb"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F59E95-4674-4DBF-8B86-37F165645A09}">
  <ds:schemaRefs>
    <ds:schemaRef ds:uri="http://schemas.microsoft.com/sharepoint/v3/contenttype/forms"/>
  </ds:schemaRefs>
</ds:datastoreItem>
</file>

<file path=customXml/itemProps2.xml><?xml version="1.0" encoding="utf-8"?>
<ds:datastoreItem xmlns:ds="http://schemas.openxmlformats.org/officeDocument/2006/customXml" ds:itemID="{43423D9F-D4F6-4722-86F7-B7F1FD487CDF}">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9130a7c-92cc-4e34-b8e4-72eee94df1b6"/>
    <ds:schemaRef ds:uri="http://purl.org/dc/terms/"/>
    <ds:schemaRef ds:uri="http://schemas.openxmlformats.org/package/2006/metadata/core-properties"/>
    <ds:schemaRef ds:uri="e1e66736-a3dc-482f-b04b-4e407ae1a9cb"/>
    <ds:schemaRef ds:uri="http://www.w3.org/XML/1998/namespace"/>
    <ds:schemaRef ds:uri="http://purl.org/dc/dcmitype/"/>
  </ds:schemaRefs>
</ds:datastoreItem>
</file>

<file path=customXml/itemProps3.xml><?xml version="1.0" encoding="utf-8"?>
<ds:datastoreItem xmlns:ds="http://schemas.openxmlformats.org/officeDocument/2006/customXml" ds:itemID="{60A95B5A-25F6-4920-AD5E-05C87DB744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130a7c-92cc-4e34-b8e4-72eee94df1b6"/>
    <ds:schemaRef ds:uri="e1e66736-a3dc-482f-b04b-4e407ae1a9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Praesentationsvorlage_EN</Template>
  <TotalTime>6323</TotalTime>
  <Words>6775</Words>
  <Application>Microsoft Office PowerPoint</Application>
  <PresentationFormat>Custom</PresentationFormat>
  <Paragraphs>581</Paragraphs>
  <Slides>33</Slides>
  <Notes>33</Notes>
  <HiddenSlides>0</HiddenSlides>
  <MMClips>3</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8" baseType="lpstr">
      <vt:lpstr>Arial</vt:lpstr>
      <vt:lpstr>Calibri</vt:lpstr>
      <vt:lpstr>CMEX10</vt:lpstr>
      <vt:lpstr>CMMI10</vt:lpstr>
      <vt:lpstr>CMMI5</vt:lpstr>
      <vt:lpstr>CMMI7</vt:lpstr>
      <vt:lpstr>CMR10</vt:lpstr>
      <vt:lpstr>CMR7</vt:lpstr>
      <vt:lpstr>CMSY10</vt:lpstr>
      <vt:lpstr>CMSY7</vt:lpstr>
      <vt:lpstr>MSBM10</vt:lpstr>
      <vt:lpstr>Times New Roman</vt:lpstr>
      <vt:lpstr>Wingdings</vt:lpstr>
      <vt:lpstr>IAV</vt:lpstr>
      <vt:lpstr>think-cell Folie</vt:lpstr>
      <vt:lpstr>Masterarbeit - Adaptation and Evaluation of PaddleOCR for Industrial Application in Vehicle Components</vt:lpstr>
      <vt:lpstr>Contents</vt:lpstr>
      <vt:lpstr>Thesis Motivation</vt:lpstr>
      <vt:lpstr>Arbeitsprinzip von PaddleOCR</vt:lpstr>
      <vt:lpstr>Zusammenstellung der Komponentendaten</vt:lpstr>
      <vt:lpstr>Detektor - Differentiable Binarization (DB)</vt:lpstr>
      <vt:lpstr>Erkenner - Convolutional Recurrent Neural Networks (CRNN)</vt:lpstr>
      <vt:lpstr>Erkenner - Single Visual Model for Scene Text Recognition (SVTR)</vt:lpstr>
      <vt:lpstr>Überblick über Angepasste Bewertungsmetriken</vt:lpstr>
      <vt:lpstr>Angepasste Bewertungsmetriken - Bilder</vt:lpstr>
      <vt:lpstr>Angepasste Bewertungsmetriken - Videos</vt:lpstr>
      <vt:lpstr>Bewertungsergebnisse der Bilder – Intersection over Union (IoU)</vt:lpstr>
      <vt:lpstr>Bewertungsergebnisse der Bilder – Character Error Rate (CER)</vt:lpstr>
      <vt:lpstr>Bewertungsergebnisse der Bilder – Word Error Rate (WER)</vt:lpstr>
      <vt:lpstr>Bewertungsergebnisse der Videos – Earliest Frame Analysis (EFA)</vt:lpstr>
      <vt:lpstr>Bewertungsergebnisse der Videos – Frame Match Analysis (FMA)</vt:lpstr>
      <vt:lpstr>Vergleichende Videoanalyse</vt:lpstr>
      <vt:lpstr>Fazit und Ausblick</vt:lpstr>
      <vt:lpstr>Welche Art von Beiträgen kann ich für Greifswald leisten?</vt:lpstr>
      <vt:lpstr>Vielen Dank für Ihre Aufmerksamkeit!</vt:lpstr>
      <vt:lpstr>Contact</vt:lpstr>
      <vt:lpstr>Appendix: Hyperparameters</vt:lpstr>
      <vt:lpstr>Detektor - Differentiable Binarization with Adaptive Scale Fusion (DB++) </vt:lpstr>
      <vt:lpstr>Detektor - Single Shot Arbitrarily Shaped Text (SAST)</vt:lpstr>
      <vt:lpstr>Erkenner - Convolutional Recurrent Neural Networks (CRNN)</vt:lpstr>
      <vt:lpstr>Appendix: General Formulation of OCR Models</vt:lpstr>
      <vt:lpstr>Appendix: Evaluation Results of Videos – Earliest Frame Analysis (EFA)</vt:lpstr>
      <vt:lpstr>Appendix: Evaluation Results of Videos – Frame Match Analysis (FMA)</vt:lpstr>
      <vt:lpstr>Appendix: Evaluation Results of Videos – Frames per Second (FPS)</vt:lpstr>
      <vt:lpstr>Appendix: Thesis Motivation</vt:lpstr>
      <vt:lpstr>Appendix: Modern OCR Frameworks</vt:lpstr>
      <vt:lpstr>Appendix: Standard Evaluation Metrics</vt:lpstr>
      <vt:lpstr>Appendix: Components of Neural Networks </vt:lpstr>
    </vt:vector>
  </TitlesOfParts>
  <Manager>https://stages.iavgroup.local/stages/#/workspace/214/_vv/(process/guidance/_0_p9kNvOsXuJeO_xYUcznA)</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Ramachandran Madhukar, Adhitya (TD-X41)</dc:creator>
  <cp:keywords/>
  <dc:description>Test</dc:description>
  <cp:lastModifiedBy>Adhitya RM</cp:lastModifiedBy>
  <cp:revision>204</cp:revision>
  <cp:lastPrinted>2020-08-14T12:42:29Z</cp:lastPrinted>
  <dcterms:created xsi:type="dcterms:W3CDTF">2025-03-19T14:29:03Z</dcterms:created>
  <dcterms:modified xsi:type="dcterms:W3CDTF">2025-07-14T20:21:10Z</dcterms:modified>
  <cp:category>Communications&amp;Marketing</cp:category>
  <cp:version>401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0x010100EC118928A2B7EF48913961D044C08128</vt:lpwstr>
  </property>
  <property fmtid="{D5CDD505-2E9C-101B-9397-08002B2CF9AE}" pid="3" name="MSIP_Label_eda87506-7fda-481d-a14b-4a8fe5add330_Enabled">
    <vt:lpwstr>true</vt:lpwstr>
  </property>
  <property fmtid="{D5CDD505-2E9C-101B-9397-08002B2CF9AE}" pid="4" name="MSIP_Label_eda87506-7fda-481d-a14b-4a8fe5add330_SetDate">
    <vt:lpwstr>2021-11-08T12:19:10Z</vt:lpwstr>
  </property>
  <property fmtid="{D5CDD505-2E9C-101B-9397-08002B2CF9AE}" pid="5" name="MSIP_Label_eda87506-7fda-481d-a14b-4a8fe5add330_Method">
    <vt:lpwstr>Standard</vt:lpwstr>
  </property>
  <property fmtid="{D5CDD505-2E9C-101B-9397-08002B2CF9AE}" pid="6" name="MSIP_Label_eda87506-7fda-481d-a14b-4a8fe5add330_Name">
    <vt:lpwstr>internal</vt:lpwstr>
  </property>
  <property fmtid="{D5CDD505-2E9C-101B-9397-08002B2CF9AE}" pid="7" name="MSIP_Label_eda87506-7fda-481d-a14b-4a8fe5add330_SiteId">
    <vt:lpwstr>cd726fc8-636c-4794-8425-41f9d8b0d7d5</vt:lpwstr>
  </property>
  <property fmtid="{D5CDD505-2E9C-101B-9397-08002B2CF9AE}" pid="8" name="MSIP_Label_eda87506-7fda-481d-a14b-4a8fe5add330_ActionId">
    <vt:lpwstr>f2fe046f-84d0-4a87-9c4f-badbea6e297f</vt:lpwstr>
  </property>
  <property fmtid="{D5CDD505-2E9C-101B-9397-08002B2CF9AE}" pid="9" name="MSIP_Label_eda87506-7fda-481d-a14b-4a8fe5add330_ContentBits">
    <vt:lpwstr>0</vt:lpwstr>
  </property>
</Properties>
</file>